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notesSlides/notesSlide41.xml" ContentType="application/vnd.openxmlformats-officedocument.presentationml.notesSlide+xml"/>
  <Override PartName="/ppt/diagrams/layout17.xml" ContentType="application/vnd.openxmlformats-officedocument.drawingml.diagramLayout+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charts/chart3.xml" ContentType="application/vnd.openxmlformats-officedocument.drawingml.chart+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diagrams/colors12.xml" ContentType="application/vnd.openxmlformats-officedocument.drawingml.diagramColors+xml"/>
  <Default Extension="bin" ContentType="application/vnd.openxmlformats-officedocument.oleObject"/>
  <Override PartName="/ppt/drawings/drawing3.xml" ContentType="application/vnd.openxmlformats-officedocument.drawingml.chartshape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35.xml" ContentType="application/vnd.openxmlformats-officedocument.presentationml.notesSlide+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charts/chart8.xml" ContentType="application/vnd.openxmlformats-officedocument.drawingml.chart+xml"/>
  <Override PartName="/ppt/diagrams/drawing15.xml" ContentType="application/vnd.ms-office.drawingml.diagramDrawing+xml"/>
  <Override PartName="/ppt/notesSlides/notesSlide42.xml" ContentType="application/vnd.openxmlformats-officedocument.presentationml.notesSlide+xml"/>
  <Override PartName="/ppt/diagrams/layout18.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diagrams/drawing8.xml" ContentType="application/vnd.ms-office.drawingml.diagramDrawing+xml"/>
  <Override PartName="/ppt/notesSlides/notesSlide31.xml" ContentType="application/vnd.openxmlformats-officedocument.presentationml.notesSlide+xml"/>
  <Default Extension="vml" ContentType="application/vnd.openxmlformats-officedocument.vmlDrawing"/>
  <Override PartName="/ppt/charts/chart10.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charts/chart4.xml" ContentType="application/vnd.openxmlformats-officedocument.drawingml.chart+xml"/>
  <Override PartName="/ppt/diagrams/layout14.xml" ContentType="application/vnd.openxmlformats-officedocument.drawingml.diagramLayout+xml"/>
  <Override PartName="/ppt/diagrams/colors17.xml" ContentType="application/vnd.openxmlformats-officedocument.drawingml.diagramColors+xml"/>
  <Override PartName="/ppt/slides/slide49.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diagrams/data15.xml" ContentType="application/vnd.openxmlformats-officedocument.drawingml.diagramData+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Default Extension="wmf" ContentType="image/x-wmf"/>
  <Override PartName="/ppt/notesSlides/notesSlide36.xml" ContentType="application/vnd.openxmlformats-officedocument.presentationml.notesSlide+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harts/chart9.xml" ContentType="application/vnd.openxmlformats-officedocument.drawingml.chart+xml"/>
  <Override PartName="/ppt/diagrams/quickStyle15.xml" ContentType="application/vnd.openxmlformats-officedocument.drawingml.diagramStyle+xml"/>
  <Override PartName="/ppt/diagrams/drawing16.xml" ContentType="application/vnd.ms-office.drawingml.diagramDrawing+xml"/>
  <Override PartName="/ppt/charts/chart11.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rawing9.xml" ContentType="application/vnd.ms-office.drawingml.diagramDrawing+xml"/>
  <Override PartName="/ppt/diagrams/layout15.xml" ContentType="application/vnd.openxmlformats-officedocument.drawingml.diagramLayout+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charts/chart5.xml" ContentType="application/vnd.openxmlformats-officedocument.drawingml.chart+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charts/chart1.xml" ContentType="application/vnd.openxmlformats-officedocument.drawingml.chart+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drawings/drawing1.xml" ContentType="application/vnd.openxmlformats-officedocument.drawingml.chartshapes+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theme/themeOverride4.xml" ContentType="application/vnd.openxmlformats-officedocument.themeOverr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hart12.xml" ContentType="application/vnd.openxmlformats-officedocument.drawingml.chart+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charts/chart6.xml" ContentType="application/vnd.openxmlformats-officedocument.drawingml.chart+xml"/>
  <Override PartName="/ppt/notesSlides/notesSlide40.xml" ContentType="application/vnd.openxmlformats-officedocument.presentationml.notesSlide+xml"/>
  <Override PartName="/ppt/diagrams/layout16.xml" ContentType="application/vnd.openxmlformats-officedocument.drawingml.diagramLayout+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charts/chart2.xml" ContentType="application/vnd.openxmlformats-officedocument.drawingml.chart+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rawings/drawing2.xml" ContentType="application/vnd.openxmlformats-officedocument.drawingml.chartshapes+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charts/chart7.xml" ContentType="application/vnd.openxmlformats-officedocument.drawingml.chart+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7" r:id="rId2"/>
    <p:sldId id="259" r:id="rId3"/>
    <p:sldId id="302" r:id="rId4"/>
    <p:sldId id="413" r:id="rId5"/>
    <p:sldId id="414" r:id="rId6"/>
    <p:sldId id="415" r:id="rId7"/>
    <p:sldId id="346" r:id="rId8"/>
    <p:sldId id="389" r:id="rId9"/>
    <p:sldId id="390" r:id="rId10"/>
    <p:sldId id="391" r:id="rId11"/>
    <p:sldId id="392" r:id="rId12"/>
    <p:sldId id="393" r:id="rId13"/>
    <p:sldId id="394" r:id="rId14"/>
    <p:sldId id="395" r:id="rId15"/>
    <p:sldId id="396" r:id="rId16"/>
    <p:sldId id="304" r:id="rId17"/>
    <p:sldId id="416" r:id="rId18"/>
    <p:sldId id="417" r:id="rId19"/>
    <p:sldId id="418" r:id="rId20"/>
    <p:sldId id="306" r:id="rId21"/>
    <p:sldId id="405" r:id="rId22"/>
    <p:sldId id="406" r:id="rId23"/>
    <p:sldId id="407" r:id="rId24"/>
    <p:sldId id="408" r:id="rId25"/>
    <p:sldId id="409" r:id="rId26"/>
    <p:sldId id="410" r:id="rId27"/>
    <p:sldId id="411" r:id="rId28"/>
    <p:sldId id="412" r:id="rId29"/>
    <p:sldId id="305" r:id="rId30"/>
    <p:sldId id="384" r:id="rId31"/>
    <p:sldId id="282" r:id="rId32"/>
    <p:sldId id="283" r:id="rId33"/>
    <p:sldId id="284" r:id="rId34"/>
    <p:sldId id="285" r:id="rId35"/>
    <p:sldId id="286" r:id="rId36"/>
    <p:sldId id="287" r:id="rId37"/>
    <p:sldId id="288" r:id="rId38"/>
    <p:sldId id="289" r:id="rId39"/>
    <p:sldId id="382" r:id="rId40"/>
    <p:sldId id="383" r:id="rId41"/>
    <p:sldId id="377" r:id="rId42"/>
    <p:sldId id="388" r:id="rId43"/>
    <p:sldId id="362" r:id="rId44"/>
    <p:sldId id="315" r:id="rId45"/>
    <p:sldId id="318" r:id="rId46"/>
    <p:sldId id="316" r:id="rId47"/>
    <p:sldId id="317" r:id="rId48"/>
    <p:sldId id="313" r:id="rId49"/>
    <p:sldId id="357" r:id="rId50"/>
    <p:sldId id="376" r:id="rId51"/>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clrMru>
    <a:srgbClr val="D287C0"/>
    <a:srgbClr val="BC79A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44" autoAdjust="0"/>
    <p:restoredTop sz="47391" autoAdjust="0"/>
  </p:normalViewPr>
  <p:slideViewPr>
    <p:cSldViewPr snapToObjects="1">
      <p:cViewPr varScale="1">
        <p:scale>
          <a:sx n="27" d="100"/>
          <a:sy n="27" d="100"/>
        </p:scale>
        <p:origin x="-168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bmoss:Desktop:School:Better%20Place:Graphs%20for%20final%20present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bmoss:Desktop:Dropbox:Masters%20Project:Project%20Deliverables:Model:EVs%20on%20Road:2011-04-11%20EV%20on%20Road.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host\Shared%20Folders\kripalkavi%20On%20My%20Mac\MBA\Courses\Year-3\Masters%20Project\XX_Deliverables\Data\CALISO_HourlyElectricityPrice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file:///\\.host\Shared%20Folders\kripalkavi%20On%20My%20Mac\MBA\Courses\Year-3\Masters%20Project\XX_Deliverables\Data\CALISO_HourlyElectricityPrices.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file:///\\.host\Shared%20Folders\kripalkavi%20On%20My%20Mac\MBA\Courses\Year-3\Masters%20Project\06Presentation\Chartr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host\Shared%20Folders\kripalkavi%20On%20My%20Mac\MBA\Courses\Year-3\Masters%20Project\06Presentation\Chartr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host\Shared%20Folders\kripalkavi%20On%20My%20Mac\MBA\Courses\Year-3\Masters%20Project\06Presentation\Chartrs.xlsx" TargetMode="Externa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3" TargetMode="External"/><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oleObject" Target="Book3" TargetMode="External"/><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host\Shared%20Folders\kripalkavi%20On%20My%20Mac\Dropbox\Masters%20Project\Project%20Deliverables\Model\Final%20Model\MastersPRoject_AncillaryServices_Result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8"/>
  <c:chart>
    <c:autoTitleDeleted val="1"/>
    <c:plotArea>
      <c:layout/>
      <c:barChart>
        <c:barDir val="col"/>
        <c:grouping val="stacked"/>
        <c:ser>
          <c:idx val="0"/>
          <c:order val="0"/>
          <c:spPr>
            <a:solidFill>
              <a:schemeClr val="accent1"/>
            </a:solidFill>
            <a:effectLst/>
          </c:spPr>
          <c:dLbls>
            <c:dLbl>
              <c:idx val="0"/>
              <c:layout>
                <c:manualLayout>
                  <c:x val="1.6160873735729529E-3"/>
                  <c:y val="-2.3824837644812327E-2"/>
                </c:manualLayout>
              </c:layout>
              <c:spPr/>
              <c:txPr>
                <a:bodyPr/>
                <a:lstStyle/>
                <a:p>
                  <a:pPr>
                    <a:defRPr>
                      <a:solidFill>
                        <a:schemeClr val="tx1"/>
                      </a:solidFill>
                    </a:defRPr>
                  </a:pPr>
                  <a:endParaRPr lang="en-US"/>
                </a:p>
              </c:txPr>
              <c:dLblPos val="ctr"/>
              <c:showVal val="1"/>
            </c:dLbl>
            <c:dLbl>
              <c:idx val="1"/>
              <c:layout>
                <c:manualLayout>
                  <c:x val="0"/>
                  <c:y val="-8.5079367594726781E-3"/>
                </c:manualLayout>
              </c:layout>
              <c:dLblPos val="ctr"/>
              <c:showVal val="1"/>
            </c:dLbl>
            <c:txPr>
              <a:bodyPr/>
              <a:lstStyle/>
              <a:p>
                <a:pPr>
                  <a:defRPr>
                    <a:solidFill>
                      <a:schemeClr val="bg1"/>
                    </a:solidFill>
                  </a:defRPr>
                </a:pPr>
                <a:endParaRPr lang="en-US"/>
              </a:p>
            </c:txPr>
            <c:dLblPos val="inEnd"/>
            <c:showVal val="1"/>
          </c:dLbls>
          <c:cat>
            <c:strRef>
              <c:f>'2020 EV penetration'!$A$1:$A$12</c:f>
              <c:strCache>
                <c:ptCount val="12"/>
                <c:pt idx="0">
                  <c:v>JD Power (U.S.)</c:v>
                </c:pt>
                <c:pt idx="1">
                  <c:v>Goldman Sachs (World)</c:v>
                </c:pt>
                <c:pt idx="2">
                  <c:v>NRDC - Low (U.S.)</c:v>
                </c:pt>
                <c:pt idx="3">
                  <c:v>CARB (CA)</c:v>
                </c:pt>
                <c:pt idx="4">
                  <c:v>IHS (World)</c:v>
                </c:pt>
                <c:pt idx="5">
                  <c:v>BCG (U.S.)</c:v>
                </c:pt>
                <c:pt idx="6">
                  <c:v>PRTM (World)</c:v>
                </c:pt>
                <c:pt idx="7">
                  <c:v>BNEF (U.S.)</c:v>
                </c:pt>
                <c:pt idx="8">
                  <c:v>Roland Berger (U.S.)</c:v>
                </c:pt>
                <c:pt idx="9">
                  <c:v>IEA (World)</c:v>
                </c:pt>
                <c:pt idx="10">
                  <c:v>NRG (U.S.)</c:v>
                </c:pt>
                <c:pt idx="11">
                  <c:v>Better Place (U.S)</c:v>
                </c:pt>
              </c:strCache>
            </c:strRef>
          </c:cat>
          <c:val>
            <c:numRef>
              <c:f>'2020 EV penetration'!$B$1:$B$12</c:f>
              <c:numCache>
                <c:formatCode>0.0%</c:formatCode>
                <c:ptCount val="12"/>
                <c:pt idx="0">
                  <c:v>5.0000000000000053E-3</c:v>
                </c:pt>
                <c:pt idx="1">
                  <c:v>2.0000000000000021E-2</c:v>
                </c:pt>
                <c:pt idx="2">
                  <c:v>3.1000000000000048E-2</c:v>
                </c:pt>
                <c:pt idx="3">
                  <c:v>5.0000000000000044E-2</c:v>
                </c:pt>
                <c:pt idx="4">
                  <c:v>5.5000000000000063E-2</c:v>
                </c:pt>
                <c:pt idx="5">
                  <c:v>6.5000000000000113E-2</c:v>
                </c:pt>
                <c:pt idx="6">
                  <c:v>6.7500000000000171E-2</c:v>
                </c:pt>
                <c:pt idx="7">
                  <c:v>7.7300000000000313E-2</c:v>
                </c:pt>
                <c:pt idx="8">
                  <c:v>0.128</c:v>
                </c:pt>
                <c:pt idx="9">
                  <c:v>0.13500000000000001</c:v>
                </c:pt>
                <c:pt idx="10">
                  <c:v>0.2</c:v>
                </c:pt>
                <c:pt idx="11">
                  <c:v>0.33000000000000046</c:v>
                </c:pt>
              </c:numCache>
            </c:numRef>
          </c:val>
        </c:ser>
        <c:gapWidth val="50"/>
        <c:overlap val="100"/>
        <c:axId val="95082368"/>
        <c:axId val="95083904"/>
      </c:barChart>
      <c:catAx>
        <c:axId val="95082368"/>
        <c:scaling>
          <c:orientation val="minMax"/>
        </c:scaling>
        <c:axPos val="b"/>
        <c:majorTickMark val="none"/>
        <c:tickLblPos val="nextTo"/>
        <c:txPr>
          <a:bodyPr rot="-2700000" vert="horz" lIns="2" anchor="t" anchorCtr="1">
            <a:spAutoFit/>
          </a:bodyPr>
          <a:lstStyle/>
          <a:p>
            <a:pPr>
              <a:defRPr sz="1200" b="1" i="0" normalizeH="0"/>
            </a:pPr>
            <a:endParaRPr lang="en-US"/>
          </a:p>
        </c:txPr>
        <c:crossAx val="95083904"/>
        <c:crosses val="autoZero"/>
        <c:auto val="1"/>
        <c:lblAlgn val="ctr"/>
        <c:lblOffset val="100"/>
      </c:catAx>
      <c:valAx>
        <c:axId val="95083904"/>
        <c:scaling>
          <c:orientation val="minMax"/>
          <c:max val="0.35000000000000031"/>
          <c:min val="0"/>
        </c:scaling>
        <c:axPos val="l"/>
        <c:title>
          <c:tx>
            <c:rich>
              <a:bodyPr rot="-5400000" vert="horz"/>
              <a:lstStyle/>
              <a:p>
                <a:pPr>
                  <a:defRPr sz="2000" b="1" i="0"/>
                </a:pPr>
                <a:r>
                  <a:rPr lang="en-US" sz="2000" b="1" i="0" dirty="0"/>
                  <a:t>EV </a:t>
                </a:r>
                <a:r>
                  <a:rPr lang="en-US" sz="2000" b="1" i="0" baseline="0" dirty="0" smtClean="0"/>
                  <a:t>Share of New Vehicle Sales</a:t>
                </a:r>
                <a:endParaRPr lang="en-US" sz="2000" b="1" i="0" dirty="0"/>
              </a:p>
            </c:rich>
          </c:tx>
          <c:layout>
            <c:manualLayout>
              <c:xMode val="edge"/>
              <c:yMode val="edge"/>
              <c:x val="1.931415287881152E-3"/>
              <c:y val="3.1327692540822814E-2"/>
            </c:manualLayout>
          </c:layout>
        </c:title>
        <c:numFmt formatCode="0%" sourceLinked="0"/>
        <c:tickLblPos val="nextTo"/>
        <c:txPr>
          <a:bodyPr rot="0" vert="horz" anchor="ctr" anchorCtr="1"/>
          <a:lstStyle/>
          <a:p>
            <a:pPr>
              <a:defRPr sz="1400"/>
            </a:pPr>
            <a:endParaRPr lang="en-US"/>
          </a:p>
        </c:txPr>
        <c:crossAx val="95082368"/>
        <c:crosses val="autoZero"/>
        <c:crossBetween val="between"/>
        <c:majorUnit val="5.0000000000000044E-2"/>
        <c:minorUnit val="6.0000000000000183E-3"/>
      </c:valAx>
      <c:spPr>
        <a:effectLst/>
      </c:spPr>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8"/>
  <c:chart>
    <c:plotArea>
      <c:layout/>
      <c:lineChart>
        <c:grouping val="standard"/>
        <c:ser>
          <c:idx val="1"/>
          <c:order val="0"/>
          <c:tx>
            <c:strRef>
              <c:f>'Scenario Master'!$V$5</c:f>
              <c:strCache>
                <c:ptCount val="1"/>
                <c:pt idx="0">
                  <c:v>  High Scenario _x000d_  (PRTM)</c:v>
                </c:pt>
              </c:strCache>
            </c:strRef>
          </c:tx>
          <c:spPr>
            <a:ln w="63500"/>
          </c:spPr>
          <c:marker>
            <c:symbol val="none"/>
          </c:marker>
          <c:cat>
            <c:numRef>
              <c:f>'Scenario Master'!$A$17:$A$37</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'Scenario Master'!$V$17:$V$37</c:f>
              <c:numCache>
                <c:formatCode>#,##0.0%_);\(#,##0.0%\)</c:formatCode>
                <c:ptCount val="21"/>
                <c:pt idx="0">
                  <c:v>7.2116292407243361E-4</c:v>
                </c:pt>
                <c:pt idx="1">
                  <c:v>1.8836255743446316E-3</c:v>
                </c:pt>
                <c:pt idx="2">
                  <c:v>3.6251405586285573E-3</c:v>
                </c:pt>
                <c:pt idx="3">
                  <c:v>6.0891121260986834E-3</c:v>
                </c:pt>
                <c:pt idx="4">
                  <c:v>9.4552855085876936E-3</c:v>
                </c:pt>
                <c:pt idx="5">
                  <c:v>1.3880477571036415E-2</c:v>
                </c:pt>
                <c:pt idx="6">
                  <c:v>1.954957026996414E-2</c:v>
                </c:pt>
                <c:pt idx="7">
                  <c:v>2.6710035362703912E-2</c:v>
                </c:pt>
                <c:pt idx="8">
                  <c:v>3.5654631296881303E-2</c:v>
                </c:pt>
                <c:pt idx="9">
                  <c:v>4.6228454801157705E-2</c:v>
                </c:pt>
                <c:pt idx="10">
                  <c:v>5.8659179023967459E-2</c:v>
                </c:pt>
                <c:pt idx="11">
                  <c:v>7.2567370476622331E-2</c:v>
                </c:pt>
                <c:pt idx="12">
                  <c:v>8.8145852637355707E-2</c:v>
                </c:pt>
                <c:pt idx="13">
                  <c:v>0.105188923632905</c:v>
                </c:pt>
                <c:pt idx="14">
                  <c:v>0.123367044113733</c:v>
                </c:pt>
                <c:pt idx="15">
                  <c:v>0.14220624676954716</c:v>
                </c:pt>
                <c:pt idx="16">
                  <c:v>0.16106866638478387</c:v>
                </c:pt>
                <c:pt idx="17">
                  <c:v>0.17912798411283523</c:v>
                </c:pt>
                <c:pt idx="18">
                  <c:v>0.19534431718921116</c:v>
                </c:pt>
                <c:pt idx="19">
                  <c:v>0.20844309331011426</c:v>
                </c:pt>
                <c:pt idx="20">
                  <c:v>0.21689327443616033</c:v>
                </c:pt>
              </c:numCache>
            </c:numRef>
          </c:val>
        </c:ser>
        <c:ser>
          <c:idx val="0"/>
          <c:order val="1"/>
          <c:tx>
            <c:strRef>
              <c:f>'Scenario Master'!$S$5</c:f>
              <c:strCache>
                <c:ptCount val="1"/>
                <c:pt idx="0">
                  <c:v>  Medium Scenario _x000d_  (OEM)</c:v>
                </c:pt>
              </c:strCache>
            </c:strRef>
          </c:tx>
          <c:spPr>
            <a:ln w="63500"/>
          </c:spPr>
          <c:marker>
            <c:symbol val="none"/>
          </c:marker>
          <c:cat>
            <c:numRef>
              <c:f>'Scenario Master'!$A$17:$A$37</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'Scenario Master'!$S$17:$S$37</c:f>
              <c:numCache>
                <c:formatCode>#,##0.0%_);\(#,##0.0%\)</c:formatCode>
                <c:ptCount val="21"/>
                <c:pt idx="0">
                  <c:v>0</c:v>
                </c:pt>
                <c:pt idx="1">
                  <c:v>1.6054339602690324E-4</c:v>
                </c:pt>
                <c:pt idx="2">
                  <c:v>5.0260380027543404E-4</c:v>
                </c:pt>
                <c:pt idx="3">
                  <c:v>1.2061970342253214E-3</c:v>
                </c:pt>
                <c:pt idx="4">
                  <c:v>2.4677779381346932E-3</c:v>
                </c:pt>
                <c:pt idx="5">
                  <c:v>4.5662053370255614E-3</c:v>
                </c:pt>
                <c:pt idx="6">
                  <c:v>7.5147903065068914E-3</c:v>
                </c:pt>
                <c:pt idx="7">
                  <c:v>1.1481504385403424E-2</c:v>
                </c:pt>
                <c:pt idx="8">
                  <c:v>1.6571473153389811E-2</c:v>
                </c:pt>
                <c:pt idx="9">
                  <c:v>2.2861115291903159E-2</c:v>
                </c:pt>
                <c:pt idx="10">
                  <c:v>3.0391872002926548E-2</c:v>
                </c:pt>
                <c:pt idx="11">
                  <c:v>3.915880176575702E-2</c:v>
                </c:pt>
                <c:pt idx="12">
                  <c:v>4.9097964418421187E-2</c:v>
                </c:pt>
                <c:pt idx="13">
                  <c:v>6.0073633364712511E-2</c:v>
                </c:pt>
                <c:pt idx="14">
                  <c:v>7.1860807795584E-2</c:v>
                </c:pt>
                <c:pt idx="15">
                  <c:v>8.4125386668334565E-2</c:v>
                </c:pt>
                <c:pt idx="16">
                  <c:v>9.6410692510465495E-2</c:v>
                </c:pt>
                <c:pt idx="17">
                  <c:v>0.108129961191784</c:v>
                </c:pt>
                <c:pt idx="18">
                  <c:v>0.11855736458483292</c:v>
                </c:pt>
                <c:pt idx="19">
                  <c:v>0.12682180033948287</c:v>
                </c:pt>
                <c:pt idx="20">
                  <c:v>0.13190271487940516</c:v>
                </c:pt>
              </c:numCache>
            </c:numRef>
          </c:val>
        </c:ser>
        <c:ser>
          <c:idx val="2"/>
          <c:order val="2"/>
          <c:tx>
            <c:strRef>
              <c:f>'Scenario Master'!$Y$5</c:f>
              <c:strCache>
                <c:ptCount val="1"/>
                <c:pt idx="0">
                  <c:v>  Low Scenario _x000d_  (JD Power)</c:v>
                </c:pt>
              </c:strCache>
            </c:strRef>
          </c:tx>
          <c:spPr>
            <a:ln w="63500"/>
          </c:spPr>
          <c:marker>
            <c:symbol val="none"/>
          </c:marker>
          <c:cat>
            <c:numRef>
              <c:f>'Scenario Master'!$A$17:$A$37</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'Scenario Master'!$Y$17:$Y$37</c:f>
              <c:numCache>
                <c:formatCode>#,##0.0%_);\(#,##0.0%\)</c:formatCode>
                <c:ptCount val="21"/>
                <c:pt idx="0">
                  <c:v>0</c:v>
                </c:pt>
                <c:pt idx="1">
                  <c:v>7.6470082561439312E-5</c:v>
                </c:pt>
                <c:pt idx="2">
                  <c:v>2.3894392151957132E-4</c:v>
                </c:pt>
                <c:pt idx="3">
                  <c:v>4.9588093668815724E-4</c:v>
                </c:pt>
                <c:pt idx="4">
                  <c:v>8.5425980232859832E-4</c:v>
                </c:pt>
                <c:pt idx="5">
                  <c:v>1.3191328292742823E-3</c:v>
                </c:pt>
                <c:pt idx="6">
                  <c:v>1.8931419990551618E-3</c:v>
                </c:pt>
                <c:pt idx="7">
                  <c:v>2.5759214815628036E-3</c:v>
                </c:pt>
                <c:pt idx="8">
                  <c:v>3.3634531746204312E-3</c:v>
                </c:pt>
                <c:pt idx="9">
                  <c:v>4.2475271945891548E-3</c:v>
                </c:pt>
                <c:pt idx="10">
                  <c:v>5.2151773904466113E-3</c:v>
                </c:pt>
                <c:pt idx="11">
                  <c:v>6.2459151055423963E-3</c:v>
                </c:pt>
                <c:pt idx="12">
                  <c:v>7.3084981714358413E-3</c:v>
                </c:pt>
                <c:pt idx="13">
                  <c:v>8.3599094242082783E-3</c:v>
                </c:pt>
                <c:pt idx="14">
                  <c:v>9.3450223215743328E-3</c:v>
                </c:pt>
                <c:pt idx="15">
                  <c:v>1.0196595658414503E-2</c:v>
                </c:pt>
                <c:pt idx="16">
                  <c:v>1.0835402399974605E-2</c:v>
                </c:pt>
                <c:pt idx="17">
                  <c:v>1.1170637719107814E-2</c:v>
                </c:pt>
                <c:pt idx="18">
                  <c:v>1.1100254912831415E-2</c:v>
                </c:pt>
                <c:pt idx="19">
                  <c:v>1.0511270781813705E-2</c:v>
                </c:pt>
                <c:pt idx="20">
                  <c:v>9.2801654255760414E-3</c:v>
                </c:pt>
              </c:numCache>
            </c:numRef>
          </c:val>
        </c:ser>
        <c:marker val="1"/>
        <c:axId val="104777216"/>
        <c:axId val="104778752"/>
      </c:lineChart>
      <c:catAx>
        <c:axId val="104777216"/>
        <c:scaling>
          <c:orientation val="minMax"/>
        </c:scaling>
        <c:axPos val="b"/>
        <c:numFmt formatCode="General" sourceLinked="1"/>
        <c:tickLblPos val="nextTo"/>
        <c:txPr>
          <a:bodyPr rot="-2700000" vert="horz"/>
          <a:lstStyle/>
          <a:p>
            <a:pPr>
              <a:defRPr sz="1400"/>
            </a:pPr>
            <a:endParaRPr lang="en-US"/>
          </a:p>
        </c:txPr>
        <c:crossAx val="104778752"/>
        <c:crosses val="autoZero"/>
        <c:auto val="1"/>
        <c:lblAlgn val="ctr"/>
        <c:lblOffset val="100"/>
        <c:tickLblSkip val="2"/>
      </c:catAx>
      <c:valAx>
        <c:axId val="104778752"/>
        <c:scaling>
          <c:orientation val="minMax"/>
          <c:max val="0.24000000000000016"/>
        </c:scaling>
        <c:axPos val="l"/>
        <c:title>
          <c:tx>
            <c:rich>
              <a:bodyPr rot="-5400000" vert="horz" lIns="2">
                <a:spAutoFit/>
              </a:bodyPr>
              <a:lstStyle/>
              <a:p>
                <a:pPr>
                  <a:defRPr sz="1300"/>
                </a:pPr>
                <a:r>
                  <a:rPr lang="en-US" sz="1300" dirty="0"/>
                  <a:t>California</a:t>
                </a:r>
                <a:r>
                  <a:rPr lang="en-US" sz="1300" baseline="0" dirty="0"/>
                  <a:t> EVs as a % of total California Vehicles</a:t>
                </a:r>
                <a:endParaRPr lang="en-US" sz="1300" dirty="0"/>
              </a:p>
            </c:rich>
          </c:tx>
          <c:layout>
            <c:manualLayout>
              <c:xMode val="edge"/>
              <c:yMode val="edge"/>
              <c:x val="2.6845472440944966E-3"/>
              <c:y val="5.4848246241947014E-2"/>
            </c:manualLayout>
          </c:layout>
        </c:title>
        <c:numFmt formatCode="0%" sourceLinked="0"/>
        <c:tickLblPos val="nextTo"/>
        <c:txPr>
          <a:bodyPr/>
          <a:lstStyle/>
          <a:p>
            <a:pPr>
              <a:defRPr sz="1200"/>
            </a:pPr>
            <a:endParaRPr lang="en-US"/>
          </a:p>
        </c:txPr>
        <c:crossAx val="104777216"/>
        <c:crosses val="autoZero"/>
        <c:crossBetween val="midCat"/>
        <c:majorUnit val="4.0000000000000022E-2"/>
      </c:valAx>
    </c:plotArea>
    <c:legend>
      <c:legendPos val="r"/>
      <c:layout>
        <c:manualLayout>
          <c:xMode val="edge"/>
          <c:yMode val="edge"/>
          <c:x val="0.75752612954630549"/>
          <c:y val="0.29092531615366346"/>
          <c:w val="0.24080721784776926"/>
          <c:h val="0.38481603435934286"/>
        </c:manualLayout>
      </c:layout>
      <c:txPr>
        <a:bodyPr/>
        <a:lstStyle/>
        <a:p>
          <a:pPr>
            <a:defRPr sz="1600"/>
          </a:pPr>
          <a:endParaRPr lang="en-US"/>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'Sales End User'!$U$27</c:f>
              <c:strCache>
                <c:ptCount val="1"/>
                <c:pt idx="0">
                  <c:v>Value</c:v>
                </c:pt>
              </c:strCache>
            </c:strRef>
          </c:tx>
          <c:dLbls>
            <c:txPr>
              <a:bodyPr/>
              <a:lstStyle/>
              <a:p>
                <a:pPr>
                  <a:defRPr sz="1400"/>
                </a:pPr>
                <a:endParaRPr lang="en-US"/>
              </a:p>
            </c:txPr>
            <c:showVal val="1"/>
          </c:dLbls>
          <c:cat>
            <c:numRef>
              <c:f>'Sales End User'!$T$28:$T$29</c:f>
              <c:numCache>
                <c:formatCode>General</c:formatCode>
                <c:ptCount val="2"/>
                <c:pt idx="0">
                  <c:v>1997</c:v>
                </c:pt>
                <c:pt idx="1">
                  <c:v>2008</c:v>
                </c:pt>
              </c:numCache>
            </c:numRef>
          </c:cat>
          <c:val>
            <c:numRef>
              <c:f>'Sales End User'!$U$28:$U$29</c:f>
              <c:numCache>
                <c:formatCode>_("$"* #,##0.00_);_("$"* \(#,##0.00\);_("$"* "-"??_);_(@_)</c:formatCode>
                <c:ptCount val="2"/>
                <c:pt idx="0">
                  <c:v>11.89</c:v>
                </c:pt>
                <c:pt idx="1">
                  <c:v>19.960648435260822</c:v>
                </c:pt>
              </c:numCache>
            </c:numRef>
          </c:val>
        </c:ser>
        <c:axId val="104802944"/>
        <c:axId val="114123520"/>
      </c:barChart>
      <c:catAx>
        <c:axId val="104802944"/>
        <c:scaling>
          <c:orientation val="minMax"/>
        </c:scaling>
        <c:axPos val="b"/>
        <c:title>
          <c:tx>
            <c:rich>
              <a:bodyPr/>
              <a:lstStyle/>
              <a:p>
                <a:pPr>
                  <a:defRPr sz="1400"/>
                </a:pPr>
                <a:r>
                  <a:rPr lang="en-US" sz="1400"/>
                  <a:t>Year</a:t>
                </a:r>
              </a:p>
            </c:rich>
          </c:tx>
          <c:layout/>
        </c:title>
        <c:numFmt formatCode="General" sourceLinked="1"/>
        <c:tickLblPos val="nextTo"/>
        <c:txPr>
          <a:bodyPr/>
          <a:lstStyle/>
          <a:p>
            <a:pPr>
              <a:defRPr sz="1400"/>
            </a:pPr>
            <a:endParaRPr lang="en-US"/>
          </a:p>
        </c:txPr>
        <c:crossAx val="114123520"/>
        <c:crosses val="autoZero"/>
        <c:auto val="1"/>
        <c:lblAlgn val="ctr"/>
        <c:lblOffset val="100"/>
      </c:catAx>
      <c:valAx>
        <c:axId val="114123520"/>
        <c:scaling>
          <c:orientation val="minMax"/>
        </c:scaling>
        <c:axPos val="l"/>
        <c:title>
          <c:tx>
            <c:rich>
              <a:bodyPr rot="-5400000" vert="horz"/>
              <a:lstStyle/>
              <a:p>
                <a:pPr>
                  <a:defRPr sz="1400"/>
                </a:pPr>
                <a:r>
                  <a:rPr lang="en-US" sz="1400"/>
                  <a:t>Value of generated services ($ Billions)</a:t>
                </a:r>
              </a:p>
            </c:rich>
          </c:tx>
          <c:layout>
            <c:manualLayout>
              <c:xMode val="edge"/>
              <c:yMode val="edge"/>
              <c:x val="2.9239766081871354E-2"/>
              <c:y val="0.13412475658284601"/>
            </c:manualLayout>
          </c:layout>
        </c:title>
        <c:numFmt formatCode="_(&quot;$&quot;* #,##0_);_(&quot;$&quot;* \(#,##0\);_(&quot;$&quot;* &quot;-&quot;_);_(@_)" sourceLinked="0"/>
        <c:tickLblPos val="nextTo"/>
        <c:txPr>
          <a:bodyPr/>
          <a:lstStyle/>
          <a:p>
            <a:pPr>
              <a:defRPr sz="1400"/>
            </a:pPr>
            <a:endParaRPr lang="en-US"/>
          </a:p>
        </c:txPr>
        <c:crossAx val="104802944"/>
        <c:crosses val="autoZero"/>
        <c:crossBetween val="between"/>
      </c:valAx>
    </c:plotArea>
    <c:plotVisOnly val="1"/>
    <c:dispBlanksAs val="gap"/>
  </c:chart>
  <c:spPr>
    <a:ln>
      <a:solidFill>
        <a:sysClr val="window" lastClr="FFFFFF"/>
      </a:solidFill>
    </a:ln>
  </c:sp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261218872031201"/>
          <c:y val="0.10751603108435002"/>
          <c:w val="0.51549420246520061"/>
          <c:h val="0.55786368925748597"/>
        </c:manualLayout>
      </c:layout>
      <c:pieChart>
        <c:varyColors val="1"/>
        <c:ser>
          <c:idx val="0"/>
          <c:order val="0"/>
          <c:tx>
            <c:strRef>
              <c:f>'Sales End User'!$R$27</c:f>
              <c:strCache>
                <c:ptCount val="1"/>
                <c:pt idx="0">
                  <c:v>$ Value (Billions)</c:v>
                </c:pt>
              </c:strCache>
            </c:strRef>
          </c:tx>
          <c:dLbls>
            <c:txPr>
              <a:bodyPr/>
              <a:lstStyle/>
              <a:p>
                <a:pPr>
                  <a:defRPr sz="1600"/>
                </a:pPr>
                <a:endParaRPr lang="en-US"/>
              </a:p>
            </c:txPr>
            <c:showVal val="1"/>
            <c:showLeaderLines val="1"/>
          </c:dLbls>
          <c:cat>
            <c:strRef>
              <c:f>'Sales End User'!$P$28:$P$32</c:f>
              <c:strCache>
                <c:ptCount val="5"/>
                <c:pt idx="0">
                  <c:v>Regulation</c:v>
                </c:pt>
                <c:pt idx="1">
                  <c:v>Reserves</c:v>
                </c:pt>
                <c:pt idx="2">
                  <c:v>Load Following</c:v>
                </c:pt>
                <c:pt idx="3">
                  <c:v>Voltage Control</c:v>
                </c:pt>
                <c:pt idx="4">
                  <c:v>Other</c:v>
                </c:pt>
              </c:strCache>
            </c:strRef>
          </c:cat>
          <c:val>
            <c:numRef>
              <c:f>'Sales End User'!$R$28:$R$32</c:f>
              <c:numCache>
                <c:formatCode>_("$"* #,##0.00_);_("$"* \(#,##0.00\);_("$"* "-"??_);_(@_)</c:formatCode>
                <c:ptCount val="5"/>
                <c:pt idx="0">
                  <c:v>2.9940972652892031</c:v>
                </c:pt>
                <c:pt idx="1">
                  <c:v>1.9960648435261361</c:v>
                </c:pt>
                <c:pt idx="2">
                  <c:v>3.9921296870522709</c:v>
                </c:pt>
                <c:pt idx="3">
                  <c:v>2.1956713278787467</c:v>
                </c:pt>
                <c:pt idx="4">
                  <c:v>8.7826853115150048</c:v>
                </c:pt>
              </c:numCache>
            </c:numRef>
          </c:val>
        </c:ser>
        <c:firstSliceAng val="0"/>
      </c:pieChart>
    </c:plotArea>
    <c:legend>
      <c:legendPos val="b"/>
      <c:layout>
        <c:manualLayout>
          <c:xMode val="edge"/>
          <c:yMode val="edge"/>
          <c:x val="0.2789331871490755"/>
          <c:y val="0.74229420456158124"/>
          <c:w val="0.48010814312767963"/>
          <c:h val="0.15039984007475601"/>
        </c:manualLayout>
      </c:layout>
      <c:txPr>
        <a:bodyPr/>
        <a:lstStyle/>
        <a:p>
          <a:pPr rtl="0">
            <a:defRPr sz="1400" b="1"/>
          </a:pPr>
          <a:endParaRPr lang="en-US"/>
        </a:p>
      </c:txPr>
    </c:legend>
    <c:plotVisOnly val="1"/>
    <c:dispBlanksAs val="zero"/>
  </c:chart>
  <c:spPr>
    <a:ln>
      <a:noFill/>
    </a:ln>
  </c:sp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stacked"/>
        <c:ser>
          <c:idx val="0"/>
          <c:order val="0"/>
          <c:spPr>
            <a:noFill/>
            <a:ln>
              <a:noFill/>
            </a:ln>
          </c:spPr>
          <c:cat>
            <c:strRef>
              <c:f>Sheet1!$G$9:$G$11</c:f>
              <c:strCache>
                <c:ptCount val="3"/>
                <c:pt idx="0">
                  <c:v>Ideal Charge Rate</c:v>
                </c:pt>
                <c:pt idx="1">
                  <c:v>Adjusted Charge Rate</c:v>
                </c:pt>
                <c:pt idx="2">
                  <c:v>DR Capacity Available</c:v>
                </c:pt>
              </c:strCache>
            </c:strRef>
          </c:cat>
          <c:val>
            <c:numRef>
              <c:f>Sheet1!$H$9:$H$11</c:f>
              <c:numCache>
                <c:formatCode>General</c:formatCode>
                <c:ptCount val="3"/>
                <c:pt idx="0">
                  <c:v>0</c:v>
                </c:pt>
                <c:pt idx="1">
                  <c:v>3.4249999999999998</c:v>
                </c:pt>
                <c:pt idx="2">
                  <c:v>0</c:v>
                </c:pt>
              </c:numCache>
            </c:numRef>
          </c:val>
        </c:ser>
        <c:ser>
          <c:idx val="1"/>
          <c:order val="1"/>
          <c:dPt>
            <c:idx val="0"/>
            <c:spPr>
              <a:solidFill>
                <a:schemeClr val="accent1"/>
              </a:solidFill>
            </c:spPr>
          </c:dPt>
          <c:dPt>
            <c:idx val="1"/>
            <c:spPr>
              <a:solidFill>
                <a:srgbClr val="4F81BD"/>
              </a:solidFill>
            </c:spPr>
          </c:dPt>
          <c:dLbls>
            <c:dLbl>
              <c:idx val="0"/>
              <c:layout>
                <c:manualLayout>
                  <c:x val="0"/>
                  <c:y val="-8.3333333333333343E-2"/>
                </c:manualLayout>
              </c:layout>
              <c:dLblPos val="inEnd"/>
              <c:showVal val="1"/>
            </c:dLbl>
            <c:dLbl>
              <c:idx val="1"/>
              <c:layout>
                <c:manualLayout>
                  <c:x val="0"/>
                  <c:y val="-8.3333333333333343E-2"/>
                </c:manualLayout>
              </c:layout>
              <c:dLblPos val="inEnd"/>
              <c:showVal val="1"/>
            </c:dLbl>
            <c:dLbl>
              <c:idx val="2"/>
              <c:layout>
                <c:manualLayout>
                  <c:x val="-1.0185067526416147E-16"/>
                  <c:y val="-8.7962962962963548E-2"/>
                </c:manualLayout>
              </c:layout>
              <c:dLblPos val="inEnd"/>
              <c:showVal val="1"/>
            </c:dLbl>
            <c:numFmt formatCode="#,##0.00" sourceLinked="0"/>
            <c:txPr>
              <a:bodyPr/>
              <a:lstStyle/>
              <a:p>
                <a:pPr>
                  <a:defRPr sz="900" b="1"/>
                </a:pPr>
                <a:endParaRPr lang="en-US"/>
              </a:p>
            </c:txPr>
            <c:dLblPos val="inEnd"/>
            <c:showVal val="1"/>
          </c:dLbls>
          <c:cat>
            <c:strRef>
              <c:f>Sheet1!$G$9:$G$11</c:f>
              <c:strCache>
                <c:ptCount val="3"/>
                <c:pt idx="0">
                  <c:v>Ideal Charge Rate</c:v>
                </c:pt>
                <c:pt idx="1">
                  <c:v>Adjusted Charge Rate</c:v>
                </c:pt>
                <c:pt idx="2">
                  <c:v>DR Capacity Available</c:v>
                </c:pt>
              </c:strCache>
            </c:strRef>
          </c:cat>
          <c:val>
            <c:numRef>
              <c:f>Sheet1!$I$9:$I$11</c:f>
              <c:numCache>
                <c:formatCode>General</c:formatCode>
                <c:ptCount val="3"/>
                <c:pt idx="0">
                  <c:v>4.1099999999999985</c:v>
                </c:pt>
                <c:pt idx="1">
                  <c:v>0.68500000000000005</c:v>
                </c:pt>
                <c:pt idx="2">
                  <c:v>3.4249999999999998</c:v>
                </c:pt>
              </c:numCache>
            </c:numRef>
          </c:val>
        </c:ser>
        <c:gapWidth val="80"/>
        <c:overlap val="100"/>
        <c:axId val="108684032"/>
        <c:axId val="108685568"/>
      </c:barChart>
      <c:catAx>
        <c:axId val="108684032"/>
        <c:scaling>
          <c:orientation val="minMax"/>
        </c:scaling>
        <c:axPos val="b"/>
        <c:tickLblPos val="nextTo"/>
        <c:crossAx val="108685568"/>
        <c:crosses val="autoZero"/>
        <c:auto val="1"/>
        <c:lblAlgn val="ctr"/>
        <c:lblOffset val="100"/>
      </c:catAx>
      <c:valAx>
        <c:axId val="108685568"/>
        <c:scaling>
          <c:orientation val="minMax"/>
        </c:scaling>
        <c:axPos val="l"/>
        <c:title>
          <c:tx>
            <c:rich>
              <a:bodyPr rot="-5400000" vert="horz"/>
              <a:lstStyle/>
              <a:p>
                <a:pPr>
                  <a:defRPr/>
                </a:pPr>
                <a:r>
                  <a:rPr lang="en-US"/>
                  <a:t>kWh</a:t>
                </a:r>
              </a:p>
            </c:rich>
          </c:tx>
          <c:layout/>
        </c:title>
        <c:numFmt formatCode="General" sourceLinked="1"/>
        <c:tickLblPos val="nextTo"/>
        <c:crossAx val="108684032"/>
        <c:crosses val="autoZero"/>
        <c:crossBetween val="between"/>
        <c:majorUnit val="1"/>
      </c:valAx>
    </c:plotArea>
    <c:plotVisOnly val="1"/>
    <c:dispBlanksAs val="gap"/>
  </c:chart>
  <c:spPr>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6.0201637870780846E-2"/>
          <c:y val="7.093019863192182E-2"/>
          <c:w val="0.85707262554605501"/>
          <c:h val="0.57970026631145666"/>
        </c:manualLayout>
      </c:layout>
      <c:barChart>
        <c:barDir val="col"/>
        <c:grouping val="clustered"/>
        <c:ser>
          <c:idx val="0"/>
          <c:order val="0"/>
          <c:tx>
            <c:v>% of Trips Taken</c:v>
          </c:tx>
          <c:cat>
            <c:numRef>
              <c:f>Sheet1!$G$15:$G$38</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Sheet1!$H$15:$H$38</c:f>
              <c:numCache>
                <c:formatCode>0.00%</c:formatCode>
                <c:ptCount val="24"/>
                <c:pt idx="0">
                  <c:v>4.0000000000000114E-3</c:v>
                </c:pt>
                <c:pt idx="1">
                  <c:v>2.0000000000000026E-3</c:v>
                </c:pt>
                <c:pt idx="2">
                  <c:v>1.5000000000000013E-3</c:v>
                </c:pt>
                <c:pt idx="3">
                  <c:v>9.0000000000000247E-4</c:v>
                </c:pt>
                <c:pt idx="4">
                  <c:v>3.7000000000000153E-3</c:v>
                </c:pt>
                <c:pt idx="5">
                  <c:v>9.700000000000002E-3</c:v>
                </c:pt>
                <c:pt idx="6">
                  <c:v>2.5500000000000005E-2</c:v>
                </c:pt>
                <c:pt idx="7">
                  <c:v>6.1500000000000013E-2</c:v>
                </c:pt>
                <c:pt idx="8">
                  <c:v>5.4900000000000032E-2</c:v>
                </c:pt>
                <c:pt idx="9">
                  <c:v>4.8900000000000013E-2</c:v>
                </c:pt>
                <c:pt idx="10">
                  <c:v>5.9100000000000014E-2</c:v>
                </c:pt>
                <c:pt idx="11">
                  <c:v>6.6400000000000001E-2</c:v>
                </c:pt>
                <c:pt idx="12">
                  <c:v>7.3700000000000029E-2</c:v>
                </c:pt>
                <c:pt idx="13">
                  <c:v>6.59E-2</c:v>
                </c:pt>
                <c:pt idx="14">
                  <c:v>7.3400000000000021E-2</c:v>
                </c:pt>
                <c:pt idx="15">
                  <c:v>8.2700000000000023E-2</c:v>
                </c:pt>
                <c:pt idx="16">
                  <c:v>7.7800000000000133E-2</c:v>
                </c:pt>
                <c:pt idx="17">
                  <c:v>7.920000000000002E-2</c:v>
                </c:pt>
                <c:pt idx="18">
                  <c:v>6.6700000000000009E-2</c:v>
                </c:pt>
                <c:pt idx="19">
                  <c:v>5.1600000000000007E-2</c:v>
                </c:pt>
                <c:pt idx="20">
                  <c:v>3.8700000000000005E-2</c:v>
                </c:pt>
                <c:pt idx="21">
                  <c:v>2.7800000000000148E-2</c:v>
                </c:pt>
                <c:pt idx="22">
                  <c:v>1.5500000000000014E-2</c:v>
                </c:pt>
                <c:pt idx="23">
                  <c:v>9.0000000000000028E-3</c:v>
                </c:pt>
              </c:numCache>
            </c:numRef>
          </c:val>
        </c:ser>
        <c:gapWidth val="102"/>
        <c:axId val="115237632"/>
        <c:axId val="115239552"/>
      </c:barChart>
      <c:lineChart>
        <c:grouping val="standard"/>
        <c:ser>
          <c:idx val="1"/>
          <c:order val="1"/>
          <c:tx>
            <c:v>Distance per Trip</c:v>
          </c:tx>
          <c:spPr>
            <a:ln w="25400"/>
          </c:spPr>
          <c:marker>
            <c:symbol val="none"/>
          </c:marker>
          <c:val>
            <c:numRef>
              <c:f>Sheet1!$I$15:$I$38</c:f>
              <c:numCache>
                <c:formatCode>General</c:formatCode>
                <c:ptCount val="24"/>
                <c:pt idx="0">
                  <c:v>11.89</c:v>
                </c:pt>
                <c:pt idx="1">
                  <c:v>12.17</c:v>
                </c:pt>
                <c:pt idx="2">
                  <c:v>15.06</c:v>
                </c:pt>
                <c:pt idx="3">
                  <c:v>11.93</c:v>
                </c:pt>
                <c:pt idx="4">
                  <c:v>29.33000000000003</c:v>
                </c:pt>
                <c:pt idx="5">
                  <c:v>23.32</c:v>
                </c:pt>
                <c:pt idx="6">
                  <c:v>14.41</c:v>
                </c:pt>
                <c:pt idx="7">
                  <c:v>10.49</c:v>
                </c:pt>
                <c:pt idx="8">
                  <c:v>9.629999999999999</c:v>
                </c:pt>
                <c:pt idx="9">
                  <c:v>10.64</c:v>
                </c:pt>
                <c:pt idx="10">
                  <c:v>8.83</c:v>
                </c:pt>
                <c:pt idx="11">
                  <c:v>7.99</c:v>
                </c:pt>
                <c:pt idx="12">
                  <c:v>8.18</c:v>
                </c:pt>
                <c:pt idx="13">
                  <c:v>8.5500000000000007</c:v>
                </c:pt>
                <c:pt idx="14">
                  <c:v>9.129999999999999</c:v>
                </c:pt>
                <c:pt idx="15">
                  <c:v>9.129999999999999</c:v>
                </c:pt>
                <c:pt idx="16">
                  <c:v>9.94</c:v>
                </c:pt>
                <c:pt idx="17">
                  <c:v>9.27</c:v>
                </c:pt>
                <c:pt idx="18">
                  <c:v>8.64</c:v>
                </c:pt>
                <c:pt idx="19">
                  <c:v>8.3500000000000068</c:v>
                </c:pt>
                <c:pt idx="20">
                  <c:v>9.41</c:v>
                </c:pt>
                <c:pt idx="21">
                  <c:v>9.2800000000000011</c:v>
                </c:pt>
                <c:pt idx="22">
                  <c:v>10.54</c:v>
                </c:pt>
                <c:pt idx="23">
                  <c:v>10.33</c:v>
                </c:pt>
              </c:numCache>
            </c:numRef>
          </c:val>
        </c:ser>
        <c:marker val="1"/>
        <c:axId val="115251456"/>
        <c:axId val="115249536"/>
      </c:lineChart>
      <c:catAx>
        <c:axId val="115237632"/>
        <c:scaling>
          <c:orientation val="minMax"/>
        </c:scaling>
        <c:axPos val="b"/>
        <c:title>
          <c:tx>
            <c:rich>
              <a:bodyPr/>
              <a:lstStyle/>
              <a:p>
                <a:pPr>
                  <a:defRPr/>
                </a:pPr>
                <a:r>
                  <a:rPr lang="en-US"/>
                  <a:t>Hour of Day</a:t>
                </a:r>
              </a:p>
            </c:rich>
          </c:tx>
          <c:layout/>
        </c:title>
        <c:numFmt formatCode="General" sourceLinked="1"/>
        <c:tickLblPos val="nextTo"/>
        <c:crossAx val="115239552"/>
        <c:crosses val="autoZero"/>
        <c:auto val="1"/>
        <c:lblAlgn val="ctr"/>
        <c:lblOffset val="100"/>
      </c:catAx>
      <c:valAx>
        <c:axId val="115239552"/>
        <c:scaling>
          <c:orientation val="minMax"/>
        </c:scaling>
        <c:axPos val="l"/>
        <c:numFmt formatCode="0%" sourceLinked="0"/>
        <c:tickLblPos val="nextTo"/>
        <c:crossAx val="115237632"/>
        <c:crosses val="autoZero"/>
        <c:crossBetween val="between"/>
        <c:majorUnit val="2.0000000000000011E-2"/>
      </c:valAx>
      <c:valAx>
        <c:axId val="115249536"/>
        <c:scaling>
          <c:orientation val="minMax"/>
        </c:scaling>
        <c:axPos val="r"/>
        <c:title>
          <c:tx>
            <c:rich>
              <a:bodyPr rot="-5400000" vert="horz"/>
              <a:lstStyle/>
              <a:p>
                <a:pPr>
                  <a:defRPr/>
                </a:pPr>
                <a:r>
                  <a:rPr lang="en-US"/>
                  <a:t>Miles</a:t>
                </a:r>
              </a:p>
            </c:rich>
          </c:tx>
          <c:layout/>
        </c:title>
        <c:numFmt formatCode="General" sourceLinked="1"/>
        <c:tickLblPos val="nextTo"/>
        <c:crossAx val="115251456"/>
        <c:crosses val="max"/>
        <c:crossBetween val="between"/>
      </c:valAx>
      <c:catAx>
        <c:axId val="115251456"/>
        <c:scaling>
          <c:orientation val="minMax"/>
        </c:scaling>
        <c:delete val="1"/>
        <c:axPos val="b"/>
        <c:tickLblPos val="none"/>
        <c:crossAx val="115249536"/>
        <c:crosses val="autoZero"/>
        <c:auto val="1"/>
        <c:lblAlgn val="ctr"/>
        <c:lblOffset val="100"/>
      </c:catAx>
    </c:plotArea>
    <c:legend>
      <c:legendPos val="l"/>
      <c:layout>
        <c:manualLayout>
          <c:xMode val="edge"/>
          <c:yMode val="edge"/>
          <c:x val="0.77008395633608995"/>
          <c:y val="9.9869309189908727E-3"/>
          <c:w val="0.14686041838272326"/>
          <c:h val="0.24409803722323817"/>
        </c:manualLayout>
      </c:layout>
      <c:overlay val="1"/>
    </c:legend>
    <c:plotVisOnly val="1"/>
    <c:dispBlanksAs val="gap"/>
  </c:chart>
  <c:spPr>
    <a:ln>
      <a:noFill/>
    </a:ln>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8.827980384030952E-2"/>
          <c:y val="5.9543567912275823E-2"/>
          <c:w val="0.89563832481465633"/>
          <c:h val="0.73816038688654051"/>
        </c:manualLayout>
      </c:layout>
      <c:barChart>
        <c:barDir val="col"/>
        <c:grouping val="clustered"/>
        <c:ser>
          <c:idx val="0"/>
          <c:order val="0"/>
          <c:dLbls>
            <c:numFmt formatCode="#,##0.0" sourceLinked="0"/>
            <c:txPr>
              <a:bodyPr/>
              <a:lstStyle/>
              <a:p>
                <a:pPr>
                  <a:defRPr sz="1000"/>
                </a:pPr>
                <a:endParaRPr lang="en-US"/>
              </a:p>
            </c:txPr>
            <c:showVal val="1"/>
          </c:dLbls>
          <c:cat>
            <c:numRef>
              <c:f>Sheet1!$M$9:$M$32</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Sheet1!$O$9:$O$32</c:f>
              <c:numCache>
                <c:formatCode>General</c:formatCode>
                <c:ptCount val="24"/>
                <c:pt idx="0">
                  <c:v>2.6514015321243471</c:v>
                </c:pt>
                <c:pt idx="1">
                  <c:v>1.5144619623621978</c:v>
                </c:pt>
                <c:pt idx="2">
                  <c:v>0.81035630530748159</c:v>
                </c:pt>
                <c:pt idx="3">
                  <c:v>0.44322620435175131</c:v>
                </c:pt>
                <c:pt idx="4">
                  <c:v>0.24890935611237647</c:v>
                </c:pt>
                <c:pt idx="5">
                  <c:v>1.2521678671479479</c:v>
                </c:pt>
                <c:pt idx="6">
                  <c:v>3.4519642738704199</c:v>
                </c:pt>
                <c:pt idx="7">
                  <c:v>6.6642669603138787</c:v>
                </c:pt>
                <c:pt idx="8">
                  <c:v>11.10261611812043</c:v>
                </c:pt>
                <c:pt idx="9">
                  <c:v>13.24296215967223</c:v>
                </c:pt>
                <c:pt idx="10">
                  <c:v>15.36731132936065</c:v>
                </c:pt>
                <c:pt idx="11">
                  <c:v>16.029745941308921</c:v>
                </c:pt>
                <c:pt idx="12">
                  <c:v>16.038702389891689</c:v>
                </c:pt>
                <c:pt idx="13">
                  <c:v>16.523971262501799</c:v>
                </c:pt>
                <c:pt idx="14">
                  <c:v>16.426086549109691</c:v>
                </c:pt>
                <c:pt idx="15">
                  <c:v>16.798291625539726</c:v>
                </c:pt>
                <c:pt idx="16">
                  <c:v>17.544295909814647</c:v>
                </c:pt>
                <c:pt idx="17">
                  <c:v>18.602669273472486</c:v>
                </c:pt>
                <c:pt idx="18">
                  <c:v>18.583238355549526</c:v>
                </c:pt>
                <c:pt idx="19">
                  <c:v>16.030056928160327</c:v>
                </c:pt>
                <c:pt idx="20">
                  <c:v>12.283478558647722</c:v>
                </c:pt>
                <c:pt idx="21">
                  <c:v>8.9924546498574767</c:v>
                </c:pt>
                <c:pt idx="22">
                  <c:v>6.1711406252066734</c:v>
                </c:pt>
                <c:pt idx="23">
                  <c:v>4.1633192239367656</c:v>
                </c:pt>
              </c:numCache>
            </c:numRef>
          </c:val>
        </c:ser>
        <c:gapWidth val="88"/>
        <c:axId val="115288704"/>
        <c:axId val="115303168"/>
      </c:barChart>
      <c:catAx>
        <c:axId val="115288704"/>
        <c:scaling>
          <c:orientation val="minMax"/>
        </c:scaling>
        <c:axPos val="b"/>
        <c:title>
          <c:tx>
            <c:rich>
              <a:bodyPr/>
              <a:lstStyle/>
              <a:p>
                <a:pPr>
                  <a:defRPr sz="1400"/>
                </a:pPr>
                <a:r>
                  <a:rPr lang="en-US" sz="1400"/>
                  <a:t>Hour of Day</a:t>
                </a:r>
              </a:p>
            </c:rich>
          </c:tx>
          <c:layout/>
        </c:title>
        <c:numFmt formatCode="General" sourceLinked="1"/>
        <c:tickLblPos val="nextTo"/>
        <c:txPr>
          <a:bodyPr/>
          <a:lstStyle/>
          <a:p>
            <a:pPr>
              <a:defRPr sz="1200"/>
            </a:pPr>
            <a:endParaRPr lang="en-US"/>
          </a:p>
        </c:txPr>
        <c:crossAx val="115303168"/>
        <c:crosses val="autoZero"/>
        <c:auto val="1"/>
        <c:lblAlgn val="ctr"/>
        <c:lblOffset val="100"/>
      </c:catAx>
      <c:valAx>
        <c:axId val="115303168"/>
        <c:scaling>
          <c:orientation val="minMax"/>
        </c:scaling>
        <c:axPos val="l"/>
        <c:title>
          <c:tx>
            <c:rich>
              <a:bodyPr rot="-5400000" vert="horz"/>
              <a:lstStyle/>
              <a:p>
                <a:pPr>
                  <a:defRPr sz="1400"/>
                </a:pPr>
                <a:r>
                  <a:rPr lang="en-US" sz="1400" dirty="0" smtClean="0"/>
                  <a:t>Watts</a:t>
                </a:r>
                <a:endParaRPr lang="en-US" sz="1400" dirty="0"/>
              </a:p>
            </c:rich>
          </c:tx>
          <c:layout/>
        </c:title>
        <c:numFmt formatCode="General" sourceLinked="1"/>
        <c:tickLblPos val="nextTo"/>
        <c:txPr>
          <a:bodyPr/>
          <a:lstStyle/>
          <a:p>
            <a:pPr>
              <a:defRPr sz="1200"/>
            </a:pPr>
            <a:endParaRPr lang="en-US"/>
          </a:p>
        </c:txPr>
        <c:crossAx val="115288704"/>
        <c:crosses val="autoZero"/>
        <c:crossBetween val="between"/>
      </c:valAx>
    </c:plotArea>
    <c:plotVisOnly val="1"/>
    <c:dispBlanksAs val="gap"/>
  </c:chart>
  <c:spPr>
    <a:ln>
      <a:noFill/>
    </a:ln>
  </c:sp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manualLayout>
          <c:layoutTarget val="inner"/>
          <c:xMode val="edge"/>
          <c:yMode val="edge"/>
          <c:x val="0.144637776921241"/>
          <c:y val="6.2199077704928434E-2"/>
          <c:w val="0.84231686948221907"/>
          <c:h val="0.72344418486150697"/>
        </c:manualLayout>
      </c:layout>
      <c:barChart>
        <c:barDir val="col"/>
        <c:grouping val="clustered"/>
        <c:ser>
          <c:idx val="0"/>
          <c:order val="0"/>
          <c:dLbls>
            <c:dLbl>
              <c:idx val="19"/>
              <c:numFmt formatCode="#,##0" sourceLinked="0"/>
              <c:spPr/>
              <c:txPr>
                <a:bodyPr/>
                <a:lstStyle/>
                <a:p>
                  <a:pPr>
                    <a:defRPr sz="800"/>
                  </a:pPr>
                  <a:endParaRPr lang="en-US"/>
                </a:p>
              </c:txPr>
            </c:dLbl>
            <c:numFmt formatCode="#,##0.0" sourceLinked="0"/>
            <c:txPr>
              <a:bodyPr/>
              <a:lstStyle/>
              <a:p>
                <a:pPr>
                  <a:defRPr sz="800"/>
                </a:pPr>
                <a:endParaRPr lang="en-US"/>
              </a:p>
            </c:txPr>
            <c:showVal val="1"/>
          </c:dLbls>
          <c:cat>
            <c:numRef>
              <c:f>Sheet1!$B$1:$U$1</c:f>
              <c:numCache>
                <c:formatCode>General</c:formatCode>
                <c:ptCount val="20"/>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pt idx="16">
                  <c:v>2027</c:v>
                </c:pt>
                <c:pt idx="17">
                  <c:v>2028</c:v>
                </c:pt>
                <c:pt idx="18">
                  <c:v>2029</c:v>
                </c:pt>
                <c:pt idx="19">
                  <c:v>2030</c:v>
                </c:pt>
              </c:numCache>
            </c:numRef>
          </c:cat>
          <c:val>
            <c:numRef>
              <c:f>Sheet1!$B$6:$U$6</c:f>
              <c:numCache>
                <c:formatCode>_("$"* #,##0.00_);_("$"* \(#,##0.00\);_("$"* "-"??_);_(@_)</c:formatCode>
                <c:ptCount val="20"/>
                <c:pt idx="0">
                  <c:v>73453595.574725598</c:v>
                </c:pt>
                <c:pt idx="1">
                  <c:v>73864698.84545061</c:v>
                </c:pt>
                <c:pt idx="2">
                  <c:v>74263619.158696219</c:v>
                </c:pt>
                <c:pt idx="3">
                  <c:v>74811285.001874298</c:v>
                </c:pt>
                <c:pt idx="4">
                  <c:v>75388927.870462</c:v>
                </c:pt>
                <c:pt idx="5">
                  <c:v>76164625.56290929</c:v>
                </c:pt>
                <c:pt idx="6">
                  <c:v>77199180.439993992</c:v>
                </c:pt>
                <c:pt idx="7">
                  <c:v>78295186.68607679</c:v>
                </c:pt>
                <c:pt idx="8">
                  <c:v>79323282.142752588</c:v>
                </c:pt>
                <c:pt idx="9">
                  <c:v>80323792.194866315</c:v>
                </c:pt>
                <c:pt idx="10">
                  <c:v>81282489.764556378</c:v>
                </c:pt>
                <c:pt idx="11">
                  <c:v>82336131.615711868</c:v>
                </c:pt>
                <c:pt idx="12">
                  <c:v>83585809.721850172</c:v>
                </c:pt>
                <c:pt idx="13">
                  <c:v>84833091.096839592</c:v>
                </c:pt>
                <c:pt idx="14">
                  <c:v>85962477.828768775</c:v>
                </c:pt>
                <c:pt idx="15">
                  <c:v>86996567.668466225</c:v>
                </c:pt>
                <c:pt idx="16">
                  <c:v>88005657.915885627</c:v>
                </c:pt>
                <c:pt idx="17">
                  <c:v>88954743.00947763</c:v>
                </c:pt>
                <c:pt idx="18">
                  <c:v>89791473.026244193</c:v>
                </c:pt>
                <c:pt idx="19">
                  <c:v>90649891.160270616</c:v>
                </c:pt>
              </c:numCache>
            </c:numRef>
          </c:val>
        </c:ser>
        <c:gapWidth val="77"/>
        <c:axId val="115557504"/>
        <c:axId val="115559040"/>
      </c:barChart>
      <c:catAx>
        <c:axId val="115557504"/>
        <c:scaling>
          <c:orientation val="minMax"/>
        </c:scaling>
        <c:axPos val="b"/>
        <c:numFmt formatCode="General" sourceLinked="1"/>
        <c:tickLblPos val="nextTo"/>
        <c:txPr>
          <a:bodyPr/>
          <a:lstStyle/>
          <a:p>
            <a:pPr>
              <a:defRPr b="1"/>
            </a:pPr>
            <a:endParaRPr lang="en-US"/>
          </a:p>
        </c:txPr>
        <c:crossAx val="115559040"/>
        <c:crosses val="autoZero"/>
        <c:auto val="1"/>
        <c:lblAlgn val="ctr"/>
        <c:lblOffset val="100"/>
      </c:catAx>
      <c:valAx>
        <c:axId val="115559040"/>
        <c:scaling>
          <c:orientation val="minMax"/>
          <c:max val="95000000"/>
          <c:min val="60000000"/>
        </c:scaling>
        <c:axPos val="l"/>
        <c:numFmt formatCode="_(&quot;$&quot;* #,##0.00_);_(&quot;$&quot;* \(#,##0.00\);_(&quot;$&quot;* &quot;-&quot;??_);_(@_)" sourceLinked="1"/>
        <c:tickLblPos val="nextTo"/>
        <c:crossAx val="115557504"/>
        <c:crosses val="autoZero"/>
        <c:crossBetween val="between"/>
        <c:majorUnit val="5000000"/>
        <c:minorUnit val="4000000"/>
        <c:dispUnits>
          <c:builtInUnit val="millions"/>
          <c:dispUnitsLbl>
            <c:layout/>
          </c:dispUnitsLbl>
        </c:dispUnits>
      </c:valAx>
    </c:plotArea>
    <c:plotVisOnly val="1"/>
    <c:dispBlanksAs val="gap"/>
  </c:chart>
  <c:spPr>
    <a:ln>
      <a:noFill/>
    </a:ln>
  </c:spPr>
  <c:externalData r:id="rId2"/>
  <c:userShapes r:id="rId3"/>
</c:chartSpace>
</file>

<file path=ppt/charts/chart9.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manualLayout>
          <c:layoutTarget val="inner"/>
          <c:xMode val="edge"/>
          <c:yMode val="edge"/>
          <c:x val="0.34253531727651693"/>
          <c:y val="2.3148148148148077E-3"/>
          <c:w val="0.46388888888888979"/>
          <c:h val="0.77314814814814992"/>
        </c:manualLayout>
      </c:layout>
      <c:pieChart>
        <c:varyColors val="1"/>
        <c:ser>
          <c:idx val="0"/>
          <c:order val="0"/>
          <c:dLbls>
            <c:showVal val="1"/>
            <c:showLeaderLines val="1"/>
          </c:dLbls>
          <c:cat>
            <c:strRef>
              <c:f>[MastersPRoject_AncillaryServices_Results.xlsx]Sheet1!$W$2:$W$5</c:f>
              <c:strCache>
                <c:ptCount val="4"/>
                <c:pt idx="0">
                  <c:v>Regulation Up</c:v>
                </c:pt>
                <c:pt idx="1">
                  <c:v>Regulation Down</c:v>
                </c:pt>
                <c:pt idx="2">
                  <c:v>Spinning Reserves</c:v>
                </c:pt>
                <c:pt idx="3">
                  <c:v>Non-Spinning Reserves</c:v>
                </c:pt>
              </c:strCache>
            </c:strRef>
          </c:cat>
          <c:val>
            <c:numRef>
              <c:f>[MastersPRoject_AncillaryServices_Results.xlsx]Sheet1!$X$2:$X$5</c:f>
              <c:numCache>
                <c:formatCode>0%</c:formatCode>
                <c:ptCount val="4"/>
                <c:pt idx="0">
                  <c:v>0.2805808015391974</c:v>
                </c:pt>
                <c:pt idx="1">
                  <c:v>0.22632820401204801</c:v>
                </c:pt>
                <c:pt idx="2">
                  <c:v>0.43882375384831146</c:v>
                </c:pt>
                <c:pt idx="3">
                  <c:v>5.4267240600446534E-2</c:v>
                </c:pt>
              </c:numCache>
            </c:numRef>
          </c:val>
        </c:ser>
        <c:firstSliceAng val="0"/>
      </c:pieChart>
    </c:plotArea>
    <c:legend>
      <c:legendPos val="r"/>
      <c:layout>
        <c:manualLayout>
          <c:xMode val="edge"/>
          <c:yMode val="edge"/>
          <c:x val="4.9019607843137532E-3"/>
          <c:y val="0.56404709827938293"/>
          <c:w val="0.30659580052493401"/>
          <c:h val="0.33486876640420393"/>
        </c:manualLayout>
      </c:layout>
      <c:spPr>
        <a:ln>
          <a:solidFill>
            <a:schemeClr val="tx1"/>
          </a:solidFill>
        </a:ln>
      </c:spPr>
    </c:legend>
    <c:plotVisOnly val="1"/>
    <c:dispBlanksAs val="zero"/>
  </c:chart>
  <c:spPr>
    <a:ln>
      <a:noFill/>
    </a:ln>
  </c:sp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dLbls>
            <c:showVal val="1"/>
          </c:dLbls>
          <c:cat>
            <c:strRef>
              <c:f>Sheet1!$W$2:$W$5</c:f>
              <c:strCache>
                <c:ptCount val="4"/>
                <c:pt idx="0">
                  <c:v>Spinning Reserves</c:v>
                </c:pt>
                <c:pt idx="1">
                  <c:v>Regulation Up</c:v>
                </c:pt>
                <c:pt idx="2">
                  <c:v>Regulation Down</c:v>
                </c:pt>
                <c:pt idx="3">
                  <c:v>Non-Spinning Reserves</c:v>
                </c:pt>
              </c:strCache>
            </c:strRef>
          </c:cat>
          <c:val>
            <c:numRef>
              <c:f>Sheet1!$X$2:$X$5</c:f>
              <c:numCache>
                <c:formatCode>_("$"* #,##0.00_);_("$"* \(#,##0.00\);_("$"* "-"??_);_(@_)</c:formatCode>
                <c:ptCount val="4"/>
                <c:pt idx="0">
                  <c:v>713302099.29461801</c:v>
                </c:pt>
                <c:pt idx="1">
                  <c:v>456080312.43645477</c:v>
                </c:pt>
                <c:pt idx="2">
                  <c:v>367893446.14006722</c:v>
                </c:pt>
                <c:pt idx="3">
                  <c:v>88210668.414739698</c:v>
                </c:pt>
              </c:numCache>
            </c:numRef>
          </c:val>
        </c:ser>
        <c:gapWidth val="69"/>
        <c:axId val="115593600"/>
        <c:axId val="115595136"/>
      </c:barChart>
      <c:catAx>
        <c:axId val="115593600"/>
        <c:scaling>
          <c:orientation val="minMax"/>
        </c:scaling>
        <c:axPos val="b"/>
        <c:tickLblPos val="nextTo"/>
        <c:crossAx val="115595136"/>
        <c:crosses val="autoZero"/>
        <c:auto val="1"/>
        <c:lblAlgn val="ctr"/>
        <c:lblOffset val="100"/>
      </c:catAx>
      <c:valAx>
        <c:axId val="115595136"/>
        <c:scaling>
          <c:orientation val="minMax"/>
        </c:scaling>
        <c:axPos val="l"/>
        <c:numFmt formatCode="_(&quot;$&quot;* #,##0_);_(&quot;$&quot;* \(#,##0\);_(&quot;$&quot;* &quot;-&quot;_);_(@_)" sourceLinked="0"/>
        <c:tickLblPos val="nextTo"/>
        <c:crossAx val="115593600"/>
        <c:crosses val="autoZero"/>
        <c:crossBetween val="between"/>
        <c:dispUnits>
          <c:builtInUnit val="millions"/>
          <c:dispUnitsLbl>
            <c:layout/>
          </c:dispUnitsLbl>
        </c:dispUnits>
      </c:valAx>
    </c:plotArea>
    <c:plotVisOnly val="1"/>
    <c:dispBlanksAs val="gap"/>
  </c:chart>
  <c:spPr>
    <a:ln>
      <a:noFill/>
    </a:ln>
  </c:spPr>
  <c:externalData r:id="rId1"/>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Overall Likelihood</a:t>
            </a:r>
            <a:r>
              <a:rPr lang="en-US" baseline="0" dirty="0" smtClean="0"/>
              <a:t> </a:t>
            </a:r>
            <a:r>
              <a:rPr lang="en-US" baseline="0" dirty="0"/>
              <a:t>of Adopting DR Programs (N=600)</a:t>
            </a:r>
            <a:endParaRPr lang="en-US" dirty="0"/>
          </a:p>
        </c:rich>
      </c:tx>
      <c:layout/>
    </c:title>
    <c:plotArea>
      <c:layout/>
      <c:barChart>
        <c:barDir val="col"/>
        <c:grouping val="clustered"/>
        <c:ser>
          <c:idx val="0"/>
          <c:order val="0"/>
          <c:tx>
            <c:strRef>
              <c:f>Sheet1!$F$2</c:f>
              <c:strCache>
                <c:ptCount val="1"/>
                <c:pt idx="0">
                  <c:v>Yes</c:v>
                </c:pt>
              </c:strCache>
            </c:strRef>
          </c:tx>
          <c:cat>
            <c:strRef>
              <c:f>Sheet1!$G$1:$I$1</c:f>
              <c:strCache>
                <c:ptCount val="3"/>
                <c:pt idx="0">
                  <c:v>Dynamic Pricing w/out Enabling Tech</c:v>
                </c:pt>
                <c:pt idx="1">
                  <c:v>Dynamic Pricing w/ Enabling Tech</c:v>
                </c:pt>
                <c:pt idx="2">
                  <c:v>Direct Load Control</c:v>
                </c:pt>
              </c:strCache>
            </c:strRef>
          </c:cat>
          <c:val>
            <c:numRef>
              <c:f>Sheet1!$G$2:$I$2</c:f>
              <c:numCache>
                <c:formatCode>#,##0%_);\(#,##0%\)</c:formatCode>
                <c:ptCount val="3"/>
                <c:pt idx="0">
                  <c:v>0.78</c:v>
                </c:pt>
                <c:pt idx="1">
                  <c:v>0.77000000000000379</c:v>
                </c:pt>
                <c:pt idx="2">
                  <c:v>0.60000000000000264</c:v>
                </c:pt>
              </c:numCache>
            </c:numRef>
          </c:val>
        </c:ser>
        <c:ser>
          <c:idx val="1"/>
          <c:order val="1"/>
          <c:tx>
            <c:strRef>
              <c:f>Sheet1!$F$3</c:f>
              <c:strCache>
                <c:ptCount val="1"/>
                <c:pt idx="0">
                  <c:v>No</c:v>
                </c:pt>
              </c:strCache>
            </c:strRef>
          </c:tx>
          <c:cat>
            <c:strRef>
              <c:f>Sheet1!$G$1:$I$1</c:f>
              <c:strCache>
                <c:ptCount val="3"/>
                <c:pt idx="0">
                  <c:v>Dynamic Pricing w/out Enabling Tech</c:v>
                </c:pt>
                <c:pt idx="1">
                  <c:v>Dynamic Pricing w/ Enabling Tech</c:v>
                </c:pt>
                <c:pt idx="2">
                  <c:v>Direct Load Control</c:v>
                </c:pt>
              </c:strCache>
            </c:strRef>
          </c:cat>
          <c:val>
            <c:numRef>
              <c:f>Sheet1!$G$3:$I$3</c:f>
              <c:numCache>
                <c:formatCode>#,##0%_);\(#,##0%\)</c:formatCode>
                <c:ptCount val="3"/>
                <c:pt idx="0">
                  <c:v>7.0000000000000021E-2</c:v>
                </c:pt>
                <c:pt idx="1">
                  <c:v>9.0000000000000024E-2</c:v>
                </c:pt>
                <c:pt idx="2">
                  <c:v>0.22</c:v>
                </c:pt>
              </c:numCache>
            </c:numRef>
          </c:val>
        </c:ser>
        <c:ser>
          <c:idx val="2"/>
          <c:order val="2"/>
          <c:tx>
            <c:strRef>
              <c:f>Sheet1!$F$4</c:f>
              <c:strCache>
                <c:ptCount val="1"/>
                <c:pt idx="0">
                  <c:v>Don't know</c:v>
                </c:pt>
              </c:strCache>
            </c:strRef>
          </c:tx>
          <c:cat>
            <c:strRef>
              <c:f>Sheet1!$G$1:$I$1</c:f>
              <c:strCache>
                <c:ptCount val="3"/>
                <c:pt idx="0">
                  <c:v>Dynamic Pricing w/out Enabling Tech</c:v>
                </c:pt>
                <c:pt idx="1">
                  <c:v>Dynamic Pricing w/ Enabling Tech</c:v>
                </c:pt>
                <c:pt idx="2">
                  <c:v>Direct Load Control</c:v>
                </c:pt>
              </c:strCache>
            </c:strRef>
          </c:cat>
          <c:val>
            <c:numRef>
              <c:f>Sheet1!$G$4:$I$4</c:f>
              <c:numCache>
                <c:formatCode>#,##0%_);\(#,##0%\)</c:formatCode>
                <c:ptCount val="3"/>
                <c:pt idx="0">
                  <c:v>0.15000000000000016</c:v>
                </c:pt>
                <c:pt idx="1">
                  <c:v>0.14000000000000001</c:v>
                </c:pt>
                <c:pt idx="2">
                  <c:v>0.18000000000000016</c:v>
                </c:pt>
              </c:numCache>
            </c:numRef>
          </c:val>
        </c:ser>
        <c:gapWidth val="75"/>
        <c:overlap val="-25"/>
        <c:axId val="115632384"/>
        <c:axId val="115642368"/>
      </c:barChart>
      <c:catAx>
        <c:axId val="115632384"/>
        <c:scaling>
          <c:orientation val="minMax"/>
        </c:scaling>
        <c:axPos val="b"/>
        <c:majorTickMark val="none"/>
        <c:tickLblPos val="nextTo"/>
        <c:crossAx val="115642368"/>
        <c:crosses val="autoZero"/>
        <c:auto val="1"/>
        <c:lblAlgn val="ctr"/>
        <c:lblOffset val="100"/>
      </c:catAx>
      <c:valAx>
        <c:axId val="115642368"/>
        <c:scaling>
          <c:orientation val="minMax"/>
        </c:scaling>
        <c:axPos val="l"/>
        <c:majorGridlines/>
        <c:numFmt formatCode="#,##0%_);\(#,##0%\)" sourceLinked="1"/>
        <c:majorTickMark val="none"/>
        <c:tickLblPos val="nextTo"/>
        <c:spPr>
          <a:ln w="9525">
            <a:noFill/>
          </a:ln>
        </c:spPr>
        <c:crossAx val="115632384"/>
        <c:crosses val="autoZero"/>
        <c:crossBetween val="between"/>
      </c:valAx>
    </c:plotArea>
    <c:legend>
      <c:legendPos val="b"/>
      <c:layout/>
    </c:legend>
    <c:plotVisOnly val="1"/>
    <c:dispBlanksAs val="gap"/>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baseline="0" dirty="0" smtClean="0"/>
              <a:t>Receptivity to Incentives</a:t>
            </a:r>
            <a:endParaRPr lang="en-US" dirty="0"/>
          </a:p>
        </c:rich>
      </c:tx>
      <c:layout/>
    </c:title>
    <c:plotArea>
      <c:layout/>
      <c:barChart>
        <c:barDir val="col"/>
        <c:grouping val="clustered"/>
        <c:ser>
          <c:idx val="0"/>
          <c:order val="0"/>
          <c:tx>
            <c:strRef>
              <c:f>Sheet1!$G$23</c:f>
              <c:strCache>
                <c:ptCount val="1"/>
                <c:pt idx="0">
                  <c:v>Dynamic Pricing w/out Enabling Tech</c:v>
                </c:pt>
              </c:strCache>
            </c:strRef>
          </c:tx>
          <c:cat>
            <c:strRef>
              <c:f>Sheet1!$F$24:$F$28</c:f>
              <c:strCache>
                <c:ptCount val="5"/>
                <c:pt idx="0">
                  <c:v>None</c:v>
                </c:pt>
                <c:pt idx="1">
                  <c:v>$1-$15 </c:v>
                </c:pt>
                <c:pt idx="2">
                  <c:v>$16-$30 </c:v>
                </c:pt>
                <c:pt idx="3">
                  <c:v>$31-$45 </c:v>
                </c:pt>
                <c:pt idx="4">
                  <c:v>&gt;$45</c:v>
                </c:pt>
              </c:strCache>
            </c:strRef>
          </c:cat>
          <c:val>
            <c:numRef>
              <c:f>Sheet1!$G$24:$G$28</c:f>
              <c:numCache>
                <c:formatCode>#,##0%_);\(#,##0%\)</c:formatCode>
                <c:ptCount val="5"/>
                <c:pt idx="0">
                  <c:v>0</c:v>
                </c:pt>
                <c:pt idx="1">
                  <c:v>0.22</c:v>
                </c:pt>
                <c:pt idx="2">
                  <c:v>0.24000000000000016</c:v>
                </c:pt>
                <c:pt idx="3">
                  <c:v>0.15000000000000016</c:v>
                </c:pt>
                <c:pt idx="4">
                  <c:v>0.18000000000000016</c:v>
                </c:pt>
              </c:numCache>
            </c:numRef>
          </c:val>
        </c:ser>
        <c:ser>
          <c:idx val="1"/>
          <c:order val="1"/>
          <c:tx>
            <c:strRef>
              <c:f>Sheet1!$H$23</c:f>
              <c:strCache>
                <c:ptCount val="1"/>
                <c:pt idx="0">
                  <c:v>Dynamic Pricing w/ Enabling Tech</c:v>
                </c:pt>
              </c:strCache>
            </c:strRef>
          </c:tx>
          <c:cat>
            <c:strRef>
              <c:f>Sheet1!$F$24:$F$28</c:f>
              <c:strCache>
                <c:ptCount val="5"/>
                <c:pt idx="0">
                  <c:v>None</c:v>
                </c:pt>
                <c:pt idx="1">
                  <c:v>$1-$15 </c:v>
                </c:pt>
                <c:pt idx="2">
                  <c:v>$16-$30 </c:v>
                </c:pt>
                <c:pt idx="3">
                  <c:v>$31-$45 </c:v>
                </c:pt>
                <c:pt idx="4">
                  <c:v>&gt;$45</c:v>
                </c:pt>
              </c:strCache>
            </c:strRef>
          </c:cat>
          <c:val>
            <c:numRef>
              <c:f>Sheet1!$H$24:$H$28</c:f>
              <c:numCache>
                <c:formatCode>#,##0%_);\(#,##0%\)</c:formatCode>
                <c:ptCount val="5"/>
                <c:pt idx="0">
                  <c:v>0.15000000000000016</c:v>
                </c:pt>
                <c:pt idx="1">
                  <c:v>0.12000000000000002</c:v>
                </c:pt>
                <c:pt idx="2">
                  <c:v>0.2</c:v>
                </c:pt>
                <c:pt idx="3">
                  <c:v>0.11</c:v>
                </c:pt>
                <c:pt idx="4">
                  <c:v>0.19</c:v>
                </c:pt>
              </c:numCache>
            </c:numRef>
          </c:val>
        </c:ser>
        <c:ser>
          <c:idx val="2"/>
          <c:order val="2"/>
          <c:tx>
            <c:strRef>
              <c:f>Sheet1!$I$23</c:f>
              <c:strCache>
                <c:ptCount val="1"/>
                <c:pt idx="0">
                  <c:v>Direct Load Control</c:v>
                </c:pt>
              </c:strCache>
            </c:strRef>
          </c:tx>
          <c:cat>
            <c:strRef>
              <c:f>Sheet1!$F$24:$F$28</c:f>
              <c:strCache>
                <c:ptCount val="5"/>
                <c:pt idx="0">
                  <c:v>None</c:v>
                </c:pt>
                <c:pt idx="1">
                  <c:v>$1-$15 </c:v>
                </c:pt>
                <c:pt idx="2">
                  <c:v>$16-$30 </c:v>
                </c:pt>
                <c:pt idx="3">
                  <c:v>$31-$45 </c:v>
                </c:pt>
                <c:pt idx="4">
                  <c:v>&gt;$45</c:v>
                </c:pt>
              </c:strCache>
            </c:strRef>
          </c:cat>
          <c:val>
            <c:numRef>
              <c:f>Sheet1!$I$24:$I$28</c:f>
              <c:numCache>
                <c:formatCode>#,##0%_);\(#,##0%\)</c:formatCode>
                <c:ptCount val="5"/>
                <c:pt idx="0">
                  <c:v>7.0000000000000021E-2</c:v>
                </c:pt>
                <c:pt idx="1">
                  <c:v>0.12000000000000002</c:v>
                </c:pt>
                <c:pt idx="2">
                  <c:v>0.13</c:v>
                </c:pt>
                <c:pt idx="3">
                  <c:v>0.12000000000000002</c:v>
                </c:pt>
                <c:pt idx="4">
                  <c:v>0.16</c:v>
                </c:pt>
              </c:numCache>
            </c:numRef>
          </c:val>
        </c:ser>
        <c:axId val="115659904"/>
        <c:axId val="115661824"/>
      </c:barChart>
      <c:catAx>
        <c:axId val="115659904"/>
        <c:scaling>
          <c:orientation val="minMax"/>
        </c:scaling>
        <c:axPos val="b"/>
        <c:title>
          <c:tx>
            <c:rich>
              <a:bodyPr/>
              <a:lstStyle/>
              <a:p>
                <a:pPr>
                  <a:defRPr/>
                </a:pPr>
                <a:r>
                  <a:rPr lang="en-US"/>
                  <a:t>Savings/Month</a:t>
                </a:r>
              </a:p>
            </c:rich>
          </c:tx>
          <c:layout/>
        </c:title>
        <c:tickLblPos val="nextTo"/>
        <c:crossAx val="115661824"/>
        <c:crosses val="autoZero"/>
        <c:auto val="1"/>
        <c:lblAlgn val="ctr"/>
        <c:lblOffset val="100"/>
      </c:catAx>
      <c:valAx>
        <c:axId val="115661824"/>
        <c:scaling>
          <c:orientation val="minMax"/>
        </c:scaling>
        <c:axPos val="l"/>
        <c:majorGridlines/>
        <c:numFmt formatCode="#,##0%_);\(#,##0%\)" sourceLinked="1"/>
        <c:tickLblPos val="nextTo"/>
        <c:crossAx val="115659904"/>
        <c:crosses val="autoZero"/>
        <c:crossBetween val="between"/>
      </c:valAx>
    </c:plotArea>
    <c:legend>
      <c:legendPos val="r"/>
      <c:layout/>
    </c:legend>
    <c:plotVisOnly val="1"/>
    <c:dispBlanksAs val="gap"/>
  </c:chart>
  <c:externalData r:id="rId1"/>
  <c:userShapes r:id="rId2"/>
</c:chartSpace>
</file>

<file path=ppt/diagrams/_rels/data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E3D519-E219-4E8B-BB8B-589AC1D067B3}" type="doc">
      <dgm:prSet loTypeId="urn:microsoft.com/office/officeart/2005/8/layout/process2" loCatId="process" qsTypeId="urn:microsoft.com/office/officeart/2005/8/quickstyle/simple1#1" qsCatId="simple" csTypeId="urn:microsoft.com/office/officeart/2005/8/colors/accent1_2#1" csCatId="accent1" phldr="1"/>
      <dgm:spPr/>
    </dgm:pt>
    <dgm:pt modelId="{F5F5952B-5F37-4AC2-BD21-3089D20C55AD}">
      <dgm:prSet phldrT="[Text]"/>
      <dgm:spPr>
        <a:solidFill>
          <a:schemeClr val="accent1">
            <a:lumMod val="60000"/>
            <a:lumOff val="40000"/>
          </a:schemeClr>
        </a:solidFill>
      </dgm:spPr>
      <dgm:t>
        <a:bodyPr/>
        <a:lstStyle/>
        <a:p>
          <a:r>
            <a:rPr lang="en-US" dirty="0" smtClean="0"/>
            <a:t>Introduction</a:t>
          </a:r>
          <a:endParaRPr lang="en-US" dirty="0"/>
        </a:p>
      </dgm:t>
    </dgm:pt>
    <dgm:pt modelId="{FF423A85-D420-46B3-8CC7-2692B44B574E}" type="parTrans" cxnId="{A41C65C9-D610-43EF-B107-36B1D147DD18}">
      <dgm:prSet/>
      <dgm:spPr/>
      <dgm:t>
        <a:bodyPr/>
        <a:lstStyle/>
        <a:p>
          <a:endParaRPr lang="en-US"/>
        </a:p>
      </dgm:t>
    </dgm:pt>
    <dgm:pt modelId="{0499D425-6F1F-4EA0-8D91-A134BFCA3008}" type="sibTrans" cxnId="{A41C65C9-D610-43EF-B107-36B1D147DD18}">
      <dgm:prSet/>
      <dgm:spPr/>
      <dgm:t>
        <a:bodyPr/>
        <a:lstStyle/>
        <a:p>
          <a:endParaRPr lang="en-US"/>
        </a:p>
      </dgm:t>
    </dgm:pt>
    <dgm:pt modelId="{C31F7C9D-1DE5-4A7F-9ED4-B83C0B8D94A4}">
      <dgm:prSet phldrT="[Text]"/>
      <dgm:spPr>
        <a:solidFill>
          <a:schemeClr val="accent1">
            <a:lumMod val="60000"/>
            <a:lumOff val="40000"/>
          </a:schemeClr>
        </a:solidFill>
      </dgm:spPr>
      <dgm:t>
        <a:bodyPr/>
        <a:lstStyle/>
        <a:p>
          <a:r>
            <a:rPr lang="en-US" dirty="0" smtClean="0"/>
            <a:t>EVs &amp; V2G</a:t>
          </a:r>
          <a:endParaRPr lang="en-US" dirty="0"/>
        </a:p>
      </dgm:t>
    </dgm:pt>
    <dgm:pt modelId="{0DE7C77B-C288-462E-A718-19AE33439CF0}" type="parTrans" cxnId="{2896EDA0-09D2-4F68-91B7-F80B7B595C55}">
      <dgm:prSet/>
      <dgm:spPr/>
      <dgm:t>
        <a:bodyPr/>
        <a:lstStyle/>
        <a:p>
          <a:endParaRPr lang="en-US"/>
        </a:p>
      </dgm:t>
    </dgm:pt>
    <dgm:pt modelId="{D8E64797-347A-4462-8E70-AB7F63B63584}" type="sibTrans" cxnId="{2896EDA0-09D2-4F68-91B7-F80B7B595C55}">
      <dgm:prSet/>
      <dgm:spPr/>
      <dgm:t>
        <a:bodyPr/>
        <a:lstStyle/>
        <a:p>
          <a:endParaRPr lang="en-US"/>
        </a:p>
      </dgm:t>
    </dgm:pt>
    <dgm:pt modelId="{B3E51376-6554-4DC0-A9D4-DBF3C9BD5C50}">
      <dgm:prSet phldrT="[Text]"/>
      <dgm:spPr>
        <a:solidFill>
          <a:schemeClr val="accent1">
            <a:lumMod val="60000"/>
            <a:lumOff val="40000"/>
          </a:schemeClr>
        </a:solidFill>
      </dgm:spPr>
      <dgm:t>
        <a:bodyPr/>
        <a:lstStyle/>
        <a:p>
          <a:r>
            <a:rPr lang="en-US" dirty="0" smtClean="0"/>
            <a:t>Demand Response</a:t>
          </a:r>
          <a:endParaRPr lang="en-US" dirty="0"/>
        </a:p>
      </dgm:t>
    </dgm:pt>
    <dgm:pt modelId="{AEFD1B85-4FBF-4A4F-A0C0-0A7480E32616}" type="parTrans" cxnId="{8DB5F1AF-F3A1-4D19-9AE3-C450F7C86781}">
      <dgm:prSet/>
      <dgm:spPr/>
      <dgm:t>
        <a:bodyPr/>
        <a:lstStyle/>
        <a:p>
          <a:endParaRPr lang="en-US"/>
        </a:p>
      </dgm:t>
    </dgm:pt>
    <dgm:pt modelId="{59944E50-F63B-4796-94B4-A0B55420E6E8}" type="sibTrans" cxnId="{8DB5F1AF-F3A1-4D19-9AE3-C450F7C86781}">
      <dgm:prSet/>
      <dgm:spPr/>
      <dgm:t>
        <a:bodyPr/>
        <a:lstStyle/>
        <a:p>
          <a:endParaRPr lang="en-US"/>
        </a:p>
      </dgm:t>
    </dgm:pt>
    <dgm:pt modelId="{F5C78138-D345-40CD-92FA-657D323C35F1}">
      <dgm:prSet phldrT="[Text]"/>
      <dgm:spPr>
        <a:solidFill>
          <a:schemeClr val="accent1">
            <a:lumMod val="60000"/>
            <a:lumOff val="40000"/>
          </a:schemeClr>
        </a:solidFill>
      </dgm:spPr>
      <dgm:t>
        <a:bodyPr/>
        <a:lstStyle/>
        <a:p>
          <a:r>
            <a:rPr lang="en-US" dirty="0" smtClean="0"/>
            <a:t>Model and Analysis</a:t>
          </a:r>
          <a:endParaRPr lang="en-US" dirty="0"/>
        </a:p>
      </dgm:t>
    </dgm:pt>
    <dgm:pt modelId="{80AC89CF-4A15-42DB-86F4-397870993866}" type="parTrans" cxnId="{4953CF6E-556B-4FE3-B554-D04C259C7B29}">
      <dgm:prSet/>
      <dgm:spPr/>
      <dgm:t>
        <a:bodyPr/>
        <a:lstStyle/>
        <a:p>
          <a:endParaRPr lang="en-US"/>
        </a:p>
      </dgm:t>
    </dgm:pt>
    <dgm:pt modelId="{797EBDAC-8191-4C12-9EFC-61484A4462C2}" type="sibTrans" cxnId="{4953CF6E-556B-4FE3-B554-D04C259C7B29}">
      <dgm:prSet/>
      <dgm:spPr/>
      <dgm:t>
        <a:bodyPr/>
        <a:lstStyle/>
        <a:p>
          <a:endParaRPr lang="en-US"/>
        </a:p>
      </dgm:t>
    </dgm:pt>
    <dgm:pt modelId="{E85566DC-00E5-488F-AE36-97553217B1AC}">
      <dgm:prSet phldrT="[Text]"/>
      <dgm:spPr>
        <a:solidFill>
          <a:schemeClr val="accent1">
            <a:lumMod val="60000"/>
            <a:lumOff val="40000"/>
          </a:schemeClr>
        </a:solidFill>
      </dgm:spPr>
      <dgm:t>
        <a:bodyPr/>
        <a:lstStyle/>
        <a:p>
          <a:r>
            <a:rPr lang="en-US" dirty="0" smtClean="0"/>
            <a:t>Conclusions</a:t>
          </a:r>
          <a:endParaRPr lang="en-US" dirty="0"/>
        </a:p>
      </dgm:t>
    </dgm:pt>
    <dgm:pt modelId="{1796D522-CA38-46A2-A46F-683A41F29D9A}" type="parTrans" cxnId="{8CD053AA-F5E9-4D6D-B5EF-0B4CAEEA5B09}">
      <dgm:prSet/>
      <dgm:spPr/>
      <dgm:t>
        <a:bodyPr/>
        <a:lstStyle/>
        <a:p>
          <a:endParaRPr lang="en-US"/>
        </a:p>
      </dgm:t>
    </dgm:pt>
    <dgm:pt modelId="{13A2D304-E7BA-4B0E-895A-FA3FD1ADFF12}" type="sibTrans" cxnId="{8CD053AA-F5E9-4D6D-B5EF-0B4CAEEA5B09}">
      <dgm:prSet/>
      <dgm:spPr/>
      <dgm:t>
        <a:bodyPr/>
        <a:lstStyle/>
        <a:p>
          <a:endParaRPr lang="en-US"/>
        </a:p>
      </dgm:t>
    </dgm:pt>
    <dgm:pt modelId="{E910330E-0A62-446E-A00C-DBDB4E9B0B76}">
      <dgm:prSet phldrT="[Text]"/>
      <dgm:spPr>
        <a:solidFill>
          <a:schemeClr val="accent1">
            <a:lumMod val="60000"/>
            <a:lumOff val="40000"/>
          </a:schemeClr>
        </a:solidFill>
      </dgm:spPr>
      <dgm:t>
        <a:bodyPr/>
        <a:lstStyle/>
        <a:p>
          <a:r>
            <a:rPr lang="en-US" dirty="0" smtClean="0"/>
            <a:t>Ancillary Services</a:t>
          </a:r>
          <a:endParaRPr lang="en-US" dirty="0"/>
        </a:p>
      </dgm:t>
    </dgm:pt>
    <dgm:pt modelId="{8047122F-C991-4F7A-8C75-6276BB12D154}" type="parTrans" cxnId="{1176A12B-D778-40EF-B9AE-643ABE84E9D6}">
      <dgm:prSet/>
      <dgm:spPr/>
      <dgm:t>
        <a:bodyPr/>
        <a:lstStyle/>
        <a:p>
          <a:endParaRPr lang="en-US"/>
        </a:p>
      </dgm:t>
    </dgm:pt>
    <dgm:pt modelId="{1B1D22D7-4251-445C-B2EE-A8D24DF74DBF}" type="sibTrans" cxnId="{1176A12B-D778-40EF-B9AE-643ABE84E9D6}">
      <dgm:prSet/>
      <dgm:spPr/>
      <dgm:t>
        <a:bodyPr/>
        <a:lstStyle/>
        <a:p>
          <a:endParaRPr lang="en-US"/>
        </a:p>
      </dgm:t>
    </dgm:pt>
    <dgm:pt modelId="{C40D9B28-F6A9-4A43-B120-3877107B87E0}" type="pres">
      <dgm:prSet presAssocID="{F8E3D519-E219-4E8B-BB8B-589AC1D067B3}" presName="linearFlow" presStyleCnt="0">
        <dgm:presLayoutVars>
          <dgm:resizeHandles val="exact"/>
        </dgm:presLayoutVars>
      </dgm:prSet>
      <dgm:spPr/>
    </dgm:pt>
    <dgm:pt modelId="{D9BBC0AF-4B37-4F78-9DE2-11C8378FAB8E}" type="pres">
      <dgm:prSet presAssocID="{F5F5952B-5F37-4AC2-BD21-3089D20C55AD}" presName="node" presStyleLbl="node1" presStyleIdx="0" presStyleCnt="6">
        <dgm:presLayoutVars>
          <dgm:bulletEnabled val="1"/>
        </dgm:presLayoutVars>
      </dgm:prSet>
      <dgm:spPr/>
      <dgm:t>
        <a:bodyPr/>
        <a:lstStyle/>
        <a:p>
          <a:endParaRPr lang="en-US"/>
        </a:p>
      </dgm:t>
    </dgm:pt>
    <dgm:pt modelId="{6D22E22C-319A-4220-8D75-3FFD5BE775A7}" type="pres">
      <dgm:prSet presAssocID="{0499D425-6F1F-4EA0-8D91-A134BFCA3008}" presName="sibTrans" presStyleLbl="sibTrans2D1" presStyleIdx="0" presStyleCnt="5"/>
      <dgm:spPr/>
      <dgm:t>
        <a:bodyPr/>
        <a:lstStyle/>
        <a:p>
          <a:endParaRPr lang="en-US"/>
        </a:p>
      </dgm:t>
    </dgm:pt>
    <dgm:pt modelId="{DAC4AFC8-B07B-44B1-B734-E0A45C551B97}" type="pres">
      <dgm:prSet presAssocID="{0499D425-6F1F-4EA0-8D91-A134BFCA3008}" presName="connectorText" presStyleLbl="sibTrans2D1" presStyleIdx="0" presStyleCnt="5"/>
      <dgm:spPr/>
      <dgm:t>
        <a:bodyPr/>
        <a:lstStyle/>
        <a:p>
          <a:endParaRPr lang="en-US"/>
        </a:p>
      </dgm:t>
    </dgm:pt>
    <dgm:pt modelId="{1B18E478-38E6-416B-B6BE-9093A050E513}" type="pres">
      <dgm:prSet presAssocID="{C31F7C9D-1DE5-4A7F-9ED4-B83C0B8D94A4}" presName="node" presStyleLbl="node1" presStyleIdx="1" presStyleCnt="6">
        <dgm:presLayoutVars>
          <dgm:bulletEnabled val="1"/>
        </dgm:presLayoutVars>
      </dgm:prSet>
      <dgm:spPr/>
      <dgm:t>
        <a:bodyPr/>
        <a:lstStyle/>
        <a:p>
          <a:endParaRPr lang="en-US"/>
        </a:p>
      </dgm:t>
    </dgm:pt>
    <dgm:pt modelId="{438C2CA4-1071-4A2F-834A-8FDECE132159}" type="pres">
      <dgm:prSet presAssocID="{D8E64797-347A-4462-8E70-AB7F63B63584}" presName="sibTrans" presStyleLbl="sibTrans2D1" presStyleIdx="1" presStyleCnt="5"/>
      <dgm:spPr/>
      <dgm:t>
        <a:bodyPr/>
        <a:lstStyle/>
        <a:p>
          <a:endParaRPr lang="en-US"/>
        </a:p>
      </dgm:t>
    </dgm:pt>
    <dgm:pt modelId="{A6D38EC7-5A64-44B3-8272-9D7A4F0CAD2B}" type="pres">
      <dgm:prSet presAssocID="{D8E64797-347A-4462-8E70-AB7F63B63584}" presName="connectorText" presStyleLbl="sibTrans2D1" presStyleIdx="1" presStyleCnt="5"/>
      <dgm:spPr/>
      <dgm:t>
        <a:bodyPr/>
        <a:lstStyle/>
        <a:p>
          <a:endParaRPr lang="en-US"/>
        </a:p>
      </dgm:t>
    </dgm:pt>
    <dgm:pt modelId="{09A2A138-B61C-4380-AF40-63145776E9DD}" type="pres">
      <dgm:prSet presAssocID="{B3E51376-6554-4DC0-A9D4-DBF3C9BD5C50}" presName="node" presStyleLbl="node1" presStyleIdx="2" presStyleCnt="6">
        <dgm:presLayoutVars>
          <dgm:bulletEnabled val="1"/>
        </dgm:presLayoutVars>
      </dgm:prSet>
      <dgm:spPr/>
      <dgm:t>
        <a:bodyPr/>
        <a:lstStyle/>
        <a:p>
          <a:endParaRPr lang="en-US"/>
        </a:p>
      </dgm:t>
    </dgm:pt>
    <dgm:pt modelId="{EDCECE4C-7D3C-40FC-8842-7435806360CD}" type="pres">
      <dgm:prSet presAssocID="{59944E50-F63B-4796-94B4-A0B55420E6E8}" presName="sibTrans" presStyleLbl="sibTrans2D1" presStyleIdx="2" presStyleCnt="5"/>
      <dgm:spPr/>
      <dgm:t>
        <a:bodyPr/>
        <a:lstStyle/>
        <a:p>
          <a:endParaRPr lang="en-US"/>
        </a:p>
      </dgm:t>
    </dgm:pt>
    <dgm:pt modelId="{961E52F3-0AB0-48C6-9FBF-A06E13491D40}" type="pres">
      <dgm:prSet presAssocID="{59944E50-F63B-4796-94B4-A0B55420E6E8}" presName="connectorText" presStyleLbl="sibTrans2D1" presStyleIdx="2" presStyleCnt="5"/>
      <dgm:spPr/>
      <dgm:t>
        <a:bodyPr/>
        <a:lstStyle/>
        <a:p>
          <a:endParaRPr lang="en-US"/>
        </a:p>
      </dgm:t>
    </dgm:pt>
    <dgm:pt modelId="{44BC7831-3E02-4F50-93B2-1377D6BC2DA4}" type="pres">
      <dgm:prSet presAssocID="{E910330E-0A62-446E-A00C-DBDB4E9B0B76}" presName="node" presStyleLbl="node1" presStyleIdx="3" presStyleCnt="6">
        <dgm:presLayoutVars>
          <dgm:bulletEnabled val="1"/>
        </dgm:presLayoutVars>
      </dgm:prSet>
      <dgm:spPr/>
      <dgm:t>
        <a:bodyPr/>
        <a:lstStyle/>
        <a:p>
          <a:endParaRPr lang="en-US"/>
        </a:p>
      </dgm:t>
    </dgm:pt>
    <dgm:pt modelId="{8FA56BA2-7A2C-4CD0-84A6-C232BF20D968}" type="pres">
      <dgm:prSet presAssocID="{1B1D22D7-4251-445C-B2EE-A8D24DF74DBF}" presName="sibTrans" presStyleLbl="sibTrans2D1" presStyleIdx="3" presStyleCnt="5"/>
      <dgm:spPr/>
      <dgm:t>
        <a:bodyPr/>
        <a:lstStyle/>
        <a:p>
          <a:endParaRPr lang="en-US"/>
        </a:p>
      </dgm:t>
    </dgm:pt>
    <dgm:pt modelId="{7115685B-1CA3-4941-B745-0D5E2631ADDE}" type="pres">
      <dgm:prSet presAssocID="{1B1D22D7-4251-445C-B2EE-A8D24DF74DBF}" presName="connectorText" presStyleLbl="sibTrans2D1" presStyleIdx="3" presStyleCnt="5"/>
      <dgm:spPr/>
      <dgm:t>
        <a:bodyPr/>
        <a:lstStyle/>
        <a:p>
          <a:endParaRPr lang="en-US"/>
        </a:p>
      </dgm:t>
    </dgm:pt>
    <dgm:pt modelId="{F3C08786-9D42-43F3-8921-ADD694AB0A7D}" type="pres">
      <dgm:prSet presAssocID="{F5C78138-D345-40CD-92FA-657D323C35F1}" presName="node" presStyleLbl="node1" presStyleIdx="4" presStyleCnt="6">
        <dgm:presLayoutVars>
          <dgm:bulletEnabled val="1"/>
        </dgm:presLayoutVars>
      </dgm:prSet>
      <dgm:spPr/>
      <dgm:t>
        <a:bodyPr/>
        <a:lstStyle/>
        <a:p>
          <a:endParaRPr lang="en-US"/>
        </a:p>
      </dgm:t>
    </dgm:pt>
    <dgm:pt modelId="{3143CA79-EF21-4ED2-B2EC-99E95E6430D6}" type="pres">
      <dgm:prSet presAssocID="{797EBDAC-8191-4C12-9EFC-61484A4462C2}" presName="sibTrans" presStyleLbl="sibTrans2D1" presStyleIdx="4" presStyleCnt="5"/>
      <dgm:spPr/>
      <dgm:t>
        <a:bodyPr/>
        <a:lstStyle/>
        <a:p>
          <a:endParaRPr lang="en-US"/>
        </a:p>
      </dgm:t>
    </dgm:pt>
    <dgm:pt modelId="{78DCF05D-E51E-40C1-A6F2-4D3234405A4D}" type="pres">
      <dgm:prSet presAssocID="{797EBDAC-8191-4C12-9EFC-61484A4462C2}" presName="connectorText" presStyleLbl="sibTrans2D1" presStyleIdx="4" presStyleCnt="5"/>
      <dgm:spPr/>
      <dgm:t>
        <a:bodyPr/>
        <a:lstStyle/>
        <a:p>
          <a:endParaRPr lang="en-US"/>
        </a:p>
      </dgm:t>
    </dgm:pt>
    <dgm:pt modelId="{2C50838A-5F61-48EF-8917-A2B4F5FB32A3}" type="pres">
      <dgm:prSet presAssocID="{E85566DC-00E5-488F-AE36-97553217B1AC}" presName="node" presStyleLbl="node1" presStyleIdx="5" presStyleCnt="6">
        <dgm:presLayoutVars>
          <dgm:bulletEnabled val="1"/>
        </dgm:presLayoutVars>
      </dgm:prSet>
      <dgm:spPr/>
      <dgm:t>
        <a:bodyPr/>
        <a:lstStyle/>
        <a:p>
          <a:endParaRPr lang="en-US"/>
        </a:p>
      </dgm:t>
    </dgm:pt>
  </dgm:ptLst>
  <dgm:cxnLst>
    <dgm:cxn modelId="{22AD12A9-EF7D-4634-BFD7-22415143F596}" type="presOf" srcId="{1B1D22D7-4251-445C-B2EE-A8D24DF74DBF}" destId="{7115685B-1CA3-4941-B745-0D5E2631ADDE}" srcOrd="1" destOrd="0" presId="urn:microsoft.com/office/officeart/2005/8/layout/process2"/>
    <dgm:cxn modelId="{41D2EB7A-8151-44B9-8080-2D57FB7339B4}" type="presOf" srcId="{0499D425-6F1F-4EA0-8D91-A134BFCA3008}" destId="{6D22E22C-319A-4220-8D75-3FFD5BE775A7}" srcOrd="0" destOrd="0" presId="urn:microsoft.com/office/officeart/2005/8/layout/process2"/>
    <dgm:cxn modelId="{9F7A55A4-E9CF-444F-B100-F6560972E08C}" type="presOf" srcId="{E85566DC-00E5-488F-AE36-97553217B1AC}" destId="{2C50838A-5F61-48EF-8917-A2B4F5FB32A3}" srcOrd="0" destOrd="0" presId="urn:microsoft.com/office/officeart/2005/8/layout/process2"/>
    <dgm:cxn modelId="{4953CF6E-556B-4FE3-B554-D04C259C7B29}" srcId="{F8E3D519-E219-4E8B-BB8B-589AC1D067B3}" destId="{F5C78138-D345-40CD-92FA-657D323C35F1}" srcOrd="4" destOrd="0" parTransId="{80AC89CF-4A15-42DB-86F4-397870993866}" sibTransId="{797EBDAC-8191-4C12-9EFC-61484A4462C2}"/>
    <dgm:cxn modelId="{2A5BFE40-7CEC-4E21-9839-C911DD2CC751}" type="presOf" srcId="{59944E50-F63B-4796-94B4-A0B55420E6E8}" destId="{EDCECE4C-7D3C-40FC-8842-7435806360CD}" srcOrd="0" destOrd="0" presId="urn:microsoft.com/office/officeart/2005/8/layout/process2"/>
    <dgm:cxn modelId="{49399DB6-39FF-40BC-81CC-47697D6327B8}" type="presOf" srcId="{D8E64797-347A-4462-8E70-AB7F63B63584}" destId="{A6D38EC7-5A64-44B3-8272-9D7A4F0CAD2B}" srcOrd="1" destOrd="0" presId="urn:microsoft.com/office/officeart/2005/8/layout/process2"/>
    <dgm:cxn modelId="{3E1BD418-4C75-4AE6-A1C3-60EEE3854EE4}" type="presOf" srcId="{C31F7C9D-1DE5-4A7F-9ED4-B83C0B8D94A4}" destId="{1B18E478-38E6-416B-B6BE-9093A050E513}" srcOrd="0" destOrd="0" presId="urn:microsoft.com/office/officeart/2005/8/layout/process2"/>
    <dgm:cxn modelId="{11381CEA-91E4-40B7-9FD4-5223BB309C0A}" type="presOf" srcId="{797EBDAC-8191-4C12-9EFC-61484A4462C2}" destId="{3143CA79-EF21-4ED2-B2EC-99E95E6430D6}" srcOrd="0" destOrd="0" presId="urn:microsoft.com/office/officeart/2005/8/layout/process2"/>
    <dgm:cxn modelId="{8CD053AA-F5E9-4D6D-B5EF-0B4CAEEA5B09}" srcId="{F8E3D519-E219-4E8B-BB8B-589AC1D067B3}" destId="{E85566DC-00E5-488F-AE36-97553217B1AC}" srcOrd="5" destOrd="0" parTransId="{1796D522-CA38-46A2-A46F-683A41F29D9A}" sibTransId="{13A2D304-E7BA-4B0E-895A-FA3FD1ADFF12}"/>
    <dgm:cxn modelId="{A12C3CF6-A0E8-441B-A41D-3304DBF0DDB5}" type="presOf" srcId="{F5C78138-D345-40CD-92FA-657D323C35F1}" destId="{F3C08786-9D42-43F3-8921-ADD694AB0A7D}" srcOrd="0" destOrd="0" presId="urn:microsoft.com/office/officeart/2005/8/layout/process2"/>
    <dgm:cxn modelId="{1176A12B-D778-40EF-B9AE-643ABE84E9D6}" srcId="{F8E3D519-E219-4E8B-BB8B-589AC1D067B3}" destId="{E910330E-0A62-446E-A00C-DBDB4E9B0B76}" srcOrd="3" destOrd="0" parTransId="{8047122F-C991-4F7A-8C75-6276BB12D154}" sibTransId="{1B1D22D7-4251-445C-B2EE-A8D24DF74DBF}"/>
    <dgm:cxn modelId="{8DB5F1AF-F3A1-4D19-9AE3-C450F7C86781}" srcId="{F8E3D519-E219-4E8B-BB8B-589AC1D067B3}" destId="{B3E51376-6554-4DC0-A9D4-DBF3C9BD5C50}" srcOrd="2" destOrd="0" parTransId="{AEFD1B85-4FBF-4A4F-A0C0-0A7480E32616}" sibTransId="{59944E50-F63B-4796-94B4-A0B55420E6E8}"/>
    <dgm:cxn modelId="{A0077553-0211-4010-A198-4ECF4A654B84}" type="presOf" srcId="{1B1D22D7-4251-445C-B2EE-A8D24DF74DBF}" destId="{8FA56BA2-7A2C-4CD0-84A6-C232BF20D968}" srcOrd="0" destOrd="0" presId="urn:microsoft.com/office/officeart/2005/8/layout/process2"/>
    <dgm:cxn modelId="{5D75DFCF-B8F9-45BE-874C-E86E8E84064D}" type="presOf" srcId="{59944E50-F63B-4796-94B4-A0B55420E6E8}" destId="{961E52F3-0AB0-48C6-9FBF-A06E13491D40}" srcOrd="1" destOrd="0" presId="urn:microsoft.com/office/officeart/2005/8/layout/process2"/>
    <dgm:cxn modelId="{31D9973F-4068-4F1C-83FC-FE5B9CDF40A8}" type="presOf" srcId="{0499D425-6F1F-4EA0-8D91-A134BFCA3008}" destId="{DAC4AFC8-B07B-44B1-B734-E0A45C551B97}" srcOrd="1" destOrd="0" presId="urn:microsoft.com/office/officeart/2005/8/layout/process2"/>
    <dgm:cxn modelId="{A1B16BAB-B9C6-45B9-88C2-ACA802198E10}" type="presOf" srcId="{B3E51376-6554-4DC0-A9D4-DBF3C9BD5C50}" destId="{09A2A138-B61C-4380-AF40-63145776E9DD}" srcOrd="0" destOrd="0" presId="urn:microsoft.com/office/officeart/2005/8/layout/process2"/>
    <dgm:cxn modelId="{9599E0F1-0E86-46E6-98DE-2CD1722272EA}" type="presOf" srcId="{F5F5952B-5F37-4AC2-BD21-3089D20C55AD}" destId="{D9BBC0AF-4B37-4F78-9DE2-11C8378FAB8E}" srcOrd="0" destOrd="0" presId="urn:microsoft.com/office/officeart/2005/8/layout/process2"/>
    <dgm:cxn modelId="{2896EDA0-09D2-4F68-91B7-F80B7B595C55}" srcId="{F8E3D519-E219-4E8B-BB8B-589AC1D067B3}" destId="{C31F7C9D-1DE5-4A7F-9ED4-B83C0B8D94A4}" srcOrd="1" destOrd="0" parTransId="{0DE7C77B-C288-462E-A718-19AE33439CF0}" sibTransId="{D8E64797-347A-4462-8E70-AB7F63B63584}"/>
    <dgm:cxn modelId="{502ED1D2-4315-4D9C-A71F-328303572E9B}" type="presOf" srcId="{D8E64797-347A-4462-8E70-AB7F63B63584}" destId="{438C2CA4-1071-4A2F-834A-8FDECE132159}" srcOrd="0" destOrd="0" presId="urn:microsoft.com/office/officeart/2005/8/layout/process2"/>
    <dgm:cxn modelId="{A41C65C9-D610-43EF-B107-36B1D147DD18}" srcId="{F8E3D519-E219-4E8B-BB8B-589AC1D067B3}" destId="{F5F5952B-5F37-4AC2-BD21-3089D20C55AD}" srcOrd="0" destOrd="0" parTransId="{FF423A85-D420-46B3-8CC7-2692B44B574E}" sibTransId="{0499D425-6F1F-4EA0-8D91-A134BFCA3008}"/>
    <dgm:cxn modelId="{D1A16E3B-0F9A-4EB1-91A7-A78A6A99B67F}" type="presOf" srcId="{E910330E-0A62-446E-A00C-DBDB4E9B0B76}" destId="{44BC7831-3E02-4F50-93B2-1377D6BC2DA4}" srcOrd="0" destOrd="0" presId="urn:microsoft.com/office/officeart/2005/8/layout/process2"/>
    <dgm:cxn modelId="{E6E2ECC5-E443-4F1B-BAA0-FA773263CE0A}" type="presOf" srcId="{797EBDAC-8191-4C12-9EFC-61484A4462C2}" destId="{78DCF05D-E51E-40C1-A6F2-4D3234405A4D}" srcOrd="1" destOrd="0" presId="urn:microsoft.com/office/officeart/2005/8/layout/process2"/>
    <dgm:cxn modelId="{A2C73390-2FB2-4BD6-9C6E-466AE638A536}" type="presOf" srcId="{F8E3D519-E219-4E8B-BB8B-589AC1D067B3}" destId="{C40D9B28-F6A9-4A43-B120-3877107B87E0}" srcOrd="0" destOrd="0" presId="urn:microsoft.com/office/officeart/2005/8/layout/process2"/>
    <dgm:cxn modelId="{E78C3C61-BA28-493A-85BC-0A3661417451}" type="presParOf" srcId="{C40D9B28-F6A9-4A43-B120-3877107B87E0}" destId="{D9BBC0AF-4B37-4F78-9DE2-11C8378FAB8E}" srcOrd="0" destOrd="0" presId="urn:microsoft.com/office/officeart/2005/8/layout/process2"/>
    <dgm:cxn modelId="{FCF8349F-2D76-4B14-9925-9C2B7A9BB6BB}" type="presParOf" srcId="{C40D9B28-F6A9-4A43-B120-3877107B87E0}" destId="{6D22E22C-319A-4220-8D75-3FFD5BE775A7}" srcOrd="1" destOrd="0" presId="urn:microsoft.com/office/officeart/2005/8/layout/process2"/>
    <dgm:cxn modelId="{D9B212C8-D3D1-4764-AFCF-972D2A0CF564}" type="presParOf" srcId="{6D22E22C-319A-4220-8D75-3FFD5BE775A7}" destId="{DAC4AFC8-B07B-44B1-B734-E0A45C551B97}" srcOrd="0" destOrd="0" presId="urn:microsoft.com/office/officeart/2005/8/layout/process2"/>
    <dgm:cxn modelId="{1A6F258D-6F6E-417F-A241-57309825E1B6}" type="presParOf" srcId="{C40D9B28-F6A9-4A43-B120-3877107B87E0}" destId="{1B18E478-38E6-416B-B6BE-9093A050E513}" srcOrd="2" destOrd="0" presId="urn:microsoft.com/office/officeart/2005/8/layout/process2"/>
    <dgm:cxn modelId="{9B839FE8-BEB8-4179-86C5-5C54539B5A46}" type="presParOf" srcId="{C40D9B28-F6A9-4A43-B120-3877107B87E0}" destId="{438C2CA4-1071-4A2F-834A-8FDECE132159}" srcOrd="3" destOrd="0" presId="urn:microsoft.com/office/officeart/2005/8/layout/process2"/>
    <dgm:cxn modelId="{FDEDA54B-2418-4F20-B7CE-E22265105094}" type="presParOf" srcId="{438C2CA4-1071-4A2F-834A-8FDECE132159}" destId="{A6D38EC7-5A64-44B3-8272-9D7A4F0CAD2B}" srcOrd="0" destOrd="0" presId="urn:microsoft.com/office/officeart/2005/8/layout/process2"/>
    <dgm:cxn modelId="{CD81FAEF-233D-4FD3-A0C3-5EB885A542A1}" type="presParOf" srcId="{C40D9B28-F6A9-4A43-B120-3877107B87E0}" destId="{09A2A138-B61C-4380-AF40-63145776E9DD}" srcOrd="4" destOrd="0" presId="urn:microsoft.com/office/officeart/2005/8/layout/process2"/>
    <dgm:cxn modelId="{24A8CF24-CBCD-4728-B80D-BB77A37FDD79}" type="presParOf" srcId="{C40D9B28-F6A9-4A43-B120-3877107B87E0}" destId="{EDCECE4C-7D3C-40FC-8842-7435806360CD}" srcOrd="5" destOrd="0" presId="urn:microsoft.com/office/officeart/2005/8/layout/process2"/>
    <dgm:cxn modelId="{6FFC80ED-161F-412B-A489-31AFD5802811}" type="presParOf" srcId="{EDCECE4C-7D3C-40FC-8842-7435806360CD}" destId="{961E52F3-0AB0-48C6-9FBF-A06E13491D40}" srcOrd="0" destOrd="0" presId="urn:microsoft.com/office/officeart/2005/8/layout/process2"/>
    <dgm:cxn modelId="{0BA7FA3D-AD8F-46DC-B3BE-0ABAC73A6E14}" type="presParOf" srcId="{C40D9B28-F6A9-4A43-B120-3877107B87E0}" destId="{44BC7831-3E02-4F50-93B2-1377D6BC2DA4}" srcOrd="6" destOrd="0" presId="urn:microsoft.com/office/officeart/2005/8/layout/process2"/>
    <dgm:cxn modelId="{761113EF-753F-4831-8965-596FB24A5636}" type="presParOf" srcId="{C40D9B28-F6A9-4A43-B120-3877107B87E0}" destId="{8FA56BA2-7A2C-4CD0-84A6-C232BF20D968}" srcOrd="7" destOrd="0" presId="urn:microsoft.com/office/officeart/2005/8/layout/process2"/>
    <dgm:cxn modelId="{1B8E4D5C-503C-4FEE-A196-E01C7FDE22E0}" type="presParOf" srcId="{8FA56BA2-7A2C-4CD0-84A6-C232BF20D968}" destId="{7115685B-1CA3-4941-B745-0D5E2631ADDE}" srcOrd="0" destOrd="0" presId="urn:microsoft.com/office/officeart/2005/8/layout/process2"/>
    <dgm:cxn modelId="{67B1AF98-51F9-4C7D-B08F-97B8C886CBA4}" type="presParOf" srcId="{C40D9B28-F6A9-4A43-B120-3877107B87E0}" destId="{F3C08786-9D42-43F3-8921-ADD694AB0A7D}" srcOrd="8" destOrd="0" presId="urn:microsoft.com/office/officeart/2005/8/layout/process2"/>
    <dgm:cxn modelId="{D184BF3A-47E1-4852-ABDA-CD7F3C437EF4}" type="presParOf" srcId="{C40D9B28-F6A9-4A43-B120-3877107B87E0}" destId="{3143CA79-EF21-4ED2-B2EC-99E95E6430D6}" srcOrd="9" destOrd="0" presId="urn:microsoft.com/office/officeart/2005/8/layout/process2"/>
    <dgm:cxn modelId="{CFF1490E-0E28-46FC-B43A-666A6DC72747}" type="presParOf" srcId="{3143CA79-EF21-4ED2-B2EC-99E95E6430D6}" destId="{78DCF05D-E51E-40C1-A6F2-4D3234405A4D}" srcOrd="0" destOrd="0" presId="urn:microsoft.com/office/officeart/2005/8/layout/process2"/>
    <dgm:cxn modelId="{58D4C858-FAC2-43F2-A78C-943ED3532630}" type="presParOf" srcId="{C40D9B28-F6A9-4A43-B120-3877107B87E0}" destId="{2C50838A-5F61-48EF-8917-A2B4F5FB32A3}" srcOrd="10"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E3D519-E219-4E8B-BB8B-589AC1D067B3}" type="doc">
      <dgm:prSet loTypeId="urn:microsoft.com/office/officeart/2005/8/layout/process2" loCatId="process" qsTypeId="urn:microsoft.com/office/officeart/2005/8/quickstyle/simple1#2" qsCatId="simple" csTypeId="urn:microsoft.com/office/officeart/2005/8/colors/accent1_2#2" csCatId="accent1" phldr="1"/>
      <dgm:spPr/>
    </dgm:pt>
    <dgm:pt modelId="{F5F5952B-5F37-4AC2-BD21-3089D20C55AD}">
      <dgm:prSet phldrT="[Text]"/>
      <dgm:spPr>
        <a:solidFill>
          <a:schemeClr val="accent1"/>
        </a:solidFill>
      </dgm:spPr>
      <dgm:t>
        <a:bodyPr/>
        <a:lstStyle/>
        <a:p>
          <a:r>
            <a:rPr lang="en-US" dirty="0" smtClean="0"/>
            <a:t>Introduction</a:t>
          </a:r>
          <a:endParaRPr lang="en-US" dirty="0"/>
        </a:p>
      </dgm:t>
    </dgm:pt>
    <dgm:pt modelId="{FF423A85-D420-46B3-8CC7-2692B44B574E}" type="parTrans" cxnId="{A41C65C9-D610-43EF-B107-36B1D147DD18}">
      <dgm:prSet/>
      <dgm:spPr/>
      <dgm:t>
        <a:bodyPr/>
        <a:lstStyle/>
        <a:p>
          <a:endParaRPr lang="en-US"/>
        </a:p>
      </dgm:t>
    </dgm:pt>
    <dgm:pt modelId="{0499D425-6F1F-4EA0-8D91-A134BFCA3008}" type="sibTrans" cxnId="{A41C65C9-D610-43EF-B107-36B1D147DD18}">
      <dgm:prSet/>
      <dgm:spPr/>
      <dgm:t>
        <a:bodyPr/>
        <a:lstStyle/>
        <a:p>
          <a:endParaRPr lang="en-US"/>
        </a:p>
      </dgm:t>
    </dgm:pt>
    <dgm:pt modelId="{C31F7C9D-1DE5-4A7F-9ED4-B83C0B8D94A4}">
      <dgm:prSet phldrT="[Text]"/>
      <dgm:spPr>
        <a:solidFill>
          <a:schemeClr val="accent1">
            <a:lumMod val="60000"/>
            <a:lumOff val="40000"/>
          </a:schemeClr>
        </a:solidFill>
      </dgm:spPr>
      <dgm:t>
        <a:bodyPr/>
        <a:lstStyle/>
        <a:p>
          <a:r>
            <a:rPr lang="en-US" dirty="0" smtClean="0"/>
            <a:t>EVs &amp; V2G</a:t>
          </a:r>
          <a:endParaRPr lang="en-US" dirty="0"/>
        </a:p>
      </dgm:t>
    </dgm:pt>
    <dgm:pt modelId="{0DE7C77B-C288-462E-A718-19AE33439CF0}" type="parTrans" cxnId="{2896EDA0-09D2-4F68-91B7-F80B7B595C55}">
      <dgm:prSet/>
      <dgm:spPr/>
      <dgm:t>
        <a:bodyPr/>
        <a:lstStyle/>
        <a:p>
          <a:endParaRPr lang="en-US"/>
        </a:p>
      </dgm:t>
    </dgm:pt>
    <dgm:pt modelId="{D8E64797-347A-4462-8E70-AB7F63B63584}" type="sibTrans" cxnId="{2896EDA0-09D2-4F68-91B7-F80B7B595C55}">
      <dgm:prSet/>
      <dgm:spPr/>
      <dgm:t>
        <a:bodyPr/>
        <a:lstStyle/>
        <a:p>
          <a:endParaRPr lang="en-US"/>
        </a:p>
      </dgm:t>
    </dgm:pt>
    <dgm:pt modelId="{B3E51376-6554-4DC0-A9D4-DBF3C9BD5C50}">
      <dgm:prSet phldrT="[Text]"/>
      <dgm:spPr>
        <a:solidFill>
          <a:schemeClr val="accent1">
            <a:lumMod val="60000"/>
            <a:lumOff val="40000"/>
          </a:schemeClr>
        </a:solidFill>
      </dgm:spPr>
      <dgm:t>
        <a:bodyPr/>
        <a:lstStyle/>
        <a:p>
          <a:r>
            <a:rPr lang="en-US" dirty="0" smtClean="0"/>
            <a:t>Demand Response</a:t>
          </a:r>
          <a:endParaRPr lang="en-US" dirty="0"/>
        </a:p>
      </dgm:t>
    </dgm:pt>
    <dgm:pt modelId="{AEFD1B85-4FBF-4A4F-A0C0-0A7480E32616}" type="parTrans" cxnId="{8DB5F1AF-F3A1-4D19-9AE3-C450F7C86781}">
      <dgm:prSet/>
      <dgm:spPr/>
      <dgm:t>
        <a:bodyPr/>
        <a:lstStyle/>
        <a:p>
          <a:endParaRPr lang="en-US"/>
        </a:p>
      </dgm:t>
    </dgm:pt>
    <dgm:pt modelId="{59944E50-F63B-4796-94B4-A0B55420E6E8}" type="sibTrans" cxnId="{8DB5F1AF-F3A1-4D19-9AE3-C450F7C86781}">
      <dgm:prSet/>
      <dgm:spPr/>
      <dgm:t>
        <a:bodyPr/>
        <a:lstStyle/>
        <a:p>
          <a:endParaRPr lang="en-US"/>
        </a:p>
      </dgm:t>
    </dgm:pt>
    <dgm:pt modelId="{F5C78138-D345-40CD-92FA-657D323C35F1}">
      <dgm:prSet phldrT="[Text]"/>
      <dgm:spPr>
        <a:solidFill>
          <a:schemeClr val="accent1">
            <a:lumMod val="60000"/>
            <a:lumOff val="40000"/>
          </a:schemeClr>
        </a:solidFill>
      </dgm:spPr>
      <dgm:t>
        <a:bodyPr/>
        <a:lstStyle/>
        <a:p>
          <a:r>
            <a:rPr lang="en-US" dirty="0" smtClean="0"/>
            <a:t>Model and Analysis</a:t>
          </a:r>
          <a:endParaRPr lang="en-US" dirty="0"/>
        </a:p>
      </dgm:t>
    </dgm:pt>
    <dgm:pt modelId="{80AC89CF-4A15-42DB-86F4-397870993866}" type="parTrans" cxnId="{4953CF6E-556B-4FE3-B554-D04C259C7B29}">
      <dgm:prSet/>
      <dgm:spPr/>
      <dgm:t>
        <a:bodyPr/>
        <a:lstStyle/>
        <a:p>
          <a:endParaRPr lang="en-US"/>
        </a:p>
      </dgm:t>
    </dgm:pt>
    <dgm:pt modelId="{797EBDAC-8191-4C12-9EFC-61484A4462C2}" type="sibTrans" cxnId="{4953CF6E-556B-4FE3-B554-D04C259C7B29}">
      <dgm:prSet/>
      <dgm:spPr/>
      <dgm:t>
        <a:bodyPr/>
        <a:lstStyle/>
        <a:p>
          <a:endParaRPr lang="en-US"/>
        </a:p>
      </dgm:t>
    </dgm:pt>
    <dgm:pt modelId="{E85566DC-00E5-488F-AE36-97553217B1AC}">
      <dgm:prSet phldrT="[Text]"/>
      <dgm:spPr>
        <a:solidFill>
          <a:schemeClr val="accent1">
            <a:lumMod val="60000"/>
            <a:lumOff val="40000"/>
          </a:schemeClr>
        </a:solidFill>
      </dgm:spPr>
      <dgm:t>
        <a:bodyPr/>
        <a:lstStyle/>
        <a:p>
          <a:r>
            <a:rPr lang="en-US" dirty="0" smtClean="0"/>
            <a:t>Conclusions</a:t>
          </a:r>
          <a:endParaRPr lang="en-US" dirty="0"/>
        </a:p>
      </dgm:t>
    </dgm:pt>
    <dgm:pt modelId="{1796D522-CA38-46A2-A46F-683A41F29D9A}" type="parTrans" cxnId="{8CD053AA-F5E9-4D6D-B5EF-0B4CAEEA5B09}">
      <dgm:prSet/>
      <dgm:spPr/>
      <dgm:t>
        <a:bodyPr/>
        <a:lstStyle/>
        <a:p>
          <a:endParaRPr lang="en-US"/>
        </a:p>
      </dgm:t>
    </dgm:pt>
    <dgm:pt modelId="{13A2D304-E7BA-4B0E-895A-FA3FD1ADFF12}" type="sibTrans" cxnId="{8CD053AA-F5E9-4D6D-B5EF-0B4CAEEA5B09}">
      <dgm:prSet/>
      <dgm:spPr/>
      <dgm:t>
        <a:bodyPr/>
        <a:lstStyle/>
        <a:p>
          <a:endParaRPr lang="en-US"/>
        </a:p>
      </dgm:t>
    </dgm:pt>
    <dgm:pt modelId="{E910330E-0A62-446E-A00C-DBDB4E9B0B76}">
      <dgm:prSet phldrT="[Text]"/>
      <dgm:spPr>
        <a:solidFill>
          <a:schemeClr val="accent1">
            <a:lumMod val="60000"/>
            <a:lumOff val="40000"/>
          </a:schemeClr>
        </a:solidFill>
      </dgm:spPr>
      <dgm:t>
        <a:bodyPr/>
        <a:lstStyle/>
        <a:p>
          <a:r>
            <a:rPr lang="en-US" dirty="0" smtClean="0"/>
            <a:t>Ancillary Services</a:t>
          </a:r>
          <a:endParaRPr lang="en-US" dirty="0"/>
        </a:p>
      </dgm:t>
    </dgm:pt>
    <dgm:pt modelId="{8047122F-C991-4F7A-8C75-6276BB12D154}" type="parTrans" cxnId="{1176A12B-D778-40EF-B9AE-643ABE84E9D6}">
      <dgm:prSet/>
      <dgm:spPr/>
      <dgm:t>
        <a:bodyPr/>
        <a:lstStyle/>
        <a:p>
          <a:endParaRPr lang="en-US"/>
        </a:p>
      </dgm:t>
    </dgm:pt>
    <dgm:pt modelId="{1B1D22D7-4251-445C-B2EE-A8D24DF74DBF}" type="sibTrans" cxnId="{1176A12B-D778-40EF-B9AE-643ABE84E9D6}">
      <dgm:prSet/>
      <dgm:spPr/>
      <dgm:t>
        <a:bodyPr/>
        <a:lstStyle/>
        <a:p>
          <a:endParaRPr lang="en-US"/>
        </a:p>
      </dgm:t>
    </dgm:pt>
    <dgm:pt modelId="{C40D9B28-F6A9-4A43-B120-3877107B87E0}" type="pres">
      <dgm:prSet presAssocID="{F8E3D519-E219-4E8B-BB8B-589AC1D067B3}" presName="linearFlow" presStyleCnt="0">
        <dgm:presLayoutVars>
          <dgm:resizeHandles val="exact"/>
        </dgm:presLayoutVars>
      </dgm:prSet>
      <dgm:spPr/>
    </dgm:pt>
    <dgm:pt modelId="{D9BBC0AF-4B37-4F78-9DE2-11C8378FAB8E}" type="pres">
      <dgm:prSet presAssocID="{F5F5952B-5F37-4AC2-BD21-3089D20C55AD}" presName="node" presStyleLbl="node1" presStyleIdx="0" presStyleCnt="6">
        <dgm:presLayoutVars>
          <dgm:bulletEnabled val="1"/>
        </dgm:presLayoutVars>
      </dgm:prSet>
      <dgm:spPr/>
      <dgm:t>
        <a:bodyPr/>
        <a:lstStyle/>
        <a:p>
          <a:endParaRPr lang="en-US"/>
        </a:p>
      </dgm:t>
    </dgm:pt>
    <dgm:pt modelId="{6D22E22C-319A-4220-8D75-3FFD5BE775A7}" type="pres">
      <dgm:prSet presAssocID="{0499D425-6F1F-4EA0-8D91-A134BFCA3008}" presName="sibTrans" presStyleLbl="sibTrans2D1" presStyleIdx="0" presStyleCnt="5"/>
      <dgm:spPr/>
      <dgm:t>
        <a:bodyPr/>
        <a:lstStyle/>
        <a:p>
          <a:endParaRPr lang="en-US"/>
        </a:p>
      </dgm:t>
    </dgm:pt>
    <dgm:pt modelId="{DAC4AFC8-B07B-44B1-B734-E0A45C551B97}" type="pres">
      <dgm:prSet presAssocID="{0499D425-6F1F-4EA0-8D91-A134BFCA3008}" presName="connectorText" presStyleLbl="sibTrans2D1" presStyleIdx="0" presStyleCnt="5"/>
      <dgm:spPr/>
      <dgm:t>
        <a:bodyPr/>
        <a:lstStyle/>
        <a:p>
          <a:endParaRPr lang="en-US"/>
        </a:p>
      </dgm:t>
    </dgm:pt>
    <dgm:pt modelId="{1B18E478-38E6-416B-B6BE-9093A050E513}" type="pres">
      <dgm:prSet presAssocID="{C31F7C9D-1DE5-4A7F-9ED4-B83C0B8D94A4}" presName="node" presStyleLbl="node1" presStyleIdx="1" presStyleCnt="6">
        <dgm:presLayoutVars>
          <dgm:bulletEnabled val="1"/>
        </dgm:presLayoutVars>
      </dgm:prSet>
      <dgm:spPr/>
      <dgm:t>
        <a:bodyPr/>
        <a:lstStyle/>
        <a:p>
          <a:endParaRPr lang="en-US"/>
        </a:p>
      </dgm:t>
    </dgm:pt>
    <dgm:pt modelId="{438C2CA4-1071-4A2F-834A-8FDECE132159}" type="pres">
      <dgm:prSet presAssocID="{D8E64797-347A-4462-8E70-AB7F63B63584}" presName="sibTrans" presStyleLbl="sibTrans2D1" presStyleIdx="1" presStyleCnt="5"/>
      <dgm:spPr/>
      <dgm:t>
        <a:bodyPr/>
        <a:lstStyle/>
        <a:p>
          <a:endParaRPr lang="en-US"/>
        </a:p>
      </dgm:t>
    </dgm:pt>
    <dgm:pt modelId="{A6D38EC7-5A64-44B3-8272-9D7A4F0CAD2B}" type="pres">
      <dgm:prSet presAssocID="{D8E64797-347A-4462-8E70-AB7F63B63584}" presName="connectorText" presStyleLbl="sibTrans2D1" presStyleIdx="1" presStyleCnt="5"/>
      <dgm:spPr/>
      <dgm:t>
        <a:bodyPr/>
        <a:lstStyle/>
        <a:p>
          <a:endParaRPr lang="en-US"/>
        </a:p>
      </dgm:t>
    </dgm:pt>
    <dgm:pt modelId="{09A2A138-B61C-4380-AF40-63145776E9DD}" type="pres">
      <dgm:prSet presAssocID="{B3E51376-6554-4DC0-A9D4-DBF3C9BD5C50}" presName="node" presStyleLbl="node1" presStyleIdx="2" presStyleCnt="6">
        <dgm:presLayoutVars>
          <dgm:bulletEnabled val="1"/>
        </dgm:presLayoutVars>
      </dgm:prSet>
      <dgm:spPr/>
      <dgm:t>
        <a:bodyPr/>
        <a:lstStyle/>
        <a:p>
          <a:endParaRPr lang="en-US"/>
        </a:p>
      </dgm:t>
    </dgm:pt>
    <dgm:pt modelId="{EDCECE4C-7D3C-40FC-8842-7435806360CD}" type="pres">
      <dgm:prSet presAssocID="{59944E50-F63B-4796-94B4-A0B55420E6E8}" presName="sibTrans" presStyleLbl="sibTrans2D1" presStyleIdx="2" presStyleCnt="5"/>
      <dgm:spPr/>
      <dgm:t>
        <a:bodyPr/>
        <a:lstStyle/>
        <a:p>
          <a:endParaRPr lang="en-US"/>
        </a:p>
      </dgm:t>
    </dgm:pt>
    <dgm:pt modelId="{961E52F3-0AB0-48C6-9FBF-A06E13491D40}" type="pres">
      <dgm:prSet presAssocID="{59944E50-F63B-4796-94B4-A0B55420E6E8}" presName="connectorText" presStyleLbl="sibTrans2D1" presStyleIdx="2" presStyleCnt="5"/>
      <dgm:spPr/>
      <dgm:t>
        <a:bodyPr/>
        <a:lstStyle/>
        <a:p>
          <a:endParaRPr lang="en-US"/>
        </a:p>
      </dgm:t>
    </dgm:pt>
    <dgm:pt modelId="{44BC7831-3E02-4F50-93B2-1377D6BC2DA4}" type="pres">
      <dgm:prSet presAssocID="{E910330E-0A62-446E-A00C-DBDB4E9B0B76}" presName="node" presStyleLbl="node1" presStyleIdx="3" presStyleCnt="6">
        <dgm:presLayoutVars>
          <dgm:bulletEnabled val="1"/>
        </dgm:presLayoutVars>
      </dgm:prSet>
      <dgm:spPr/>
      <dgm:t>
        <a:bodyPr/>
        <a:lstStyle/>
        <a:p>
          <a:endParaRPr lang="en-US"/>
        </a:p>
      </dgm:t>
    </dgm:pt>
    <dgm:pt modelId="{8FA56BA2-7A2C-4CD0-84A6-C232BF20D968}" type="pres">
      <dgm:prSet presAssocID="{1B1D22D7-4251-445C-B2EE-A8D24DF74DBF}" presName="sibTrans" presStyleLbl="sibTrans2D1" presStyleIdx="3" presStyleCnt="5"/>
      <dgm:spPr/>
      <dgm:t>
        <a:bodyPr/>
        <a:lstStyle/>
        <a:p>
          <a:endParaRPr lang="en-US"/>
        </a:p>
      </dgm:t>
    </dgm:pt>
    <dgm:pt modelId="{7115685B-1CA3-4941-B745-0D5E2631ADDE}" type="pres">
      <dgm:prSet presAssocID="{1B1D22D7-4251-445C-B2EE-A8D24DF74DBF}" presName="connectorText" presStyleLbl="sibTrans2D1" presStyleIdx="3" presStyleCnt="5"/>
      <dgm:spPr/>
      <dgm:t>
        <a:bodyPr/>
        <a:lstStyle/>
        <a:p>
          <a:endParaRPr lang="en-US"/>
        </a:p>
      </dgm:t>
    </dgm:pt>
    <dgm:pt modelId="{F3C08786-9D42-43F3-8921-ADD694AB0A7D}" type="pres">
      <dgm:prSet presAssocID="{F5C78138-D345-40CD-92FA-657D323C35F1}" presName="node" presStyleLbl="node1" presStyleIdx="4" presStyleCnt="6">
        <dgm:presLayoutVars>
          <dgm:bulletEnabled val="1"/>
        </dgm:presLayoutVars>
      </dgm:prSet>
      <dgm:spPr/>
      <dgm:t>
        <a:bodyPr/>
        <a:lstStyle/>
        <a:p>
          <a:endParaRPr lang="en-US"/>
        </a:p>
      </dgm:t>
    </dgm:pt>
    <dgm:pt modelId="{3143CA79-EF21-4ED2-B2EC-99E95E6430D6}" type="pres">
      <dgm:prSet presAssocID="{797EBDAC-8191-4C12-9EFC-61484A4462C2}" presName="sibTrans" presStyleLbl="sibTrans2D1" presStyleIdx="4" presStyleCnt="5"/>
      <dgm:spPr/>
      <dgm:t>
        <a:bodyPr/>
        <a:lstStyle/>
        <a:p>
          <a:endParaRPr lang="en-US"/>
        </a:p>
      </dgm:t>
    </dgm:pt>
    <dgm:pt modelId="{78DCF05D-E51E-40C1-A6F2-4D3234405A4D}" type="pres">
      <dgm:prSet presAssocID="{797EBDAC-8191-4C12-9EFC-61484A4462C2}" presName="connectorText" presStyleLbl="sibTrans2D1" presStyleIdx="4" presStyleCnt="5"/>
      <dgm:spPr/>
      <dgm:t>
        <a:bodyPr/>
        <a:lstStyle/>
        <a:p>
          <a:endParaRPr lang="en-US"/>
        </a:p>
      </dgm:t>
    </dgm:pt>
    <dgm:pt modelId="{2C50838A-5F61-48EF-8917-A2B4F5FB32A3}" type="pres">
      <dgm:prSet presAssocID="{E85566DC-00E5-488F-AE36-97553217B1AC}" presName="node" presStyleLbl="node1" presStyleIdx="5" presStyleCnt="6">
        <dgm:presLayoutVars>
          <dgm:bulletEnabled val="1"/>
        </dgm:presLayoutVars>
      </dgm:prSet>
      <dgm:spPr/>
      <dgm:t>
        <a:bodyPr/>
        <a:lstStyle/>
        <a:p>
          <a:endParaRPr lang="en-US"/>
        </a:p>
      </dgm:t>
    </dgm:pt>
  </dgm:ptLst>
  <dgm:cxnLst>
    <dgm:cxn modelId="{9BD328AC-3B6A-4E75-896E-6B7BDBD176C3}" type="presOf" srcId="{F5C78138-D345-40CD-92FA-657D323C35F1}" destId="{F3C08786-9D42-43F3-8921-ADD694AB0A7D}" srcOrd="0" destOrd="0" presId="urn:microsoft.com/office/officeart/2005/8/layout/process2"/>
    <dgm:cxn modelId="{4953CF6E-556B-4FE3-B554-D04C259C7B29}" srcId="{F8E3D519-E219-4E8B-BB8B-589AC1D067B3}" destId="{F5C78138-D345-40CD-92FA-657D323C35F1}" srcOrd="4" destOrd="0" parTransId="{80AC89CF-4A15-42DB-86F4-397870993866}" sibTransId="{797EBDAC-8191-4C12-9EFC-61484A4462C2}"/>
    <dgm:cxn modelId="{DD14658F-5B97-41BB-BE49-6039A7DB0F69}" type="presOf" srcId="{1B1D22D7-4251-445C-B2EE-A8D24DF74DBF}" destId="{8FA56BA2-7A2C-4CD0-84A6-C232BF20D968}" srcOrd="0" destOrd="0" presId="urn:microsoft.com/office/officeart/2005/8/layout/process2"/>
    <dgm:cxn modelId="{2896EDA0-09D2-4F68-91B7-F80B7B595C55}" srcId="{F8E3D519-E219-4E8B-BB8B-589AC1D067B3}" destId="{C31F7C9D-1DE5-4A7F-9ED4-B83C0B8D94A4}" srcOrd="1" destOrd="0" parTransId="{0DE7C77B-C288-462E-A718-19AE33439CF0}" sibTransId="{D8E64797-347A-4462-8E70-AB7F63B63584}"/>
    <dgm:cxn modelId="{B998E110-19BC-4C91-9064-82E34C8A621D}" type="presOf" srcId="{C31F7C9D-1DE5-4A7F-9ED4-B83C0B8D94A4}" destId="{1B18E478-38E6-416B-B6BE-9093A050E513}" srcOrd="0" destOrd="0" presId="urn:microsoft.com/office/officeart/2005/8/layout/process2"/>
    <dgm:cxn modelId="{62B620AF-EBF4-4D90-97E3-46D7B799AC76}" type="presOf" srcId="{D8E64797-347A-4462-8E70-AB7F63B63584}" destId="{A6D38EC7-5A64-44B3-8272-9D7A4F0CAD2B}" srcOrd="1" destOrd="0" presId="urn:microsoft.com/office/officeart/2005/8/layout/process2"/>
    <dgm:cxn modelId="{ED289BB3-C1FB-45F4-BAD5-7A504EDAB32F}" type="presOf" srcId="{59944E50-F63B-4796-94B4-A0B55420E6E8}" destId="{EDCECE4C-7D3C-40FC-8842-7435806360CD}" srcOrd="0" destOrd="0" presId="urn:microsoft.com/office/officeart/2005/8/layout/process2"/>
    <dgm:cxn modelId="{2A3EBB2B-9805-4D3B-9961-7492FBEB837D}" type="presOf" srcId="{1B1D22D7-4251-445C-B2EE-A8D24DF74DBF}" destId="{7115685B-1CA3-4941-B745-0D5E2631ADDE}" srcOrd="1" destOrd="0" presId="urn:microsoft.com/office/officeart/2005/8/layout/process2"/>
    <dgm:cxn modelId="{8CA73AAD-DACE-4D09-B651-287E96CFA210}" type="presOf" srcId="{0499D425-6F1F-4EA0-8D91-A134BFCA3008}" destId="{DAC4AFC8-B07B-44B1-B734-E0A45C551B97}" srcOrd="1" destOrd="0" presId="urn:microsoft.com/office/officeart/2005/8/layout/process2"/>
    <dgm:cxn modelId="{8CD053AA-F5E9-4D6D-B5EF-0B4CAEEA5B09}" srcId="{F8E3D519-E219-4E8B-BB8B-589AC1D067B3}" destId="{E85566DC-00E5-488F-AE36-97553217B1AC}" srcOrd="5" destOrd="0" parTransId="{1796D522-CA38-46A2-A46F-683A41F29D9A}" sibTransId="{13A2D304-E7BA-4B0E-895A-FA3FD1ADFF12}"/>
    <dgm:cxn modelId="{47BF7ACF-F70C-415E-A196-A3DCE3B2437B}" type="presOf" srcId="{0499D425-6F1F-4EA0-8D91-A134BFCA3008}" destId="{6D22E22C-319A-4220-8D75-3FFD5BE775A7}" srcOrd="0" destOrd="0" presId="urn:microsoft.com/office/officeart/2005/8/layout/process2"/>
    <dgm:cxn modelId="{2B952181-1620-4B58-9C5E-18AEFB5DE482}" type="presOf" srcId="{F5F5952B-5F37-4AC2-BD21-3089D20C55AD}" destId="{D9BBC0AF-4B37-4F78-9DE2-11C8378FAB8E}" srcOrd="0" destOrd="0" presId="urn:microsoft.com/office/officeart/2005/8/layout/process2"/>
    <dgm:cxn modelId="{64B8A27F-CF6C-4E86-9EF2-C292303FCCBA}" type="presOf" srcId="{F8E3D519-E219-4E8B-BB8B-589AC1D067B3}" destId="{C40D9B28-F6A9-4A43-B120-3877107B87E0}" srcOrd="0" destOrd="0" presId="urn:microsoft.com/office/officeart/2005/8/layout/process2"/>
    <dgm:cxn modelId="{8DB5F1AF-F3A1-4D19-9AE3-C450F7C86781}" srcId="{F8E3D519-E219-4E8B-BB8B-589AC1D067B3}" destId="{B3E51376-6554-4DC0-A9D4-DBF3C9BD5C50}" srcOrd="2" destOrd="0" parTransId="{AEFD1B85-4FBF-4A4F-A0C0-0A7480E32616}" sibTransId="{59944E50-F63B-4796-94B4-A0B55420E6E8}"/>
    <dgm:cxn modelId="{D27DCFFF-B5D0-484D-9835-DFC71D4A98B3}" type="presOf" srcId="{E910330E-0A62-446E-A00C-DBDB4E9B0B76}" destId="{44BC7831-3E02-4F50-93B2-1377D6BC2DA4}" srcOrd="0" destOrd="0" presId="urn:microsoft.com/office/officeart/2005/8/layout/process2"/>
    <dgm:cxn modelId="{CE47EC8C-13B2-492A-A2F0-542456F45AAD}" type="presOf" srcId="{E85566DC-00E5-488F-AE36-97553217B1AC}" destId="{2C50838A-5F61-48EF-8917-A2B4F5FB32A3}" srcOrd="0" destOrd="0" presId="urn:microsoft.com/office/officeart/2005/8/layout/process2"/>
    <dgm:cxn modelId="{C0175BE2-DA8B-43A4-93B9-13DD4E166386}" type="presOf" srcId="{797EBDAC-8191-4C12-9EFC-61484A4462C2}" destId="{3143CA79-EF21-4ED2-B2EC-99E95E6430D6}" srcOrd="0" destOrd="0" presId="urn:microsoft.com/office/officeart/2005/8/layout/process2"/>
    <dgm:cxn modelId="{1176A12B-D778-40EF-B9AE-643ABE84E9D6}" srcId="{F8E3D519-E219-4E8B-BB8B-589AC1D067B3}" destId="{E910330E-0A62-446E-A00C-DBDB4E9B0B76}" srcOrd="3" destOrd="0" parTransId="{8047122F-C991-4F7A-8C75-6276BB12D154}" sibTransId="{1B1D22D7-4251-445C-B2EE-A8D24DF74DBF}"/>
    <dgm:cxn modelId="{A6377B9F-F70E-4BF8-A3E0-031593BBB371}" type="presOf" srcId="{D8E64797-347A-4462-8E70-AB7F63B63584}" destId="{438C2CA4-1071-4A2F-834A-8FDECE132159}" srcOrd="0" destOrd="0" presId="urn:microsoft.com/office/officeart/2005/8/layout/process2"/>
    <dgm:cxn modelId="{4667D1B0-A1AB-4267-AC76-C6986FCE157E}" type="presOf" srcId="{B3E51376-6554-4DC0-A9D4-DBF3C9BD5C50}" destId="{09A2A138-B61C-4380-AF40-63145776E9DD}" srcOrd="0" destOrd="0" presId="urn:microsoft.com/office/officeart/2005/8/layout/process2"/>
    <dgm:cxn modelId="{A41C65C9-D610-43EF-B107-36B1D147DD18}" srcId="{F8E3D519-E219-4E8B-BB8B-589AC1D067B3}" destId="{F5F5952B-5F37-4AC2-BD21-3089D20C55AD}" srcOrd="0" destOrd="0" parTransId="{FF423A85-D420-46B3-8CC7-2692B44B574E}" sibTransId="{0499D425-6F1F-4EA0-8D91-A134BFCA3008}"/>
    <dgm:cxn modelId="{BB54F227-AECB-4146-A15D-E0604D42C759}" type="presOf" srcId="{59944E50-F63B-4796-94B4-A0B55420E6E8}" destId="{961E52F3-0AB0-48C6-9FBF-A06E13491D40}" srcOrd="1" destOrd="0" presId="urn:microsoft.com/office/officeart/2005/8/layout/process2"/>
    <dgm:cxn modelId="{C0AE4C54-5590-47D9-AC15-E3CFC6726B98}" type="presOf" srcId="{797EBDAC-8191-4C12-9EFC-61484A4462C2}" destId="{78DCF05D-E51E-40C1-A6F2-4D3234405A4D}" srcOrd="1" destOrd="0" presId="urn:microsoft.com/office/officeart/2005/8/layout/process2"/>
    <dgm:cxn modelId="{FC01B571-D45D-445D-8C7F-BE093937E85A}" type="presParOf" srcId="{C40D9B28-F6A9-4A43-B120-3877107B87E0}" destId="{D9BBC0AF-4B37-4F78-9DE2-11C8378FAB8E}" srcOrd="0" destOrd="0" presId="urn:microsoft.com/office/officeart/2005/8/layout/process2"/>
    <dgm:cxn modelId="{A9D58F59-40F5-4B3D-A255-4707CC4E84D6}" type="presParOf" srcId="{C40D9B28-F6A9-4A43-B120-3877107B87E0}" destId="{6D22E22C-319A-4220-8D75-3FFD5BE775A7}" srcOrd="1" destOrd="0" presId="urn:microsoft.com/office/officeart/2005/8/layout/process2"/>
    <dgm:cxn modelId="{C09CA6E6-9FAD-4085-A733-55B6A799891B}" type="presParOf" srcId="{6D22E22C-319A-4220-8D75-3FFD5BE775A7}" destId="{DAC4AFC8-B07B-44B1-B734-E0A45C551B97}" srcOrd="0" destOrd="0" presId="urn:microsoft.com/office/officeart/2005/8/layout/process2"/>
    <dgm:cxn modelId="{4FE760BC-B785-4523-A2D4-9C583AC5B704}" type="presParOf" srcId="{C40D9B28-F6A9-4A43-B120-3877107B87E0}" destId="{1B18E478-38E6-416B-B6BE-9093A050E513}" srcOrd="2" destOrd="0" presId="urn:microsoft.com/office/officeart/2005/8/layout/process2"/>
    <dgm:cxn modelId="{9600C24C-7AE5-4A9B-A7F7-8D8CE70DA64F}" type="presParOf" srcId="{C40D9B28-F6A9-4A43-B120-3877107B87E0}" destId="{438C2CA4-1071-4A2F-834A-8FDECE132159}" srcOrd="3" destOrd="0" presId="urn:microsoft.com/office/officeart/2005/8/layout/process2"/>
    <dgm:cxn modelId="{6C758ED9-82F6-4DB8-B079-0C18E2AE10DE}" type="presParOf" srcId="{438C2CA4-1071-4A2F-834A-8FDECE132159}" destId="{A6D38EC7-5A64-44B3-8272-9D7A4F0CAD2B}" srcOrd="0" destOrd="0" presId="urn:microsoft.com/office/officeart/2005/8/layout/process2"/>
    <dgm:cxn modelId="{F14B1E98-01BE-4308-8500-75CF00D52406}" type="presParOf" srcId="{C40D9B28-F6A9-4A43-B120-3877107B87E0}" destId="{09A2A138-B61C-4380-AF40-63145776E9DD}" srcOrd="4" destOrd="0" presId="urn:microsoft.com/office/officeart/2005/8/layout/process2"/>
    <dgm:cxn modelId="{6D984736-D3E1-4FF7-A3A6-1C2512716F54}" type="presParOf" srcId="{C40D9B28-F6A9-4A43-B120-3877107B87E0}" destId="{EDCECE4C-7D3C-40FC-8842-7435806360CD}" srcOrd="5" destOrd="0" presId="urn:microsoft.com/office/officeart/2005/8/layout/process2"/>
    <dgm:cxn modelId="{B4EA9B8F-96C4-4B08-A007-E498DA8B0478}" type="presParOf" srcId="{EDCECE4C-7D3C-40FC-8842-7435806360CD}" destId="{961E52F3-0AB0-48C6-9FBF-A06E13491D40}" srcOrd="0" destOrd="0" presId="urn:microsoft.com/office/officeart/2005/8/layout/process2"/>
    <dgm:cxn modelId="{8DB6F49E-BCE4-4EBF-94A1-D7ABC2E33568}" type="presParOf" srcId="{C40D9B28-F6A9-4A43-B120-3877107B87E0}" destId="{44BC7831-3E02-4F50-93B2-1377D6BC2DA4}" srcOrd="6" destOrd="0" presId="urn:microsoft.com/office/officeart/2005/8/layout/process2"/>
    <dgm:cxn modelId="{1A7D86D5-39CE-4799-80DF-99F1BE13BC61}" type="presParOf" srcId="{C40D9B28-F6A9-4A43-B120-3877107B87E0}" destId="{8FA56BA2-7A2C-4CD0-84A6-C232BF20D968}" srcOrd="7" destOrd="0" presId="urn:microsoft.com/office/officeart/2005/8/layout/process2"/>
    <dgm:cxn modelId="{AE5A5307-9A0E-40AF-8A2F-DFC039D95934}" type="presParOf" srcId="{8FA56BA2-7A2C-4CD0-84A6-C232BF20D968}" destId="{7115685B-1CA3-4941-B745-0D5E2631ADDE}" srcOrd="0" destOrd="0" presId="urn:microsoft.com/office/officeart/2005/8/layout/process2"/>
    <dgm:cxn modelId="{403F9910-824E-4069-A80D-EC442D4FB022}" type="presParOf" srcId="{C40D9B28-F6A9-4A43-B120-3877107B87E0}" destId="{F3C08786-9D42-43F3-8921-ADD694AB0A7D}" srcOrd="8" destOrd="0" presId="urn:microsoft.com/office/officeart/2005/8/layout/process2"/>
    <dgm:cxn modelId="{6A67387C-ED34-4257-822A-87DC81244146}" type="presParOf" srcId="{C40D9B28-F6A9-4A43-B120-3877107B87E0}" destId="{3143CA79-EF21-4ED2-B2EC-99E95E6430D6}" srcOrd="9" destOrd="0" presId="urn:microsoft.com/office/officeart/2005/8/layout/process2"/>
    <dgm:cxn modelId="{9D018816-175D-4CB9-8542-E898194FCF7A}" type="presParOf" srcId="{3143CA79-EF21-4ED2-B2EC-99E95E6430D6}" destId="{78DCF05D-E51E-40C1-A6F2-4D3234405A4D}" srcOrd="0" destOrd="0" presId="urn:microsoft.com/office/officeart/2005/8/layout/process2"/>
    <dgm:cxn modelId="{D5CF5C25-6739-4BB4-9A65-3E4032428A4D}" type="presParOf" srcId="{C40D9B28-F6A9-4A43-B120-3877107B87E0}" destId="{2C50838A-5F61-48EF-8917-A2B4F5FB32A3}" srcOrd="10"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72E720-F888-4BB6-AD80-4F9C1E831648}" type="doc">
      <dgm:prSet loTypeId="urn:microsoft.com/office/officeart/2005/8/layout/arrow2" loCatId="process" qsTypeId="urn:microsoft.com/office/officeart/2005/8/quickstyle/simple1#3" qsCatId="simple" csTypeId="urn:microsoft.com/office/officeart/2005/8/colors/accent1_2#3" csCatId="accent1" phldr="1"/>
      <dgm:spPr/>
    </dgm:pt>
    <dgm:pt modelId="{B0641435-18D9-4A1A-B41E-530A2E49FEA4}">
      <dgm:prSet phldrT="[Text]"/>
      <dgm:spPr/>
      <dgm:t>
        <a:bodyPr/>
        <a:lstStyle/>
        <a:p>
          <a:r>
            <a:rPr lang="en-US" dirty="0" smtClean="0"/>
            <a:t>1) How do renewables impact grid stability?</a:t>
          </a:r>
          <a:endParaRPr lang="en-US" dirty="0"/>
        </a:p>
      </dgm:t>
    </dgm:pt>
    <dgm:pt modelId="{A3E92A96-5600-4442-B9C0-E28022463C67}" type="parTrans" cxnId="{822AFD89-62EB-43B8-B07C-D91B21D00BB9}">
      <dgm:prSet/>
      <dgm:spPr/>
      <dgm:t>
        <a:bodyPr/>
        <a:lstStyle/>
        <a:p>
          <a:endParaRPr lang="en-US"/>
        </a:p>
      </dgm:t>
    </dgm:pt>
    <dgm:pt modelId="{373DC8BF-D751-4EE3-B8CD-1A94C8D67D48}" type="sibTrans" cxnId="{822AFD89-62EB-43B8-B07C-D91B21D00BB9}">
      <dgm:prSet/>
      <dgm:spPr/>
      <dgm:t>
        <a:bodyPr/>
        <a:lstStyle/>
        <a:p>
          <a:endParaRPr lang="en-US"/>
        </a:p>
      </dgm:t>
    </dgm:pt>
    <dgm:pt modelId="{FAAF70A0-6209-4F69-88A2-C6609F191F43}">
      <dgm:prSet phldrT="[Text]"/>
      <dgm:spPr/>
      <dgm:t>
        <a:bodyPr/>
        <a:lstStyle/>
        <a:p>
          <a:r>
            <a:rPr lang="en-US" dirty="0" smtClean="0"/>
            <a:t>2) Are EVs capable of providing stability services?</a:t>
          </a:r>
          <a:endParaRPr lang="en-US" dirty="0"/>
        </a:p>
      </dgm:t>
    </dgm:pt>
    <dgm:pt modelId="{80AE1804-586E-4BE4-AF30-FF74615494E0}" type="parTrans" cxnId="{DE756D3A-D9A1-4D8D-8CC5-E1DDC013561E}">
      <dgm:prSet/>
      <dgm:spPr/>
      <dgm:t>
        <a:bodyPr/>
        <a:lstStyle/>
        <a:p>
          <a:endParaRPr lang="en-US"/>
        </a:p>
      </dgm:t>
    </dgm:pt>
    <dgm:pt modelId="{CBFFC1E4-14DA-4E93-9C00-790257D5B877}" type="sibTrans" cxnId="{DE756D3A-D9A1-4D8D-8CC5-E1DDC013561E}">
      <dgm:prSet/>
      <dgm:spPr/>
      <dgm:t>
        <a:bodyPr/>
        <a:lstStyle/>
        <a:p>
          <a:endParaRPr lang="en-US"/>
        </a:p>
      </dgm:t>
    </dgm:pt>
    <dgm:pt modelId="{C4F7ADE5-F415-4E7A-8E46-90DF4E143C6D}">
      <dgm:prSet phldrT="[Text]"/>
      <dgm:spPr/>
      <dgm:t>
        <a:bodyPr/>
        <a:lstStyle/>
        <a:p>
          <a:r>
            <a:rPr lang="en-US" dirty="0" smtClean="0"/>
            <a:t>3) What is the market value of these services?</a:t>
          </a:r>
          <a:endParaRPr lang="en-US" dirty="0"/>
        </a:p>
      </dgm:t>
    </dgm:pt>
    <dgm:pt modelId="{0D47D5B2-FD2E-4D6C-8F1F-2A822D58B7F9}" type="parTrans" cxnId="{46B5D605-10CD-4C00-8175-BDC766A8B6F3}">
      <dgm:prSet/>
      <dgm:spPr/>
      <dgm:t>
        <a:bodyPr/>
        <a:lstStyle/>
        <a:p>
          <a:endParaRPr lang="en-US"/>
        </a:p>
      </dgm:t>
    </dgm:pt>
    <dgm:pt modelId="{AEB8BEEC-2468-48E9-9515-9DBEB456DC38}" type="sibTrans" cxnId="{46B5D605-10CD-4C00-8175-BDC766A8B6F3}">
      <dgm:prSet/>
      <dgm:spPr/>
      <dgm:t>
        <a:bodyPr/>
        <a:lstStyle/>
        <a:p>
          <a:endParaRPr lang="en-US"/>
        </a:p>
      </dgm:t>
    </dgm:pt>
    <dgm:pt modelId="{0019BB3B-902F-45FB-B2D3-D188523C5A0A}" type="pres">
      <dgm:prSet presAssocID="{2D72E720-F888-4BB6-AD80-4F9C1E831648}" presName="arrowDiagram" presStyleCnt="0">
        <dgm:presLayoutVars>
          <dgm:chMax val="5"/>
          <dgm:dir/>
          <dgm:resizeHandles val="exact"/>
        </dgm:presLayoutVars>
      </dgm:prSet>
      <dgm:spPr/>
    </dgm:pt>
    <dgm:pt modelId="{3951E449-C9E1-4391-9E5C-1AA969B8B4C3}" type="pres">
      <dgm:prSet presAssocID="{2D72E720-F888-4BB6-AD80-4F9C1E831648}" presName="arrow" presStyleLbl="bgShp" presStyleIdx="0" presStyleCnt="1" custLinFactNeighborY="-1563"/>
      <dgm:spPr/>
    </dgm:pt>
    <dgm:pt modelId="{07189D70-53ED-4972-93D0-EE1B617DCB26}" type="pres">
      <dgm:prSet presAssocID="{2D72E720-F888-4BB6-AD80-4F9C1E831648}" presName="arrowDiagram3" presStyleCnt="0"/>
      <dgm:spPr/>
    </dgm:pt>
    <dgm:pt modelId="{B3843E1A-C960-46A2-96DE-A50EE35C8608}" type="pres">
      <dgm:prSet presAssocID="{B0641435-18D9-4A1A-B41E-530A2E49FEA4}" presName="bullet3a" presStyleLbl="node1" presStyleIdx="0" presStyleCnt="3"/>
      <dgm:spPr/>
    </dgm:pt>
    <dgm:pt modelId="{A3D1E4DA-343C-4DF6-8120-AB7ACAB4318F}" type="pres">
      <dgm:prSet presAssocID="{B0641435-18D9-4A1A-B41E-530A2E49FEA4}" presName="textBox3a" presStyleLbl="revTx" presStyleIdx="0" presStyleCnt="3" custLinFactNeighborX="8403" custLinFactNeighborY="-10813">
        <dgm:presLayoutVars>
          <dgm:bulletEnabled val="1"/>
        </dgm:presLayoutVars>
      </dgm:prSet>
      <dgm:spPr/>
      <dgm:t>
        <a:bodyPr/>
        <a:lstStyle/>
        <a:p>
          <a:endParaRPr lang="en-US"/>
        </a:p>
      </dgm:t>
    </dgm:pt>
    <dgm:pt modelId="{543C76DA-01DB-4377-AB47-EB96BCE30864}" type="pres">
      <dgm:prSet presAssocID="{FAAF70A0-6209-4F69-88A2-C6609F191F43}" presName="bullet3b" presStyleLbl="node1" presStyleIdx="1" presStyleCnt="3"/>
      <dgm:spPr/>
    </dgm:pt>
    <dgm:pt modelId="{CB505D09-A15B-48F3-9A6B-9493BE885D66}" type="pres">
      <dgm:prSet presAssocID="{FAAF70A0-6209-4F69-88A2-C6609F191F43}" presName="textBox3b" presStyleLbl="revTx" presStyleIdx="1" presStyleCnt="3" custLinFactNeighborX="9310" custLinFactNeighborY="-5744">
        <dgm:presLayoutVars>
          <dgm:bulletEnabled val="1"/>
        </dgm:presLayoutVars>
      </dgm:prSet>
      <dgm:spPr/>
      <dgm:t>
        <a:bodyPr/>
        <a:lstStyle/>
        <a:p>
          <a:endParaRPr lang="en-US"/>
        </a:p>
      </dgm:t>
    </dgm:pt>
    <dgm:pt modelId="{9D5B442C-A1DC-4163-A2A3-34A39359C5E6}" type="pres">
      <dgm:prSet presAssocID="{C4F7ADE5-F415-4E7A-8E46-90DF4E143C6D}" presName="bullet3c" presStyleLbl="node1" presStyleIdx="2" presStyleCnt="3"/>
      <dgm:spPr/>
    </dgm:pt>
    <dgm:pt modelId="{F15A7A5D-C34C-4DE3-B85C-EDA180B71F9E}" type="pres">
      <dgm:prSet presAssocID="{C4F7ADE5-F415-4E7A-8E46-90DF4E143C6D}" presName="textBox3c" presStyleLbl="revTx" presStyleIdx="2" presStyleCnt="3" custScaleX="132553" custLinFactNeighborX="20769" custLinFactNeighborY="-3957">
        <dgm:presLayoutVars>
          <dgm:bulletEnabled val="1"/>
        </dgm:presLayoutVars>
      </dgm:prSet>
      <dgm:spPr/>
      <dgm:t>
        <a:bodyPr/>
        <a:lstStyle/>
        <a:p>
          <a:endParaRPr lang="en-US"/>
        </a:p>
      </dgm:t>
    </dgm:pt>
  </dgm:ptLst>
  <dgm:cxnLst>
    <dgm:cxn modelId="{822AFD89-62EB-43B8-B07C-D91B21D00BB9}" srcId="{2D72E720-F888-4BB6-AD80-4F9C1E831648}" destId="{B0641435-18D9-4A1A-B41E-530A2E49FEA4}" srcOrd="0" destOrd="0" parTransId="{A3E92A96-5600-4442-B9C0-E28022463C67}" sibTransId="{373DC8BF-D751-4EE3-B8CD-1A94C8D67D48}"/>
    <dgm:cxn modelId="{46B5D605-10CD-4C00-8175-BDC766A8B6F3}" srcId="{2D72E720-F888-4BB6-AD80-4F9C1E831648}" destId="{C4F7ADE5-F415-4E7A-8E46-90DF4E143C6D}" srcOrd="2" destOrd="0" parTransId="{0D47D5B2-FD2E-4D6C-8F1F-2A822D58B7F9}" sibTransId="{AEB8BEEC-2468-48E9-9515-9DBEB456DC38}"/>
    <dgm:cxn modelId="{DE756D3A-D9A1-4D8D-8CC5-E1DDC013561E}" srcId="{2D72E720-F888-4BB6-AD80-4F9C1E831648}" destId="{FAAF70A0-6209-4F69-88A2-C6609F191F43}" srcOrd="1" destOrd="0" parTransId="{80AE1804-586E-4BE4-AF30-FF74615494E0}" sibTransId="{CBFFC1E4-14DA-4E93-9C00-790257D5B877}"/>
    <dgm:cxn modelId="{886E893F-D228-4BF6-A9D7-DDB7853FE15D}" type="presOf" srcId="{C4F7ADE5-F415-4E7A-8E46-90DF4E143C6D}" destId="{F15A7A5D-C34C-4DE3-B85C-EDA180B71F9E}" srcOrd="0" destOrd="0" presId="urn:microsoft.com/office/officeart/2005/8/layout/arrow2"/>
    <dgm:cxn modelId="{6287E834-A449-41C1-BC94-F097AF2EFA59}" type="presOf" srcId="{FAAF70A0-6209-4F69-88A2-C6609F191F43}" destId="{CB505D09-A15B-48F3-9A6B-9493BE885D66}" srcOrd="0" destOrd="0" presId="urn:microsoft.com/office/officeart/2005/8/layout/arrow2"/>
    <dgm:cxn modelId="{88978803-58BE-41AE-9971-CD80712A3B28}" type="presOf" srcId="{2D72E720-F888-4BB6-AD80-4F9C1E831648}" destId="{0019BB3B-902F-45FB-B2D3-D188523C5A0A}" srcOrd="0" destOrd="0" presId="urn:microsoft.com/office/officeart/2005/8/layout/arrow2"/>
    <dgm:cxn modelId="{5A4A4F2F-0A72-4D2C-8C13-DA5A1BD80E90}" type="presOf" srcId="{B0641435-18D9-4A1A-B41E-530A2E49FEA4}" destId="{A3D1E4DA-343C-4DF6-8120-AB7ACAB4318F}" srcOrd="0" destOrd="0" presId="urn:microsoft.com/office/officeart/2005/8/layout/arrow2"/>
    <dgm:cxn modelId="{142FA96D-1760-4B04-9F89-95A7E1E31106}" type="presParOf" srcId="{0019BB3B-902F-45FB-B2D3-D188523C5A0A}" destId="{3951E449-C9E1-4391-9E5C-1AA969B8B4C3}" srcOrd="0" destOrd="0" presId="urn:microsoft.com/office/officeart/2005/8/layout/arrow2"/>
    <dgm:cxn modelId="{7A545665-7823-40CB-B6EC-D27582F6885F}" type="presParOf" srcId="{0019BB3B-902F-45FB-B2D3-D188523C5A0A}" destId="{07189D70-53ED-4972-93D0-EE1B617DCB26}" srcOrd="1" destOrd="0" presId="urn:microsoft.com/office/officeart/2005/8/layout/arrow2"/>
    <dgm:cxn modelId="{79EFEB0D-86C8-4163-9868-AB8C936D1B20}" type="presParOf" srcId="{07189D70-53ED-4972-93D0-EE1B617DCB26}" destId="{B3843E1A-C960-46A2-96DE-A50EE35C8608}" srcOrd="0" destOrd="0" presId="urn:microsoft.com/office/officeart/2005/8/layout/arrow2"/>
    <dgm:cxn modelId="{BFD71F6A-F278-47BD-B198-85BEE0D7A316}" type="presParOf" srcId="{07189D70-53ED-4972-93D0-EE1B617DCB26}" destId="{A3D1E4DA-343C-4DF6-8120-AB7ACAB4318F}" srcOrd="1" destOrd="0" presId="urn:microsoft.com/office/officeart/2005/8/layout/arrow2"/>
    <dgm:cxn modelId="{F02EFEE7-AD59-470D-8215-0839B3C06723}" type="presParOf" srcId="{07189D70-53ED-4972-93D0-EE1B617DCB26}" destId="{543C76DA-01DB-4377-AB47-EB96BCE30864}" srcOrd="2" destOrd="0" presId="urn:microsoft.com/office/officeart/2005/8/layout/arrow2"/>
    <dgm:cxn modelId="{271E5771-545F-42F1-9B17-3A1A82FE3C11}" type="presParOf" srcId="{07189D70-53ED-4972-93D0-EE1B617DCB26}" destId="{CB505D09-A15B-48F3-9A6B-9493BE885D66}" srcOrd="3" destOrd="0" presId="urn:microsoft.com/office/officeart/2005/8/layout/arrow2"/>
    <dgm:cxn modelId="{5E451290-27E4-4DEC-A7B2-F4E4A8C4328C}" type="presParOf" srcId="{07189D70-53ED-4972-93D0-EE1B617DCB26}" destId="{9D5B442C-A1DC-4163-A2A3-34A39359C5E6}" srcOrd="4" destOrd="0" presId="urn:microsoft.com/office/officeart/2005/8/layout/arrow2"/>
    <dgm:cxn modelId="{823350E3-D2C7-4682-8D93-EAC799D466AE}" type="presParOf" srcId="{07189D70-53ED-4972-93D0-EE1B617DCB26}" destId="{F15A7A5D-C34C-4DE3-B85C-EDA180B71F9E}" srcOrd="5"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7CFFA3-41AA-4AC8-843C-1FDF9C4FBDE3}" type="doc">
      <dgm:prSet loTypeId="urn:microsoft.com/office/officeart/2005/8/layout/venn1" loCatId="relationship" qsTypeId="urn:microsoft.com/office/officeart/2005/8/quickstyle/simple1#4" qsCatId="simple" csTypeId="urn:microsoft.com/office/officeart/2005/8/colors/accent1_2#4" csCatId="accent1" phldr="1"/>
      <dgm:spPr/>
    </dgm:pt>
    <dgm:pt modelId="{94F4DBD5-D675-4FD4-9197-65A204EA59E8}">
      <dgm:prSet phldrT="[Text]"/>
      <dgm:spPr>
        <a:solidFill>
          <a:srgbClr val="4F81BD">
            <a:alpha val="53000"/>
          </a:srgbClr>
        </a:solidFill>
      </dgm:spPr>
      <dgm:t>
        <a:bodyPr/>
        <a:lstStyle/>
        <a:p>
          <a:r>
            <a:rPr lang="en-US" b="1" dirty="0" smtClean="0">
              <a:solidFill>
                <a:schemeClr val="bg1"/>
              </a:solidFill>
            </a:rPr>
            <a:t>Grid Stability</a:t>
          </a:r>
          <a:endParaRPr lang="en-US" b="1" dirty="0">
            <a:solidFill>
              <a:schemeClr val="bg1"/>
            </a:solidFill>
          </a:endParaRPr>
        </a:p>
      </dgm:t>
    </dgm:pt>
    <dgm:pt modelId="{CBD0522B-D1BE-4CB8-B5F0-AF322E027356}" type="parTrans" cxnId="{00E20F84-A7B8-4D78-AB32-D77583FB4CC7}">
      <dgm:prSet/>
      <dgm:spPr/>
      <dgm:t>
        <a:bodyPr/>
        <a:lstStyle/>
        <a:p>
          <a:endParaRPr lang="en-US"/>
        </a:p>
      </dgm:t>
    </dgm:pt>
    <dgm:pt modelId="{65A214C3-8455-49A3-879F-23FB5C8BE29A}" type="sibTrans" cxnId="{00E20F84-A7B8-4D78-AB32-D77583FB4CC7}">
      <dgm:prSet/>
      <dgm:spPr/>
      <dgm:t>
        <a:bodyPr/>
        <a:lstStyle/>
        <a:p>
          <a:endParaRPr lang="en-US"/>
        </a:p>
      </dgm:t>
    </dgm:pt>
    <dgm:pt modelId="{1A9CEE3D-45E0-47B3-B7DC-6749C32E5CF6}">
      <dgm:prSet phldrT="[Text]"/>
      <dgm:spPr>
        <a:solidFill>
          <a:srgbClr val="4F81BD">
            <a:alpha val="53000"/>
          </a:srgbClr>
        </a:solidFill>
      </dgm:spPr>
      <dgm:t>
        <a:bodyPr/>
        <a:lstStyle/>
        <a:p>
          <a:r>
            <a:rPr lang="en-US" b="1" dirty="0" smtClean="0">
              <a:solidFill>
                <a:schemeClr val="bg1"/>
              </a:solidFill>
            </a:rPr>
            <a:t>EVs</a:t>
          </a:r>
          <a:endParaRPr lang="en-US" b="1" dirty="0">
            <a:solidFill>
              <a:schemeClr val="bg1"/>
            </a:solidFill>
          </a:endParaRPr>
        </a:p>
      </dgm:t>
    </dgm:pt>
    <dgm:pt modelId="{0D7B364E-31AA-4E2D-9A55-C915F58A1AA3}" type="parTrans" cxnId="{70977B7A-DF1E-4A36-8404-3254B9C6EDBB}">
      <dgm:prSet/>
      <dgm:spPr/>
      <dgm:t>
        <a:bodyPr/>
        <a:lstStyle/>
        <a:p>
          <a:endParaRPr lang="en-US"/>
        </a:p>
      </dgm:t>
    </dgm:pt>
    <dgm:pt modelId="{694F66BA-8B41-4A7A-97DC-D637F5DFC3EA}" type="sibTrans" cxnId="{70977B7A-DF1E-4A36-8404-3254B9C6EDBB}">
      <dgm:prSet/>
      <dgm:spPr/>
      <dgm:t>
        <a:bodyPr/>
        <a:lstStyle/>
        <a:p>
          <a:endParaRPr lang="en-US"/>
        </a:p>
      </dgm:t>
    </dgm:pt>
    <dgm:pt modelId="{BD92E511-8D03-4107-BF64-9E77E14D69F4}">
      <dgm:prSet phldrT="[Text]"/>
      <dgm:spPr>
        <a:solidFill>
          <a:srgbClr val="4F81BD">
            <a:alpha val="53000"/>
          </a:srgbClr>
        </a:solidFill>
      </dgm:spPr>
      <dgm:t>
        <a:bodyPr/>
        <a:lstStyle/>
        <a:p>
          <a:r>
            <a:rPr lang="en-US" b="1" dirty="0" smtClean="0">
              <a:solidFill>
                <a:schemeClr val="bg1"/>
              </a:solidFill>
            </a:rPr>
            <a:t>Renewables</a:t>
          </a:r>
          <a:endParaRPr lang="en-US" b="1" dirty="0">
            <a:solidFill>
              <a:schemeClr val="bg1"/>
            </a:solidFill>
          </a:endParaRPr>
        </a:p>
      </dgm:t>
    </dgm:pt>
    <dgm:pt modelId="{11F9A7FA-DB15-42D8-8E6D-85A96CB88353}" type="parTrans" cxnId="{C8377894-D0A9-4C76-8495-6F9FB172AE35}">
      <dgm:prSet/>
      <dgm:spPr/>
      <dgm:t>
        <a:bodyPr/>
        <a:lstStyle/>
        <a:p>
          <a:endParaRPr lang="en-US"/>
        </a:p>
      </dgm:t>
    </dgm:pt>
    <dgm:pt modelId="{4D45B6D2-08F2-4802-A89B-3ED97EE43276}" type="sibTrans" cxnId="{C8377894-D0A9-4C76-8495-6F9FB172AE35}">
      <dgm:prSet/>
      <dgm:spPr/>
      <dgm:t>
        <a:bodyPr/>
        <a:lstStyle/>
        <a:p>
          <a:endParaRPr lang="en-US"/>
        </a:p>
      </dgm:t>
    </dgm:pt>
    <dgm:pt modelId="{AB27620C-F485-496C-B21A-D48F6A6676B1}" type="pres">
      <dgm:prSet presAssocID="{517CFFA3-41AA-4AC8-843C-1FDF9C4FBDE3}" presName="compositeShape" presStyleCnt="0">
        <dgm:presLayoutVars>
          <dgm:chMax val="7"/>
          <dgm:dir/>
          <dgm:resizeHandles val="exact"/>
        </dgm:presLayoutVars>
      </dgm:prSet>
      <dgm:spPr/>
    </dgm:pt>
    <dgm:pt modelId="{A7F0D3D4-2C46-471C-9FBF-229BEC054269}" type="pres">
      <dgm:prSet presAssocID="{94F4DBD5-D675-4FD4-9197-65A204EA59E8}" presName="circ1" presStyleLbl="vennNode1" presStyleIdx="0" presStyleCnt="3"/>
      <dgm:spPr/>
      <dgm:t>
        <a:bodyPr/>
        <a:lstStyle/>
        <a:p>
          <a:endParaRPr lang="en-US"/>
        </a:p>
      </dgm:t>
    </dgm:pt>
    <dgm:pt modelId="{DA9E5B30-220A-4705-8BED-7C01F66C4254}" type="pres">
      <dgm:prSet presAssocID="{94F4DBD5-D675-4FD4-9197-65A204EA59E8}" presName="circ1Tx" presStyleLbl="revTx" presStyleIdx="0" presStyleCnt="0">
        <dgm:presLayoutVars>
          <dgm:chMax val="0"/>
          <dgm:chPref val="0"/>
          <dgm:bulletEnabled val="1"/>
        </dgm:presLayoutVars>
      </dgm:prSet>
      <dgm:spPr/>
      <dgm:t>
        <a:bodyPr/>
        <a:lstStyle/>
        <a:p>
          <a:endParaRPr lang="en-US"/>
        </a:p>
      </dgm:t>
    </dgm:pt>
    <dgm:pt modelId="{EFD27922-466F-4BE2-9B58-5141D6405FEE}" type="pres">
      <dgm:prSet presAssocID="{1A9CEE3D-45E0-47B3-B7DC-6749C32E5CF6}" presName="circ2" presStyleLbl="vennNode1" presStyleIdx="1" presStyleCnt="3"/>
      <dgm:spPr/>
      <dgm:t>
        <a:bodyPr/>
        <a:lstStyle/>
        <a:p>
          <a:endParaRPr lang="en-US"/>
        </a:p>
      </dgm:t>
    </dgm:pt>
    <dgm:pt modelId="{3CDFBBA1-A2B5-4BA3-846E-16C475C09F14}" type="pres">
      <dgm:prSet presAssocID="{1A9CEE3D-45E0-47B3-B7DC-6749C32E5CF6}" presName="circ2Tx" presStyleLbl="revTx" presStyleIdx="0" presStyleCnt="0">
        <dgm:presLayoutVars>
          <dgm:chMax val="0"/>
          <dgm:chPref val="0"/>
          <dgm:bulletEnabled val="1"/>
        </dgm:presLayoutVars>
      </dgm:prSet>
      <dgm:spPr/>
      <dgm:t>
        <a:bodyPr/>
        <a:lstStyle/>
        <a:p>
          <a:endParaRPr lang="en-US"/>
        </a:p>
      </dgm:t>
    </dgm:pt>
    <dgm:pt modelId="{F0827551-1D09-436B-B59E-C1D462EC319D}" type="pres">
      <dgm:prSet presAssocID="{BD92E511-8D03-4107-BF64-9E77E14D69F4}" presName="circ3" presStyleLbl="vennNode1" presStyleIdx="2" presStyleCnt="3"/>
      <dgm:spPr/>
      <dgm:t>
        <a:bodyPr/>
        <a:lstStyle/>
        <a:p>
          <a:endParaRPr lang="en-US"/>
        </a:p>
      </dgm:t>
    </dgm:pt>
    <dgm:pt modelId="{CB249FB5-C0C3-43FE-B890-8CBDD38FABBE}" type="pres">
      <dgm:prSet presAssocID="{BD92E511-8D03-4107-BF64-9E77E14D69F4}" presName="circ3Tx" presStyleLbl="revTx" presStyleIdx="0" presStyleCnt="0">
        <dgm:presLayoutVars>
          <dgm:chMax val="0"/>
          <dgm:chPref val="0"/>
          <dgm:bulletEnabled val="1"/>
        </dgm:presLayoutVars>
      </dgm:prSet>
      <dgm:spPr/>
      <dgm:t>
        <a:bodyPr/>
        <a:lstStyle/>
        <a:p>
          <a:endParaRPr lang="en-US"/>
        </a:p>
      </dgm:t>
    </dgm:pt>
  </dgm:ptLst>
  <dgm:cxnLst>
    <dgm:cxn modelId="{7E94F436-0AC1-49A6-B94A-12CDD467A8A0}" type="presOf" srcId="{1A9CEE3D-45E0-47B3-B7DC-6749C32E5CF6}" destId="{3CDFBBA1-A2B5-4BA3-846E-16C475C09F14}" srcOrd="1" destOrd="0" presId="urn:microsoft.com/office/officeart/2005/8/layout/venn1"/>
    <dgm:cxn modelId="{E808C5F9-F9D5-41DC-8062-83E2CF87C027}" type="presOf" srcId="{517CFFA3-41AA-4AC8-843C-1FDF9C4FBDE3}" destId="{AB27620C-F485-496C-B21A-D48F6A6676B1}" srcOrd="0" destOrd="0" presId="urn:microsoft.com/office/officeart/2005/8/layout/venn1"/>
    <dgm:cxn modelId="{00E20F84-A7B8-4D78-AB32-D77583FB4CC7}" srcId="{517CFFA3-41AA-4AC8-843C-1FDF9C4FBDE3}" destId="{94F4DBD5-D675-4FD4-9197-65A204EA59E8}" srcOrd="0" destOrd="0" parTransId="{CBD0522B-D1BE-4CB8-B5F0-AF322E027356}" sibTransId="{65A214C3-8455-49A3-879F-23FB5C8BE29A}"/>
    <dgm:cxn modelId="{7E8206C5-118D-4E91-A9C7-E7B5027A410D}" type="presOf" srcId="{1A9CEE3D-45E0-47B3-B7DC-6749C32E5CF6}" destId="{EFD27922-466F-4BE2-9B58-5141D6405FEE}" srcOrd="0" destOrd="0" presId="urn:microsoft.com/office/officeart/2005/8/layout/venn1"/>
    <dgm:cxn modelId="{67EFFDC9-A072-4E16-B7FE-593184AF9FA0}" type="presOf" srcId="{BD92E511-8D03-4107-BF64-9E77E14D69F4}" destId="{CB249FB5-C0C3-43FE-B890-8CBDD38FABBE}" srcOrd="1" destOrd="0" presId="urn:microsoft.com/office/officeart/2005/8/layout/venn1"/>
    <dgm:cxn modelId="{C8377894-D0A9-4C76-8495-6F9FB172AE35}" srcId="{517CFFA3-41AA-4AC8-843C-1FDF9C4FBDE3}" destId="{BD92E511-8D03-4107-BF64-9E77E14D69F4}" srcOrd="2" destOrd="0" parTransId="{11F9A7FA-DB15-42D8-8E6D-85A96CB88353}" sibTransId="{4D45B6D2-08F2-4802-A89B-3ED97EE43276}"/>
    <dgm:cxn modelId="{DEA4661E-2D09-4F34-A4F0-5B21FD8C4FA9}" type="presOf" srcId="{94F4DBD5-D675-4FD4-9197-65A204EA59E8}" destId="{A7F0D3D4-2C46-471C-9FBF-229BEC054269}" srcOrd="0" destOrd="0" presId="urn:microsoft.com/office/officeart/2005/8/layout/venn1"/>
    <dgm:cxn modelId="{6851D755-17F1-46A3-9B2F-CCB01A6D6FFA}" type="presOf" srcId="{94F4DBD5-D675-4FD4-9197-65A204EA59E8}" destId="{DA9E5B30-220A-4705-8BED-7C01F66C4254}" srcOrd="1" destOrd="0" presId="urn:microsoft.com/office/officeart/2005/8/layout/venn1"/>
    <dgm:cxn modelId="{95F6CAFF-6F27-4E57-9890-6FA87D556E6D}" type="presOf" srcId="{BD92E511-8D03-4107-BF64-9E77E14D69F4}" destId="{F0827551-1D09-436B-B59E-C1D462EC319D}" srcOrd="0" destOrd="0" presId="urn:microsoft.com/office/officeart/2005/8/layout/venn1"/>
    <dgm:cxn modelId="{70977B7A-DF1E-4A36-8404-3254B9C6EDBB}" srcId="{517CFFA3-41AA-4AC8-843C-1FDF9C4FBDE3}" destId="{1A9CEE3D-45E0-47B3-B7DC-6749C32E5CF6}" srcOrd="1" destOrd="0" parTransId="{0D7B364E-31AA-4E2D-9A55-C915F58A1AA3}" sibTransId="{694F66BA-8B41-4A7A-97DC-D637F5DFC3EA}"/>
    <dgm:cxn modelId="{8CF43D65-F481-4A0B-9DEB-DA5992480E96}" type="presParOf" srcId="{AB27620C-F485-496C-B21A-D48F6A6676B1}" destId="{A7F0D3D4-2C46-471C-9FBF-229BEC054269}" srcOrd="0" destOrd="0" presId="urn:microsoft.com/office/officeart/2005/8/layout/venn1"/>
    <dgm:cxn modelId="{E58740FE-E920-4313-AA1D-EE21F36FCAD6}" type="presParOf" srcId="{AB27620C-F485-496C-B21A-D48F6A6676B1}" destId="{DA9E5B30-220A-4705-8BED-7C01F66C4254}" srcOrd="1" destOrd="0" presId="urn:microsoft.com/office/officeart/2005/8/layout/venn1"/>
    <dgm:cxn modelId="{FC89A805-4577-491E-822A-698526A7B60A}" type="presParOf" srcId="{AB27620C-F485-496C-B21A-D48F6A6676B1}" destId="{EFD27922-466F-4BE2-9B58-5141D6405FEE}" srcOrd="2" destOrd="0" presId="urn:microsoft.com/office/officeart/2005/8/layout/venn1"/>
    <dgm:cxn modelId="{A5CDFCBA-174F-4761-A462-E118BD3D8865}" type="presParOf" srcId="{AB27620C-F485-496C-B21A-D48F6A6676B1}" destId="{3CDFBBA1-A2B5-4BA3-846E-16C475C09F14}" srcOrd="3" destOrd="0" presId="urn:microsoft.com/office/officeart/2005/8/layout/venn1"/>
    <dgm:cxn modelId="{5246E960-32D0-4AA3-8A0E-93545FE194BB}" type="presParOf" srcId="{AB27620C-F485-496C-B21A-D48F6A6676B1}" destId="{F0827551-1D09-436B-B59E-C1D462EC319D}" srcOrd="4" destOrd="0" presId="urn:microsoft.com/office/officeart/2005/8/layout/venn1"/>
    <dgm:cxn modelId="{31FCECD7-2832-4038-8AEF-8679BD252710}" type="presParOf" srcId="{AB27620C-F485-496C-B21A-D48F6A6676B1}" destId="{CB249FB5-C0C3-43FE-B890-8CBDD38FABBE}" srcOrd="5" destOrd="0" presId="urn:microsoft.com/office/officeart/2005/8/layout/venn1"/>
  </dgm:cxnLst>
  <dgm:bg>
    <a:noFill/>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E3D519-E219-4E8B-BB8B-589AC1D067B3}" type="doc">
      <dgm:prSet loTypeId="urn:microsoft.com/office/officeart/2005/8/layout/process2" loCatId="process" qsTypeId="urn:microsoft.com/office/officeart/2005/8/quickstyle/simple1#5" qsCatId="simple" csTypeId="urn:microsoft.com/office/officeart/2005/8/colors/accent1_2#5" csCatId="accent1" phldr="1"/>
      <dgm:spPr/>
    </dgm:pt>
    <dgm:pt modelId="{F5F5952B-5F37-4AC2-BD21-3089D20C55AD}">
      <dgm:prSet phldrT="[Text]"/>
      <dgm:spPr>
        <a:solidFill>
          <a:schemeClr val="accent1">
            <a:lumMod val="60000"/>
            <a:lumOff val="40000"/>
          </a:schemeClr>
        </a:solidFill>
      </dgm:spPr>
      <dgm:t>
        <a:bodyPr/>
        <a:lstStyle/>
        <a:p>
          <a:r>
            <a:rPr lang="en-US" dirty="0" smtClean="0"/>
            <a:t>Introduction</a:t>
          </a:r>
          <a:endParaRPr lang="en-US" dirty="0"/>
        </a:p>
      </dgm:t>
    </dgm:pt>
    <dgm:pt modelId="{FF423A85-D420-46B3-8CC7-2692B44B574E}" type="parTrans" cxnId="{A41C65C9-D610-43EF-B107-36B1D147DD18}">
      <dgm:prSet/>
      <dgm:spPr/>
      <dgm:t>
        <a:bodyPr/>
        <a:lstStyle/>
        <a:p>
          <a:endParaRPr lang="en-US"/>
        </a:p>
      </dgm:t>
    </dgm:pt>
    <dgm:pt modelId="{0499D425-6F1F-4EA0-8D91-A134BFCA3008}" type="sibTrans" cxnId="{A41C65C9-D610-43EF-B107-36B1D147DD18}">
      <dgm:prSet/>
      <dgm:spPr/>
      <dgm:t>
        <a:bodyPr/>
        <a:lstStyle/>
        <a:p>
          <a:endParaRPr lang="en-US"/>
        </a:p>
      </dgm:t>
    </dgm:pt>
    <dgm:pt modelId="{C31F7C9D-1DE5-4A7F-9ED4-B83C0B8D94A4}">
      <dgm:prSet phldrT="[Text]"/>
      <dgm:spPr>
        <a:solidFill>
          <a:srgbClr val="4E7FBB"/>
        </a:solidFill>
      </dgm:spPr>
      <dgm:t>
        <a:bodyPr/>
        <a:lstStyle/>
        <a:p>
          <a:r>
            <a:rPr lang="en-US" dirty="0" smtClean="0"/>
            <a:t>EVs &amp; V2G</a:t>
          </a:r>
          <a:endParaRPr lang="en-US" dirty="0"/>
        </a:p>
      </dgm:t>
    </dgm:pt>
    <dgm:pt modelId="{0DE7C77B-C288-462E-A718-19AE33439CF0}" type="parTrans" cxnId="{2896EDA0-09D2-4F68-91B7-F80B7B595C55}">
      <dgm:prSet/>
      <dgm:spPr/>
      <dgm:t>
        <a:bodyPr/>
        <a:lstStyle/>
        <a:p>
          <a:endParaRPr lang="en-US"/>
        </a:p>
      </dgm:t>
    </dgm:pt>
    <dgm:pt modelId="{D8E64797-347A-4462-8E70-AB7F63B63584}" type="sibTrans" cxnId="{2896EDA0-09D2-4F68-91B7-F80B7B595C55}">
      <dgm:prSet/>
      <dgm:spPr/>
      <dgm:t>
        <a:bodyPr/>
        <a:lstStyle/>
        <a:p>
          <a:endParaRPr lang="en-US"/>
        </a:p>
      </dgm:t>
    </dgm:pt>
    <dgm:pt modelId="{B3E51376-6554-4DC0-A9D4-DBF3C9BD5C50}">
      <dgm:prSet phldrT="[Text]"/>
      <dgm:spPr>
        <a:solidFill>
          <a:schemeClr val="accent1">
            <a:lumMod val="60000"/>
            <a:lumOff val="40000"/>
          </a:schemeClr>
        </a:solidFill>
      </dgm:spPr>
      <dgm:t>
        <a:bodyPr/>
        <a:lstStyle/>
        <a:p>
          <a:r>
            <a:rPr lang="en-US" dirty="0" smtClean="0"/>
            <a:t>Demand Response</a:t>
          </a:r>
          <a:endParaRPr lang="en-US" dirty="0"/>
        </a:p>
      </dgm:t>
    </dgm:pt>
    <dgm:pt modelId="{AEFD1B85-4FBF-4A4F-A0C0-0A7480E32616}" type="parTrans" cxnId="{8DB5F1AF-F3A1-4D19-9AE3-C450F7C86781}">
      <dgm:prSet/>
      <dgm:spPr/>
      <dgm:t>
        <a:bodyPr/>
        <a:lstStyle/>
        <a:p>
          <a:endParaRPr lang="en-US"/>
        </a:p>
      </dgm:t>
    </dgm:pt>
    <dgm:pt modelId="{59944E50-F63B-4796-94B4-A0B55420E6E8}" type="sibTrans" cxnId="{8DB5F1AF-F3A1-4D19-9AE3-C450F7C86781}">
      <dgm:prSet/>
      <dgm:spPr/>
      <dgm:t>
        <a:bodyPr/>
        <a:lstStyle/>
        <a:p>
          <a:endParaRPr lang="en-US"/>
        </a:p>
      </dgm:t>
    </dgm:pt>
    <dgm:pt modelId="{F5C78138-D345-40CD-92FA-657D323C35F1}">
      <dgm:prSet phldrT="[Text]"/>
      <dgm:spPr>
        <a:solidFill>
          <a:schemeClr val="accent1">
            <a:lumMod val="60000"/>
            <a:lumOff val="40000"/>
          </a:schemeClr>
        </a:solidFill>
      </dgm:spPr>
      <dgm:t>
        <a:bodyPr/>
        <a:lstStyle/>
        <a:p>
          <a:r>
            <a:rPr lang="en-US" dirty="0" smtClean="0"/>
            <a:t>Model and Analysis</a:t>
          </a:r>
          <a:endParaRPr lang="en-US" dirty="0"/>
        </a:p>
      </dgm:t>
    </dgm:pt>
    <dgm:pt modelId="{80AC89CF-4A15-42DB-86F4-397870993866}" type="parTrans" cxnId="{4953CF6E-556B-4FE3-B554-D04C259C7B29}">
      <dgm:prSet/>
      <dgm:spPr/>
      <dgm:t>
        <a:bodyPr/>
        <a:lstStyle/>
        <a:p>
          <a:endParaRPr lang="en-US"/>
        </a:p>
      </dgm:t>
    </dgm:pt>
    <dgm:pt modelId="{797EBDAC-8191-4C12-9EFC-61484A4462C2}" type="sibTrans" cxnId="{4953CF6E-556B-4FE3-B554-D04C259C7B29}">
      <dgm:prSet/>
      <dgm:spPr/>
      <dgm:t>
        <a:bodyPr/>
        <a:lstStyle/>
        <a:p>
          <a:endParaRPr lang="en-US"/>
        </a:p>
      </dgm:t>
    </dgm:pt>
    <dgm:pt modelId="{E85566DC-00E5-488F-AE36-97553217B1AC}">
      <dgm:prSet phldrT="[Text]"/>
      <dgm:spPr>
        <a:solidFill>
          <a:schemeClr val="accent1">
            <a:lumMod val="60000"/>
            <a:lumOff val="40000"/>
          </a:schemeClr>
        </a:solidFill>
      </dgm:spPr>
      <dgm:t>
        <a:bodyPr/>
        <a:lstStyle/>
        <a:p>
          <a:r>
            <a:rPr lang="en-US" dirty="0" smtClean="0"/>
            <a:t>Conclusions</a:t>
          </a:r>
          <a:endParaRPr lang="en-US" dirty="0"/>
        </a:p>
      </dgm:t>
    </dgm:pt>
    <dgm:pt modelId="{1796D522-CA38-46A2-A46F-683A41F29D9A}" type="parTrans" cxnId="{8CD053AA-F5E9-4D6D-B5EF-0B4CAEEA5B09}">
      <dgm:prSet/>
      <dgm:spPr/>
      <dgm:t>
        <a:bodyPr/>
        <a:lstStyle/>
        <a:p>
          <a:endParaRPr lang="en-US"/>
        </a:p>
      </dgm:t>
    </dgm:pt>
    <dgm:pt modelId="{13A2D304-E7BA-4B0E-895A-FA3FD1ADFF12}" type="sibTrans" cxnId="{8CD053AA-F5E9-4D6D-B5EF-0B4CAEEA5B09}">
      <dgm:prSet/>
      <dgm:spPr/>
      <dgm:t>
        <a:bodyPr/>
        <a:lstStyle/>
        <a:p>
          <a:endParaRPr lang="en-US"/>
        </a:p>
      </dgm:t>
    </dgm:pt>
    <dgm:pt modelId="{E910330E-0A62-446E-A00C-DBDB4E9B0B76}">
      <dgm:prSet phldrT="[Text]"/>
      <dgm:spPr>
        <a:solidFill>
          <a:schemeClr val="accent1">
            <a:lumMod val="60000"/>
            <a:lumOff val="40000"/>
          </a:schemeClr>
        </a:solidFill>
      </dgm:spPr>
      <dgm:t>
        <a:bodyPr/>
        <a:lstStyle/>
        <a:p>
          <a:r>
            <a:rPr lang="en-US" dirty="0" smtClean="0"/>
            <a:t>Ancillary Services</a:t>
          </a:r>
          <a:endParaRPr lang="en-US" dirty="0"/>
        </a:p>
      </dgm:t>
    </dgm:pt>
    <dgm:pt modelId="{8047122F-C991-4F7A-8C75-6276BB12D154}" type="parTrans" cxnId="{1176A12B-D778-40EF-B9AE-643ABE84E9D6}">
      <dgm:prSet/>
      <dgm:spPr/>
      <dgm:t>
        <a:bodyPr/>
        <a:lstStyle/>
        <a:p>
          <a:endParaRPr lang="en-US"/>
        </a:p>
      </dgm:t>
    </dgm:pt>
    <dgm:pt modelId="{1B1D22D7-4251-445C-B2EE-A8D24DF74DBF}" type="sibTrans" cxnId="{1176A12B-D778-40EF-B9AE-643ABE84E9D6}">
      <dgm:prSet/>
      <dgm:spPr/>
      <dgm:t>
        <a:bodyPr/>
        <a:lstStyle/>
        <a:p>
          <a:endParaRPr lang="en-US"/>
        </a:p>
      </dgm:t>
    </dgm:pt>
    <dgm:pt modelId="{C40D9B28-F6A9-4A43-B120-3877107B87E0}" type="pres">
      <dgm:prSet presAssocID="{F8E3D519-E219-4E8B-BB8B-589AC1D067B3}" presName="linearFlow" presStyleCnt="0">
        <dgm:presLayoutVars>
          <dgm:resizeHandles val="exact"/>
        </dgm:presLayoutVars>
      </dgm:prSet>
      <dgm:spPr/>
    </dgm:pt>
    <dgm:pt modelId="{D9BBC0AF-4B37-4F78-9DE2-11C8378FAB8E}" type="pres">
      <dgm:prSet presAssocID="{F5F5952B-5F37-4AC2-BD21-3089D20C55AD}" presName="node" presStyleLbl="node1" presStyleIdx="0" presStyleCnt="6">
        <dgm:presLayoutVars>
          <dgm:bulletEnabled val="1"/>
        </dgm:presLayoutVars>
      </dgm:prSet>
      <dgm:spPr/>
      <dgm:t>
        <a:bodyPr/>
        <a:lstStyle/>
        <a:p>
          <a:endParaRPr lang="en-US"/>
        </a:p>
      </dgm:t>
    </dgm:pt>
    <dgm:pt modelId="{6D22E22C-319A-4220-8D75-3FFD5BE775A7}" type="pres">
      <dgm:prSet presAssocID="{0499D425-6F1F-4EA0-8D91-A134BFCA3008}" presName="sibTrans" presStyleLbl="sibTrans2D1" presStyleIdx="0" presStyleCnt="5"/>
      <dgm:spPr/>
      <dgm:t>
        <a:bodyPr/>
        <a:lstStyle/>
        <a:p>
          <a:endParaRPr lang="en-US"/>
        </a:p>
      </dgm:t>
    </dgm:pt>
    <dgm:pt modelId="{DAC4AFC8-B07B-44B1-B734-E0A45C551B97}" type="pres">
      <dgm:prSet presAssocID="{0499D425-6F1F-4EA0-8D91-A134BFCA3008}" presName="connectorText" presStyleLbl="sibTrans2D1" presStyleIdx="0" presStyleCnt="5"/>
      <dgm:spPr/>
      <dgm:t>
        <a:bodyPr/>
        <a:lstStyle/>
        <a:p>
          <a:endParaRPr lang="en-US"/>
        </a:p>
      </dgm:t>
    </dgm:pt>
    <dgm:pt modelId="{1B18E478-38E6-416B-B6BE-9093A050E513}" type="pres">
      <dgm:prSet presAssocID="{C31F7C9D-1DE5-4A7F-9ED4-B83C0B8D94A4}" presName="node" presStyleLbl="node1" presStyleIdx="1" presStyleCnt="6">
        <dgm:presLayoutVars>
          <dgm:bulletEnabled val="1"/>
        </dgm:presLayoutVars>
      </dgm:prSet>
      <dgm:spPr/>
      <dgm:t>
        <a:bodyPr/>
        <a:lstStyle/>
        <a:p>
          <a:endParaRPr lang="en-US"/>
        </a:p>
      </dgm:t>
    </dgm:pt>
    <dgm:pt modelId="{438C2CA4-1071-4A2F-834A-8FDECE132159}" type="pres">
      <dgm:prSet presAssocID="{D8E64797-347A-4462-8E70-AB7F63B63584}" presName="sibTrans" presStyleLbl="sibTrans2D1" presStyleIdx="1" presStyleCnt="5"/>
      <dgm:spPr/>
      <dgm:t>
        <a:bodyPr/>
        <a:lstStyle/>
        <a:p>
          <a:endParaRPr lang="en-US"/>
        </a:p>
      </dgm:t>
    </dgm:pt>
    <dgm:pt modelId="{A6D38EC7-5A64-44B3-8272-9D7A4F0CAD2B}" type="pres">
      <dgm:prSet presAssocID="{D8E64797-347A-4462-8E70-AB7F63B63584}" presName="connectorText" presStyleLbl="sibTrans2D1" presStyleIdx="1" presStyleCnt="5"/>
      <dgm:spPr/>
      <dgm:t>
        <a:bodyPr/>
        <a:lstStyle/>
        <a:p>
          <a:endParaRPr lang="en-US"/>
        </a:p>
      </dgm:t>
    </dgm:pt>
    <dgm:pt modelId="{09A2A138-B61C-4380-AF40-63145776E9DD}" type="pres">
      <dgm:prSet presAssocID="{B3E51376-6554-4DC0-A9D4-DBF3C9BD5C50}" presName="node" presStyleLbl="node1" presStyleIdx="2" presStyleCnt="6">
        <dgm:presLayoutVars>
          <dgm:bulletEnabled val="1"/>
        </dgm:presLayoutVars>
      </dgm:prSet>
      <dgm:spPr/>
      <dgm:t>
        <a:bodyPr/>
        <a:lstStyle/>
        <a:p>
          <a:endParaRPr lang="en-US"/>
        </a:p>
      </dgm:t>
    </dgm:pt>
    <dgm:pt modelId="{EDCECE4C-7D3C-40FC-8842-7435806360CD}" type="pres">
      <dgm:prSet presAssocID="{59944E50-F63B-4796-94B4-A0B55420E6E8}" presName="sibTrans" presStyleLbl="sibTrans2D1" presStyleIdx="2" presStyleCnt="5"/>
      <dgm:spPr/>
      <dgm:t>
        <a:bodyPr/>
        <a:lstStyle/>
        <a:p>
          <a:endParaRPr lang="en-US"/>
        </a:p>
      </dgm:t>
    </dgm:pt>
    <dgm:pt modelId="{961E52F3-0AB0-48C6-9FBF-A06E13491D40}" type="pres">
      <dgm:prSet presAssocID="{59944E50-F63B-4796-94B4-A0B55420E6E8}" presName="connectorText" presStyleLbl="sibTrans2D1" presStyleIdx="2" presStyleCnt="5"/>
      <dgm:spPr/>
      <dgm:t>
        <a:bodyPr/>
        <a:lstStyle/>
        <a:p>
          <a:endParaRPr lang="en-US"/>
        </a:p>
      </dgm:t>
    </dgm:pt>
    <dgm:pt modelId="{44BC7831-3E02-4F50-93B2-1377D6BC2DA4}" type="pres">
      <dgm:prSet presAssocID="{E910330E-0A62-446E-A00C-DBDB4E9B0B76}" presName="node" presStyleLbl="node1" presStyleIdx="3" presStyleCnt="6">
        <dgm:presLayoutVars>
          <dgm:bulletEnabled val="1"/>
        </dgm:presLayoutVars>
      </dgm:prSet>
      <dgm:spPr/>
      <dgm:t>
        <a:bodyPr/>
        <a:lstStyle/>
        <a:p>
          <a:endParaRPr lang="en-US"/>
        </a:p>
      </dgm:t>
    </dgm:pt>
    <dgm:pt modelId="{8FA56BA2-7A2C-4CD0-84A6-C232BF20D968}" type="pres">
      <dgm:prSet presAssocID="{1B1D22D7-4251-445C-B2EE-A8D24DF74DBF}" presName="sibTrans" presStyleLbl="sibTrans2D1" presStyleIdx="3" presStyleCnt="5"/>
      <dgm:spPr/>
      <dgm:t>
        <a:bodyPr/>
        <a:lstStyle/>
        <a:p>
          <a:endParaRPr lang="en-US"/>
        </a:p>
      </dgm:t>
    </dgm:pt>
    <dgm:pt modelId="{7115685B-1CA3-4941-B745-0D5E2631ADDE}" type="pres">
      <dgm:prSet presAssocID="{1B1D22D7-4251-445C-B2EE-A8D24DF74DBF}" presName="connectorText" presStyleLbl="sibTrans2D1" presStyleIdx="3" presStyleCnt="5"/>
      <dgm:spPr/>
      <dgm:t>
        <a:bodyPr/>
        <a:lstStyle/>
        <a:p>
          <a:endParaRPr lang="en-US"/>
        </a:p>
      </dgm:t>
    </dgm:pt>
    <dgm:pt modelId="{F3C08786-9D42-43F3-8921-ADD694AB0A7D}" type="pres">
      <dgm:prSet presAssocID="{F5C78138-D345-40CD-92FA-657D323C35F1}" presName="node" presStyleLbl="node1" presStyleIdx="4" presStyleCnt="6">
        <dgm:presLayoutVars>
          <dgm:bulletEnabled val="1"/>
        </dgm:presLayoutVars>
      </dgm:prSet>
      <dgm:spPr/>
      <dgm:t>
        <a:bodyPr/>
        <a:lstStyle/>
        <a:p>
          <a:endParaRPr lang="en-US"/>
        </a:p>
      </dgm:t>
    </dgm:pt>
    <dgm:pt modelId="{3143CA79-EF21-4ED2-B2EC-99E95E6430D6}" type="pres">
      <dgm:prSet presAssocID="{797EBDAC-8191-4C12-9EFC-61484A4462C2}" presName="sibTrans" presStyleLbl="sibTrans2D1" presStyleIdx="4" presStyleCnt="5"/>
      <dgm:spPr/>
      <dgm:t>
        <a:bodyPr/>
        <a:lstStyle/>
        <a:p>
          <a:endParaRPr lang="en-US"/>
        </a:p>
      </dgm:t>
    </dgm:pt>
    <dgm:pt modelId="{78DCF05D-E51E-40C1-A6F2-4D3234405A4D}" type="pres">
      <dgm:prSet presAssocID="{797EBDAC-8191-4C12-9EFC-61484A4462C2}" presName="connectorText" presStyleLbl="sibTrans2D1" presStyleIdx="4" presStyleCnt="5"/>
      <dgm:spPr/>
      <dgm:t>
        <a:bodyPr/>
        <a:lstStyle/>
        <a:p>
          <a:endParaRPr lang="en-US"/>
        </a:p>
      </dgm:t>
    </dgm:pt>
    <dgm:pt modelId="{2C50838A-5F61-48EF-8917-A2B4F5FB32A3}" type="pres">
      <dgm:prSet presAssocID="{E85566DC-00E5-488F-AE36-97553217B1AC}" presName="node" presStyleLbl="node1" presStyleIdx="5" presStyleCnt="6">
        <dgm:presLayoutVars>
          <dgm:bulletEnabled val="1"/>
        </dgm:presLayoutVars>
      </dgm:prSet>
      <dgm:spPr/>
      <dgm:t>
        <a:bodyPr/>
        <a:lstStyle/>
        <a:p>
          <a:endParaRPr lang="en-US"/>
        </a:p>
      </dgm:t>
    </dgm:pt>
  </dgm:ptLst>
  <dgm:cxnLst>
    <dgm:cxn modelId="{A191EFB1-AB62-974D-A162-F176D416C041}" type="presOf" srcId="{0499D425-6F1F-4EA0-8D91-A134BFCA3008}" destId="{6D22E22C-319A-4220-8D75-3FFD5BE775A7}" srcOrd="0" destOrd="0" presId="urn:microsoft.com/office/officeart/2005/8/layout/process2"/>
    <dgm:cxn modelId="{4953CF6E-556B-4FE3-B554-D04C259C7B29}" srcId="{F8E3D519-E219-4E8B-BB8B-589AC1D067B3}" destId="{F5C78138-D345-40CD-92FA-657D323C35F1}" srcOrd="4" destOrd="0" parTransId="{80AC89CF-4A15-42DB-86F4-397870993866}" sibTransId="{797EBDAC-8191-4C12-9EFC-61484A4462C2}"/>
    <dgm:cxn modelId="{2896EDA0-09D2-4F68-91B7-F80B7B595C55}" srcId="{F8E3D519-E219-4E8B-BB8B-589AC1D067B3}" destId="{C31F7C9D-1DE5-4A7F-9ED4-B83C0B8D94A4}" srcOrd="1" destOrd="0" parTransId="{0DE7C77B-C288-462E-A718-19AE33439CF0}" sibTransId="{D8E64797-347A-4462-8E70-AB7F63B63584}"/>
    <dgm:cxn modelId="{C9465D38-17A9-4642-93C3-62D8B924B997}" type="presOf" srcId="{E910330E-0A62-446E-A00C-DBDB4E9B0B76}" destId="{44BC7831-3E02-4F50-93B2-1377D6BC2DA4}" srcOrd="0" destOrd="0" presId="urn:microsoft.com/office/officeart/2005/8/layout/process2"/>
    <dgm:cxn modelId="{8CD053AA-F5E9-4D6D-B5EF-0B4CAEEA5B09}" srcId="{F8E3D519-E219-4E8B-BB8B-589AC1D067B3}" destId="{E85566DC-00E5-488F-AE36-97553217B1AC}" srcOrd="5" destOrd="0" parTransId="{1796D522-CA38-46A2-A46F-683A41F29D9A}" sibTransId="{13A2D304-E7BA-4B0E-895A-FA3FD1ADFF12}"/>
    <dgm:cxn modelId="{5476144E-862E-8B46-8F02-395E7CA0A54A}" type="presOf" srcId="{B3E51376-6554-4DC0-A9D4-DBF3C9BD5C50}" destId="{09A2A138-B61C-4380-AF40-63145776E9DD}" srcOrd="0" destOrd="0" presId="urn:microsoft.com/office/officeart/2005/8/layout/process2"/>
    <dgm:cxn modelId="{DD8E45A4-FAF4-6D4E-908E-38B47C5202C9}" type="presOf" srcId="{F8E3D519-E219-4E8B-BB8B-589AC1D067B3}" destId="{C40D9B28-F6A9-4A43-B120-3877107B87E0}" srcOrd="0" destOrd="0" presId="urn:microsoft.com/office/officeart/2005/8/layout/process2"/>
    <dgm:cxn modelId="{731261A3-04DE-7F47-AA54-4B5609A6F5B5}" type="presOf" srcId="{C31F7C9D-1DE5-4A7F-9ED4-B83C0B8D94A4}" destId="{1B18E478-38E6-416B-B6BE-9093A050E513}" srcOrd="0" destOrd="0" presId="urn:microsoft.com/office/officeart/2005/8/layout/process2"/>
    <dgm:cxn modelId="{6369C3AA-0CD0-1548-A03A-82B39771AE6E}" type="presOf" srcId="{59944E50-F63B-4796-94B4-A0B55420E6E8}" destId="{EDCECE4C-7D3C-40FC-8842-7435806360CD}" srcOrd="0" destOrd="0" presId="urn:microsoft.com/office/officeart/2005/8/layout/process2"/>
    <dgm:cxn modelId="{1FEAE11E-B945-1043-A8FE-63CC726B4CB4}" type="presOf" srcId="{D8E64797-347A-4462-8E70-AB7F63B63584}" destId="{438C2CA4-1071-4A2F-834A-8FDECE132159}" srcOrd="0" destOrd="0" presId="urn:microsoft.com/office/officeart/2005/8/layout/process2"/>
    <dgm:cxn modelId="{10E3E1C0-8CC2-7C4D-A0AE-FA3F4D163D37}" type="presOf" srcId="{E85566DC-00E5-488F-AE36-97553217B1AC}" destId="{2C50838A-5F61-48EF-8917-A2B4F5FB32A3}" srcOrd="0" destOrd="0" presId="urn:microsoft.com/office/officeart/2005/8/layout/process2"/>
    <dgm:cxn modelId="{8DB5F1AF-F3A1-4D19-9AE3-C450F7C86781}" srcId="{F8E3D519-E219-4E8B-BB8B-589AC1D067B3}" destId="{B3E51376-6554-4DC0-A9D4-DBF3C9BD5C50}" srcOrd="2" destOrd="0" parTransId="{AEFD1B85-4FBF-4A4F-A0C0-0A7480E32616}" sibTransId="{59944E50-F63B-4796-94B4-A0B55420E6E8}"/>
    <dgm:cxn modelId="{2DF0B9B8-44A8-AF42-B0A5-D72E8D2381EE}" type="presOf" srcId="{F5C78138-D345-40CD-92FA-657D323C35F1}" destId="{F3C08786-9D42-43F3-8921-ADD694AB0A7D}" srcOrd="0" destOrd="0" presId="urn:microsoft.com/office/officeart/2005/8/layout/process2"/>
    <dgm:cxn modelId="{BB59700B-A100-C644-BFF0-03FAEA3E041B}" type="presOf" srcId="{0499D425-6F1F-4EA0-8D91-A134BFCA3008}" destId="{DAC4AFC8-B07B-44B1-B734-E0A45C551B97}" srcOrd="1" destOrd="0" presId="urn:microsoft.com/office/officeart/2005/8/layout/process2"/>
    <dgm:cxn modelId="{60BC7AC8-EC0E-F549-B226-4D5EFB3DCE91}" type="presOf" srcId="{F5F5952B-5F37-4AC2-BD21-3089D20C55AD}" destId="{D9BBC0AF-4B37-4F78-9DE2-11C8378FAB8E}" srcOrd="0" destOrd="0" presId="urn:microsoft.com/office/officeart/2005/8/layout/process2"/>
    <dgm:cxn modelId="{1176A12B-D778-40EF-B9AE-643ABE84E9D6}" srcId="{F8E3D519-E219-4E8B-BB8B-589AC1D067B3}" destId="{E910330E-0A62-446E-A00C-DBDB4E9B0B76}" srcOrd="3" destOrd="0" parTransId="{8047122F-C991-4F7A-8C75-6276BB12D154}" sibTransId="{1B1D22D7-4251-445C-B2EE-A8D24DF74DBF}"/>
    <dgm:cxn modelId="{259ACCCB-3C4A-2F4F-B66A-6E08CD7C8B89}" type="presOf" srcId="{D8E64797-347A-4462-8E70-AB7F63B63584}" destId="{A6D38EC7-5A64-44B3-8272-9D7A4F0CAD2B}" srcOrd="1" destOrd="0" presId="urn:microsoft.com/office/officeart/2005/8/layout/process2"/>
    <dgm:cxn modelId="{A41C65C9-D610-43EF-B107-36B1D147DD18}" srcId="{F8E3D519-E219-4E8B-BB8B-589AC1D067B3}" destId="{F5F5952B-5F37-4AC2-BD21-3089D20C55AD}" srcOrd="0" destOrd="0" parTransId="{FF423A85-D420-46B3-8CC7-2692B44B574E}" sibTransId="{0499D425-6F1F-4EA0-8D91-A134BFCA3008}"/>
    <dgm:cxn modelId="{DA9981AA-231A-CD45-98FD-AC18F11B979F}" type="presOf" srcId="{1B1D22D7-4251-445C-B2EE-A8D24DF74DBF}" destId="{8FA56BA2-7A2C-4CD0-84A6-C232BF20D968}" srcOrd="0" destOrd="0" presId="urn:microsoft.com/office/officeart/2005/8/layout/process2"/>
    <dgm:cxn modelId="{0988C6DE-C32D-7645-96C3-DD37C0933617}" type="presOf" srcId="{797EBDAC-8191-4C12-9EFC-61484A4462C2}" destId="{3143CA79-EF21-4ED2-B2EC-99E95E6430D6}" srcOrd="0" destOrd="0" presId="urn:microsoft.com/office/officeart/2005/8/layout/process2"/>
    <dgm:cxn modelId="{AB6C5EF0-20F6-0E48-8486-BEAEDACF1A91}" type="presOf" srcId="{59944E50-F63B-4796-94B4-A0B55420E6E8}" destId="{961E52F3-0AB0-48C6-9FBF-A06E13491D40}" srcOrd="1" destOrd="0" presId="urn:microsoft.com/office/officeart/2005/8/layout/process2"/>
    <dgm:cxn modelId="{E9D984BB-8B48-BE4F-84B1-6900A7515E41}" type="presOf" srcId="{1B1D22D7-4251-445C-B2EE-A8D24DF74DBF}" destId="{7115685B-1CA3-4941-B745-0D5E2631ADDE}" srcOrd="1" destOrd="0" presId="urn:microsoft.com/office/officeart/2005/8/layout/process2"/>
    <dgm:cxn modelId="{596C5957-CC04-744A-A5D8-19BC49337489}" type="presOf" srcId="{797EBDAC-8191-4C12-9EFC-61484A4462C2}" destId="{78DCF05D-E51E-40C1-A6F2-4D3234405A4D}" srcOrd="1" destOrd="0" presId="urn:microsoft.com/office/officeart/2005/8/layout/process2"/>
    <dgm:cxn modelId="{60490ADB-CB46-7746-9848-61F57A5FA1CD}" type="presParOf" srcId="{C40D9B28-F6A9-4A43-B120-3877107B87E0}" destId="{D9BBC0AF-4B37-4F78-9DE2-11C8378FAB8E}" srcOrd="0" destOrd="0" presId="urn:microsoft.com/office/officeart/2005/8/layout/process2"/>
    <dgm:cxn modelId="{DB9CA53A-B1EF-4A45-B4FA-DAFC5D908FD9}" type="presParOf" srcId="{C40D9B28-F6A9-4A43-B120-3877107B87E0}" destId="{6D22E22C-319A-4220-8D75-3FFD5BE775A7}" srcOrd="1" destOrd="0" presId="urn:microsoft.com/office/officeart/2005/8/layout/process2"/>
    <dgm:cxn modelId="{05897B6C-6061-474B-8F71-C5AF66B6C230}" type="presParOf" srcId="{6D22E22C-319A-4220-8D75-3FFD5BE775A7}" destId="{DAC4AFC8-B07B-44B1-B734-E0A45C551B97}" srcOrd="0" destOrd="0" presId="urn:microsoft.com/office/officeart/2005/8/layout/process2"/>
    <dgm:cxn modelId="{A8929403-9980-B643-8F1F-360D992FAA63}" type="presParOf" srcId="{C40D9B28-F6A9-4A43-B120-3877107B87E0}" destId="{1B18E478-38E6-416B-B6BE-9093A050E513}" srcOrd="2" destOrd="0" presId="urn:microsoft.com/office/officeart/2005/8/layout/process2"/>
    <dgm:cxn modelId="{93190997-44DB-F648-A738-0F7B2532EF1B}" type="presParOf" srcId="{C40D9B28-F6A9-4A43-B120-3877107B87E0}" destId="{438C2CA4-1071-4A2F-834A-8FDECE132159}" srcOrd="3" destOrd="0" presId="urn:microsoft.com/office/officeart/2005/8/layout/process2"/>
    <dgm:cxn modelId="{36D6A3CF-89E7-B244-BBCC-C423194B8E16}" type="presParOf" srcId="{438C2CA4-1071-4A2F-834A-8FDECE132159}" destId="{A6D38EC7-5A64-44B3-8272-9D7A4F0CAD2B}" srcOrd="0" destOrd="0" presId="urn:microsoft.com/office/officeart/2005/8/layout/process2"/>
    <dgm:cxn modelId="{7386964C-376D-B547-AED2-45C06EBDECAB}" type="presParOf" srcId="{C40D9B28-F6A9-4A43-B120-3877107B87E0}" destId="{09A2A138-B61C-4380-AF40-63145776E9DD}" srcOrd="4" destOrd="0" presId="urn:microsoft.com/office/officeart/2005/8/layout/process2"/>
    <dgm:cxn modelId="{527B7EF1-D5EB-FC4E-A356-B5EA07A8B05B}" type="presParOf" srcId="{C40D9B28-F6A9-4A43-B120-3877107B87E0}" destId="{EDCECE4C-7D3C-40FC-8842-7435806360CD}" srcOrd="5" destOrd="0" presId="urn:microsoft.com/office/officeart/2005/8/layout/process2"/>
    <dgm:cxn modelId="{3C64C709-39F5-184D-8238-5686C4415103}" type="presParOf" srcId="{EDCECE4C-7D3C-40FC-8842-7435806360CD}" destId="{961E52F3-0AB0-48C6-9FBF-A06E13491D40}" srcOrd="0" destOrd="0" presId="urn:microsoft.com/office/officeart/2005/8/layout/process2"/>
    <dgm:cxn modelId="{4E8F9A73-B60B-2446-B073-A2B1E9975B9A}" type="presParOf" srcId="{C40D9B28-F6A9-4A43-B120-3877107B87E0}" destId="{44BC7831-3E02-4F50-93B2-1377D6BC2DA4}" srcOrd="6" destOrd="0" presId="urn:microsoft.com/office/officeart/2005/8/layout/process2"/>
    <dgm:cxn modelId="{D8622B8A-E971-C14B-BDE3-09069491D821}" type="presParOf" srcId="{C40D9B28-F6A9-4A43-B120-3877107B87E0}" destId="{8FA56BA2-7A2C-4CD0-84A6-C232BF20D968}" srcOrd="7" destOrd="0" presId="urn:microsoft.com/office/officeart/2005/8/layout/process2"/>
    <dgm:cxn modelId="{F0BF90CD-0A59-0048-88B3-9B6D856A4AD6}" type="presParOf" srcId="{8FA56BA2-7A2C-4CD0-84A6-C232BF20D968}" destId="{7115685B-1CA3-4941-B745-0D5E2631ADDE}" srcOrd="0" destOrd="0" presId="urn:microsoft.com/office/officeart/2005/8/layout/process2"/>
    <dgm:cxn modelId="{F58F70BC-3AE4-F943-BF63-23CA69A3B478}" type="presParOf" srcId="{C40D9B28-F6A9-4A43-B120-3877107B87E0}" destId="{F3C08786-9D42-43F3-8921-ADD694AB0A7D}" srcOrd="8" destOrd="0" presId="urn:microsoft.com/office/officeart/2005/8/layout/process2"/>
    <dgm:cxn modelId="{4CA5FB44-EE91-C641-A1BD-CEA916A0E677}" type="presParOf" srcId="{C40D9B28-F6A9-4A43-B120-3877107B87E0}" destId="{3143CA79-EF21-4ED2-B2EC-99E95E6430D6}" srcOrd="9" destOrd="0" presId="urn:microsoft.com/office/officeart/2005/8/layout/process2"/>
    <dgm:cxn modelId="{11098CF6-9927-D646-ACD8-19BA0472E4B6}" type="presParOf" srcId="{3143CA79-EF21-4ED2-B2EC-99E95E6430D6}" destId="{78DCF05D-E51E-40C1-A6F2-4D3234405A4D}" srcOrd="0" destOrd="0" presId="urn:microsoft.com/office/officeart/2005/8/layout/process2"/>
    <dgm:cxn modelId="{B7D4DA26-A042-4340-A549-93BD05B13740}" type="presParOf" srcId="{C40D9B28-F6A9-4A43-B120-3877107B87E0}" destId="{2C50838A-5F61-48EF-8917-A2B4F5FB32A3}" srcOrd="10"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6C197A-006D-7C46-A0F4-7A531E60A721}" type="doc">
      <dgm:prSet loTypeId="urn:microsoft.com/office/officeart/2005/8/layout/equation1" loCatId="" qsTypeId="urn:microsoft.com/office/officeart/2005/8/quickstyle/3D3" qsCatId="3D" csTypeId="urn:microsoft.com/office/officeart/2005/8/colors/accent1_2" csCatId="accent1" phldr="1"/>
      <dgm:spPr/>
      <dgm:t>
        <a:bodyPr/>
        <a:lstStyle/>
        <a:p>
          <a:endParaRPr lang="en-US"/>
        </a:p>
      </dgm:t>
    </dgm:pt>
    <dgm:pt modelId="{4664AED3-72DD-FA42-BB04-AB5F0A358E73}">
      <dgm:prSet phldrT="[Text]" custT="1"/>
      <dgm:spPr>
        <a:solidFill>
          <a:srgbClr val="3E7FCB"/>
        </a:solidFill>
        <a:effectLst>
          <a:reflection stA="50000" endPos="75000" dist="12700" dir="5400000" sy="-100000" algn="bl" rotWithShape="0"/>
        </a:effectLst>
      </dgm:spPr>
      <dgm:t>
        <a:bodyPr/>
        <a:lstStyle/>
        <a:p>
          <a:r>
            <a:rPr lang="en-US" sz="1200" b="1" dirty="0" smtClean="0"/>
            <a:t>% of EVs in CA</a:t>
          </a:r>
          <a:endParaRPr lang="en-US" sz="1200" b="1" dirty="0"/>
        </a:p>
      </dgm:t>
    </dgm:pt>
    <dgm:pt modelId="{66C808AD-2D12-3147-8D0C-46557ACCC1D6}" type="parTrans" cxnId="{504490F0-017A-DF49-8440-A4A324D6D52F}">
      <dgm:prSet/>
      <dgm:spPr/>
      <dgm:t>
        <a:bodyPr/>
        <a:lstStyle/>
        <a:p>
          <a:endParaRPr lang="en-US"/>
        </a:p>
      </dgm:t>
    </dgm:pt>
    <dgm:pt modelId="{6E5567CB-1066-CB41-AA61-40223A373FE0}" type="sibTrans" cxnId="{504490F0-017A-DF49-8440-A4A324D6D52F}">
      <dgm:prSet/>
      <dgm:spPr/>
      <dgm:t>
        <a:bodyPr/>
        <a:lstStyle/>
        <a:p>
          <a:endParaRPr lang="en-US"/>
        </a:p>
      </dgm:t>
    </dgm:pt>
    <dgm:pt modelId="{1F80035E-AD12-AB4F-9FC3-1B3D1F93685D}">
      <dgm:prSet custT="1"/>
      <dgm:spPr>
        <a:solidFill>
          <a:srgbClr val="3F80CD"/>
        </a:solidFill>
        <a:ln>
          <a:noFill/>
        </a:ln>
        <a:effectLst>
          <a:reflection stA="50000" endPos="75000" dist="12700" dir="5400000" sy="-100000" algn="bl" rotWithShape="0"/>
        </a:effectLst>
      </dgm:spPr>
      <dgm:t>
        <a:bodyPr/>
        <a:lstStyle/>
        <a:p>
          <a:r>
            <a:rPr lang="en-US" sz="1200" b="1" dirty="0" smtClean="0">
              <a:ln>
                <a:noFill/>
              </a:ln>
            </a:rPr>
            <a:t>Total EV Sales (US)</a:t>
          </a:r>
          <a:endParaRPr lang="en-US" sz="1200" b="1" dirty="0">
            <a:ln>
              <a:noFill/>
            </a:ln>
          </a:endParaRPr>
        </a:p>
      </dgm:t>
    </dgm:pt>
    <dgm:pt modelId="{EF28779D-6D24-BE4E-8CA9-F45B4B4E9A92}" type="parTrans" cxnId="{66BDDEB2-E1A5-5740-9E41-34680ACD92BA}">
      <dgm:prSet/>
      <dgm:spPr/>
      <dgm:t>
        <a:bodyPr/>
        <a:lstStyle/>
        <a:p>
          <a:endParaRPr lang="en-US"/>
        </a:p>
      </dgm:t>
    </dgm:pt>
    <dgm:pt modelId="{70F05763-C95F-9845-80FF-E45D3604D4FB}" type="sibTrans" cxnId="{66BDDEB2-E1A5-5740-9E41-34680ACD92BA}">
      <dgm:prSet/>
      <dgm:spPr>
        <a:effectLst/>
      </dgm:spPr>
      <dgm:t>
        <a:bodyPr/>
        <a:lstStyle/>
        <a:p>
          <a:endParaRPr lang="en-US"/>
        </a:p>
      </dgm:t>
    </dgm:pt>
    <dgm:pt modelId="{B80D1EAE-10DF-5C4E-9404-479D8903B18D}">
      <dgm:prSet custT="1"/>
      <dgm:spPr>
        <a:solidFill>
          <a:srgbClr val="3E7FCB"/>
        </a:solidFill>
        <a:effectLst>
          <a:reflection stA="50000" endPos="75000" dist="12700" dir="5400000" sy="-100000" algn="bl" rotWithShape="0"/>
        </a:effectLst>
      </dgm:spPr>
      <dgm:t>
        <a:bodyPr/>
        <a:lstStyle/>
        <a:p>
          <a:r>
            <a:rPr lang="en-US" sz="1200" b="1" dirty="0" smtClean="0"/>
            <a:t>% of EVs Sold in CA</a:t>
          </a:r>
          <a:endParaRPr lang="en-US" sz="1200" b="1" dirty="0"/>
        </a:p>
      </dgm:t>
    </dgm:pt>
    <dgm:pt modelId="{BD20A55B-BFB4-E94B-A666-F5EE524D4DF6}" type="parTrans" cxnId="{23AA8E92-4833-EC43-844D-D16B6E9A8F32}">
      <dgm:prSet/>
      <dgm:spPr/>
      <dgm:t>
        <a:bodyPr/>
        <a:lstStyle/>
        <a:p>
          <a:endParaRPr lang="en-US"/>
        </a:p>
      </dgm:t>
    </dgm:pt>
    <dgm:pt modelId="{4807B74D-6A9F-E645-A080-2642FE19FA54}" type="sibTrans" cxnId="{23AA8E92-4833-EC43-844D-D16B6E9A8F32}">
      <dgm:prSet/>
      <dgm:spPr>
        <a:effectLst/>
      </dgm:spPr>
      <dgm:t>
        <a:bodyPr/>
        <a:lstStyle/>
        <a:p>
          <a:endParaRPr lang="en-US"/>
        </a:p>
      </dgm:t>
    </dgm:pt>
    <dgm:pt modelId="{3297DB1C-82A2-0E47-B611-ADD99B407920}">
      <dgm:prSet custT="1"/>
      <dgm:spPr>
        <a:solidFill>
          <a:srgbClr val="3E7FCB"/>
        </a:solidFill>
        <a:effectLst>
          <a:reflection stA="50000" endPos="75000" dist="12700" dir="5400000" sy="-100000" algn="bl" rotWithShape="0"/>
        </a:effectLst>
      </dgm:spPr>
      <dgm:t>
        <a:bodyPr/>
        <a:lstStyle/>
        <a:p>
          <a:r>
            <a:rPr lang="en-US" sz="1200" b="1" dirty="0" smtClean="0"/>
            <a:t>Estimated Yearly EV Retirement</a:t>
          </a:r>
          <a:endParaRPr lang="en-US" sz="1200" b="1" dirty="0"/>
        </a:p>
      </dgm:t>
    </dgm:pt>
    <dgm:pt modelId="{40321B68-4BB5-BB46-A289-714ACA53FBF1}" type="parTrans" cxnId="{A564BD06-137A-DA4E-B928-5070CF2EE31B}">
      <dgm:prSet/>
      <dgm:spPr/>
      <dgm:t>
        <a:bodyPr/>
        <a:lstStyle/>
        <a:p>
          <a:endParaRPr lang="en-US"/>
        </a:p>
      </dgm:t>
    </dgm:pt>
    <dgm:pt modelId="{5AF735CE-3490-864A-884C-C9B3135E1F13}" type="sibTrans" cxnId="{A564BD06-137A-DA4E-B928-5070CF2EE31B}">
      <dgm:prSet/>
      <dgm:spPr>
        <a:effectLst/>
      </dgm:spPr>
      <dgm:t>
        <a:bodyPr/>
        <a:lstStyle/>
        <a:p>
          <a:endParaRPr lang="en-US"/>
        </a:p>
      </dgm:t>
    </dgm:pt>
    <dgm:pt modelId="{4A22D6AE-58CD-4E41-990A-2EE425FC8692}">
      <dgm:prSet custT="1"/>
      <dgm:spPr>
        <a:solidFill>
          <a:srgbClr val="3E7FCB"/>
        </a:solidFill>
        <a:effectLst>
          <a:reflection stA="50000" endPos="75000" dist="12700" dir="5400000" sy="-100000" algn="bl" rotWithShape="0"/>
        </a:effectLst>
      </dgm:spPr>
      <dgm:t>
        <a:bodyPr/>
        <a:lstStyle/>
        <a:p>
          <a:r>
            <a:rPr lang="en-US" sz="1100" b="1" dirty="0" smtClean="0"/>
            <a:t>Total Registered Passenger Vehicles in CA</a:t>
          </a:r>
          <a:endParaRPr lang="en-US" sz="1100" b="1" dirty="0"/>
        </a:p>
      </dgm:t>
    </dgm:pt>
    <dgm:pt modelId="{C9FEC1E1-35DE-8E44-A963-1CCB9E54C2F8}" type="parTrans" cxnId="{FB8F4229-E494-F24A-8ECA-9901BEEB26B3}">
      <dgm:prSet/>
      <dgm:spPr/>
      <dgm:t>
        <a:bodyPr/>
        <a:lstStyle/>
        <a:p>
          <a:endParaRPr lang="en-US"/>
        </a:p>
      </dgm:t>
    </dgm:pt>
    <dgm:pt modelId="{0FE9377C-A24B-EF46-9B5D-3A10B2302A9B}" type="sibTrans" cxnId="{FB8F4229-E494-F24A-8ECA-9901BEEB26B3}">
      <dgm:prSet/>
      <dgm:spPr>
        <a:effectLst/>
      </dgm:spPr>
      <dgm:t>
        <a:bodyPr/>
        <a:lstStyle/>
        <a:p>
          <a:endParaRPr lang="en-US"/>
        </a:p>
      </dgm:t>
    </dgm:pt>
    <dgm:pt modelId="{CD11BC7F-C978-CF49-94CE-5DDBE9AD6EA2}" type="pres">
      <dgm:prSet presAssocID="{AC6C197A-006D-7C46-A0F4-7A531E60A721}" presName="linearFlow" presStyleCnt="0">
        <dgm:presLayoutVars>
          <dgm:dir/>
          <dgm:resizeHandles val="exact"/>
        </dgm:presLayoutVars>
      </dgm:prSet>
      <dgm:spPr/>
      <dgm:t>
        <a:bodyPr/>
        <a:lstStyle/>
        <a:p>
          <a:endParaRPr lang="en-US"/>
        </a:p>
      </dgm:t>
    </dgm:pt>
    <dgm:pt modelId="{3818BEC0-3313-0F43-A31D-B589CE1AFF6A}" type="pres">
      <dgm:prSet presAssocID="{1F80035E-AD12-AB4F-9FC3-1B3D1F93685D}" presName="node" presStyleLbl="node1" presStyleIdx="0" presStyleCnt="5" custScaleX="115312" custScaleY="120382">
        <dgm:presLayoutVars>
          <dgm:bulletEnabled val="1"/>
        </dgm:presLayoutVars>
      </dgm:prSet>
      <dgm:spPr/>
      <dgm:t>
        <a:bodyPr/>
        <a:lstStyle/>
        <a:p>
          <a:endParaRPr lang="en-US"/>
        </a:p>
      </dgm:t>
    </dgm:pt>
    <dgm:pt modelId="{1C23E7CB-67FA-B540-B9F8-2334AF0C7E7A}" type="pres">
      <dgm:prSet presAssocID="{70F05763-C95F-9845-80FF-E45D3604D4FB}" presName="spacerL" presStyleCnt="0"/>
      <dgm:spPr/>
    </dgm:pt>
    <dgm:pt modelId="{136AE106-6305-494C-A855-3295C0A98435}" type="pres">
      <dgm:prSet presAssocID="{70F05763-C95F-9845-80FF-E45D3604D4FB}" presName="sibTrans" presStyleLbl="sibTrans2D1" presStyleIdx="0" presStyleCnt="4"/>
      <dgm:spPr>
        <a:prstGeom prst="mathMinus">
          <a:avLst/>
        </a:prstGeom>
      </dgm:spPr>
      <dgm:t>
        <a:bodyPr/>
        <a:lstStyle/>
        <a:p>
          <a:endParaRPr lang="en-US"/>
        </a:p>
      </dgm:t>
    </dgm:pt>
    <dgm:pt modelId="{288BCED7-44D9-CE4A-85C7-B8ACB64803C0}" type="pres">
      <dgm:prSet presAssocID="{70F05763-C95F-9845-80FF-E45D3604D4FB}" presName="spacerR" presStyleCnt="0"/>
      <dgm:spPr/>
    </dgm:pt>
    <dgm:pt modelId="{78813C3B-65A9-C449-BF21-8791FA88D187}" type="pres">
      <dgm:prSet presAssocID="{3297DB1C-82A2-0E47-B611-ADD99B407920}" presName="node" presStyleLbl="node1" presStyleIdx="1" presStyleCnt="5" custScaleX="123568" custScaleY="123923">
        <dgm:presLayoutVars>
          <dgm:bulletEnabled val="1"/>
        </dgm:presLayoutVars>
      </dgm:prSet>
      <dgm:spPr/>
      <dgm:t>
        <a:bodyPr/>
        <a:lstStyle/>
        <a:p>
          <a:endParaRPr lang="en-US"/>
        </a:p>
      </dgm:t>
    </dgm:pt>
    <dgm:pt modelId="{57EC1D37-8C24-0547-8C4D-F4D5979DE90C}" type="pres">
      <dgm:prSet presAssocID="{5AF735CE-3490-864A-884C-C9B3135E1F13}" presName="spacerL" presStyleCnt="0"/>
      <dgm:spPr/>
    </dgm:pt>
    <dgm:pt modelId="{68D00AA5-4EB0-784A-B410-B761419C761B}" type="pres">
      <dgm:prSet presAssocID="{5AF735CE-3490-864A-884C-C9B3135E1F13}" presName="sibTrans" presStyleLbl="sibTrans2D1" presStyleIdx="1" presStyleCnt="4"/>
      <dgm:spPr>
        <a:prstGeom prst="mathMultiply">
          <a:avLst/>
        </a:prstGeom>
      </dgm:spPr>
      <dgm:t>
        <a:bodyPr/>
        <a:lstStyle/>
        <a:p>
          <a:endParaRPr lang="en-US"/>
        </a:p>
      </dgm:t>
    </dgm:pt>
    <dgm:pt modelId="{0B74EB30-35D5-774D-B2A2-23B5083D466B}" type="pres">
      <dgm:prSet presAssocID="{5AF735CE-3490-864A-884C-C9B3135E1F13}" presName="spacerR" presStyleCnt="0"/>
      <dgm:spPr/>
    </dgm:pt>
    <dgm:pt modelId="{409FDB30-6E12-F24F-A3C3-EF713FAB3284}" type="pres">
      <dgm:prSet presAssocID="{B80D1EAE-10DF-5C4E-9404-479D8903B18D}" presName="node" presStyleLbl="node1" presStyleIdx="2" presStyleCnt="5" custScaleX="118413" custScaleY="120526">
        <dgm:presLayoutVars>
          <dgm:bulletEnabled val="1"/>
        </dgm:presLayoutVars>
      </dgm:prSet>
      <dgm:spPr/>
      <dgm:t>
        <a:bodyPr/>
        <a:lstStyle/>
        <a:p>
          <a:endParaRPr lang="en-US"/>
        </a:p>
      </dgm:t>
    </dgm:pt>
    <dgm:pt modelId="{651F12FD-2FCD-CE43-AB84-F1BFBF3E15D7}" type="pres">
      <dgm:prSet presAssocID="{4807B74D-6A9F-E645-A080-2642FE19FA54}" presName="spacerL" presStyleCnt="0"/>
      <dgm:spPr/>
    </dgm:pt>
    <dgm:pt modelId="{E6BB8843-DFB1-E942-8AE2-61162012F7CC}" type="pres">
      <dgm:prSet presAssocID="{4807B74D-6A9F-E645-A080-2642FE19FA54}" presName="sibTrans" presStyleLbl="sibTrans2D1" presStyleIdx="2" presStyleCnt="4"/>
      <dgm:spPr>
        <a:prstGeom prst="mathDivide">
          <a:avLst/>
        </a:prstGeom>
      </dgm:spPr>
      <dgm:t>
        <a:bodyPr/>
        <a:lstStyle/>
        <a:p>
          <a:endParaRPr lang="en-US"/>
        </a:p>
      </dgm:t>
    </dgm:pt>
    <dgm:pt modelId="{F977897D-CE45-464E-9564-530D15CE1097}" type="pres">
      <dgm:prSet presAssocID="{4807B74D-6A9F-E645-A080-2642FE19FA54}" presName="spacerR" presStyleCnt="0"/>
      <dgm:spPr/>
    </dgm:pt>
    <dgm:pt modelId="{576FC3A2-326B-F842-BCEC-FC2BB3AF2535}" type="pres">
      <dgm:prSet presAssocID="{4A22D6AE-58CD-4E41-990A-2EE425FC8692}" presName="node" presStyleLbl="node1" presStyleIdx="3" presStyleCnt="5" custScaleX="115922" custScaleY="117893">
        <dgm:presLayoutVars>
          <dgm:bulletEnabled val="1"/>
        </dgm:presLayoutVars>
      </dgm:prSet>
      <dgm:spPr/>
      <dgm:t>
        <a:bodyPr/>
        <a:lstStyle/>
        <a:p>
          <a:endParaRPr lang="en-US"/>
        </a:p>
      </dgm:t>
    </dgm:pt>
    <dgm:pt modelId="{4D50CC6C-4EF7-4E43-B3E4-081C175595BD}" type="pres">
      <dgm:prSet presAssocID="{0FE9377C-A24B-EF46-9B5D-3A10B2302A9B}" presName="spacerL" presStyleCnt="0"/>
      <dgm:spPr/>
    </dgm:pt>
    <dgm:pt modelId="{A5857C7A-7AF2-4640-8109-505C798DA813}" type="pres">
      <dgm:prSet presAssocID="{0FE9377C-A24B-EF46-9B5D-3A10B2302A9B}" presName="sibTrans" presStyleLbl="sibTrans2D1" presStyleIdx="3" presStyleCnt="4"/>
      <dgm:spPr/>
      <dgm:t>
        <a:bodyPr/>
        <a:lstStyle/>
        <a:p>
          <a:endParaRPr lang="en-US"/>
        </a:p>
      </dgm:t>
    </dgm:pt>
    <dgm:pt modelId="{FDAF3522-121C-A349-80CD-C39E5C4043D5}" type="pres">
      <dgm:prSet presAssocID="{0FE9377C-A24B-EF46-9B5D-3A10B2302A9B}" presName="spacerR" presStyleCnt="0"/>
      <dgm:spPr/>
    </dgm:pt>
    <dgm:pt modelId="{D2C32635-1F1D-3F4B-83A8-5C7EE9326E0A}" type="pres">
      <dgm:prSet presAssocID="{4664AED3-72DD-FA42-BB04-AB5F0A358E73}" presName="node" presStyleLbl="node1" presStyleIdx="4" presStyleCnt="5" custScaleX="115925" custScaleY="117831">
        <dgm:presLayoutVars>
          <dgm:bulletEnabled val="1"/>
        </dgm:presLayoutVars>
      </dgm:prSet>
      <dgm:spPr/>
      <dgm:t>
        <a:bodyPr/>
        <a:lstStyle/>
        <a:p>
          <a:endParaRPr lang="en-US"/>
        </a:p>
      </dgm:t>
    </dgm:pt>
  </dgm:ptLst>
  <dgm:cxnLst>
    <dgm:cxn modelId="{7BDDE1D3-487B-E74D-BFE9-04F3EC77F0A7}" type="presOf" srcId="{5AF735CE-3490-864A-884C-C9B3135E1F13}" destId="{68D00AA5-4EB0-784A-B410-B761419C761B}" srcOrd="0" destOrd="0" presId="urn:microsoft.com/office/officeart/2005/8/layout/equation1"/>
    <dgm:cxn modelId="{504490F0-017A-DF49-8440-A4A324D6D52F}" srcId="{AC6C197A-006D-7C46-A0F4-7A531E60A721}" destId="{4664AED3-72DD-FA42-BB04-AB5F0A358E73}" srcOrd="4" destOrd="0" parTransId="{66C808AD-2D12-3147-8D0C-46557ACCC1D6}" sibTransId="{6E5567CB-1066-CB41-AA61-40223A373FE0}"/>
    <dgm:cxn modelId="{49C6E0D0-3091-0D42-BF50-2FEB06B292AD}" type="presOf" srcId="{0FE9377C-A24B-EF46-9B5D-3A10B2302A9B}" destId="{A5857C7A-7AF2-4640-8109-505C798DA813}" srcOrd="0" destOrd="0" presId="urn:microsoft.com/office/officeart/2005/8/layout/equation1"/>
    <dgm:cxn modelId="{F3259029-92DD-0A4E-8393-46BDA6D98D5A}" type="presOf" srcId="{AC6C197A-006D-7C46-A0F4-7A531E60A721}" destId="{CD11BC7F-C978-CF49-94CE-5DDBE9AD6EA2}" srcOrd="0" destOrd="0" presId="urn:microsoft.com/office/officeart/2005/8/layout/equation1"/>
    <dgm:cxn modelId="{66BDDEB2-E1A5-5740-9E41-34680ACD92BA}" srcId="{AC6C197A-006D-7C46-A0F4-7A531E60A721}" destId="{1F80035E-AD12-AB4F-9FC3-1B3D1F93685D}" srcOrd="0" destOrd="0" parTransId="{EF28779D-6D24-BE4E-8CA9-F45B4B4E9A92}" sibTransId="{70F05763-C95F-9845-80FF-E45D3604D4FB}"/>
    <dgm:cxn modelId="{BFD83B41-1C9A-E944-AD3C-6F3BB68AA33D}" type="presOf" srcId="{4A22D6AE-58CD-4E41-990A-2EE425FC8692}" destId="{576FC3A2-326B-F842-BCEC-FC2BB3AF2535}" srcOrd="0" destOrd="0" presId="urn:microsoft.com/office/officeart/2005/8/layout/equation1"/>
    <dgm:cxn modelId="{B9CAEB35-B13F-7647-A9F7-10C96777A37C}" type="presOf" srcId="{B80D1EAE-10DF-5C4E-9404-479D8903B18D}" destId="{409FDB30-6E12-F24F-A3C3-EF713FAB3284}" srcOrd="0" destOrd="0" presId="urn:microsoft.com/office/officeart/2005/8/layout/equation1"/>
    <dgm:cxn modelId="{23AA8E92-4833-EC43-844D-D16B6E9A8F32}" srcId="{AC6C197A-006D-7C46-A0F4-7A531E60A721}" destId="{B80D1EAE-10DF-5C4E-9404-479D8903B18D}" srcOrd="2" destOrd="0" parTransId="{BD20A55B-BFB4-E94B-A666-F5EE524D4DF6}" sibTransId="{4807B74D-6A9F-E645-A080-2642FE19FA54}"/>
    <dgm:cxn modelId="{F3F32CD7-D0CD-E349-974D-56A815CAD309}" type="presOf" srcId="{4807B74D-6A9F-E645-A080-2642FE19FA54}" destId="{E6BB8843-DFB1-E942-8AE2-61162012F7CC}" srcOrd="0" destOrd="0" presId="urn:microsoft.com/office/officeart/2005/8/layout/equation1"/>
    <dgm:cxn modelId="{A564BD06-137A-DA4E-B928-5070CF2EE31B}" srcId="{AC6C197A-006D-7C46-A0F4-7A531E60A721}" destId="{3297DB1C-82A2-0E47-B611-ADD99B407920}" srcOrd="1" destOrd="0" parTransId="{40321B68-4BB5-BB46-A289-714ACA53FBF1}" sibTransId="{5AF735CE-3490-864A-884C-C9B3135E1F13}"/>
    <dgm:cxn modelId="{A031399D-0971-034F-A6D7-1447F70E284B}" type="presOf" srcId="{3297DB1C-82A2-0E47-B611-ADD99B407920}" destId="{78813C3B-65A9-C449-BF21-8791FA88D187}" srcOrd="0" destOrd="0" presId="urn:microsoft.com/office/officeart/2005/8/layout/equation1"/>
    <dgm:cxn modelId="{1313A921-7296-A241-ABE3-359380AC4919}" type="presOf" srcId="{4664AED3-72DD-FA42-BB04-AB5F0A358E73}" destId="{D2C32635-1F1D-3F4B-83A8-5C7EE9326E0A}" srcOrd="0" destOrd="0" presId="urn:microsoft.com/office/officeart/2005/8/layout/equation1"/>
    <dgm:cxn modelId="{FB8F4229-E494-F24A-8ECA-9901BEEB26B3}" srcId="{AC6C197A-006D-7C46-A0F4-7A531E60A721}" destId="{4A22D6AE-58CD-4E41-990A-2EE425FC8692}" srcOrd="3" destOrd="0" parTransId="{C9FEC1E1-35DE-8E44-A963-1CCB9E54C2F8}" sibTransId="{0FE9377C-A24B-EF46-9B5D-3A10B2302A9B}"/>
    <dgm:cxn modelId="{6580E7A2-7833-4344-9783-44E9707A4905}" type="presOf" srcId="{1F80035E-AD12-AB4F-9FC3-1B3D1F93685D}" destId="{3818BEC0-3313-0F43-A31D-B589CE1AFF6A}" srcOrd="0" destOrd="0" presId="urn:microsoft.com/office/officeart/2005/8/layout/equation1"/>
    <dgm:cxn modelId="{AC13A584-2ADC-C841-95E9-4AF980D0C2BC}" type="presOf" srcId="{70F05763-C95F-9845-80FF-E45D3604D4FB}" destId="{136AE106-6305-494C-A855-3295C0A98435}" srcOrd="0" destOrd="0" presId="urn:microsoft.com/office/officeart/2005/8/layout/equation1"/>
    <dgm:cxn modelId="{C04BE3AA-FEF2-3E4D-A323-788F833C50A1}" type="presParOf" srcId="{CD11BC7F-C978-CF49-94CE-5DDBE9AD6EA2}" destId="{3818BEC0-3313-0F43-A31D-B589CE1AFF6A}" srcOrd="0" destOrd="0" presId="urn:microsoft.com/office/officeart/2005/8/layout/equation1"/>
    <dgm:cxn modelId="{A5EE0B58-0505-374E-BE06-B10F8C8B72AE}" type="presParOf" srcId="{CD11BC7F-C978-CF49-94CE-5DDBE9AD6EA2}" destId="{1C23E7CB-67FA-B540-B9F8-2334AF0C7E7A}" srcOrd="1" destOrd="0" presId="urn:microsoft.com/office/officeart/2005/8/layout/equation1"/>
    <dgm:cxn modelId="{3D281ABA-EF78-2B47-A306-F4E40CA55FE6}" type="presParOf" srcId="{CD11BC7F-C978-CF49-94CE-5DDBE9AD6EA2}" destId="{136AE106-6305-494C-A855-3295C0A98435}" srcOrd="2" destOrd="0" presId="urn:microsoft.com/office/officeart/2005/8/layout/equation1"/>
    <dgm:cxn modelId="{2736D1CB-98D3-5D49-BE94-BED370175EF6}" type="presParOf" srcId="{CD11BC7F-C978-CF49-94CE-5DDBE9AD6EA2}" destId="{288BCED7-44D9-CE4A-85C7-B8ACB64803C0}" srcOrd="3" destOrd="0" presId="urn:microsoft.com/office/officeart/2005/8/layout/equation1"/>
    <dgm:cxn modelId="{E087882F-7301-3C4B-BB41-27E84AA71D1B}" type="presParOf" srcId="{CD11BC7F-C978-CF49-94CE-5DDBE9AD6EA2}" destId="{78813C3B-65A9-C449-BF21-8791FA88D187}" srcOrd="4" destOrd="0" presId="urn:microsoft.com/office/officeart/2005/8/layout/equation1"/>
    <dgm:cxn modelId="{087B84D7-527E-3943-874F-5316D9BF0868}" type="presParOf" srcId="{CD11BC7F-C978-CF49-94CE-5DDBE9AD6EA2}" destId="{57EC1D37-8C24-0547-8C4D-F4D5979DE90C}" srcOrd="5" destOrd="0" presId="urn:microsoft.com/office/officeart/2005/8/layout/equation1"/>
    <dgm:cxn modelId="{8EC75389-21EF-1F4A-A15D-BA0758656E92}" type="presParOf" srcId="{CD11BC7F-C978-CF49-94CE-5DDBE9AD6EA2}" destId="{68D00AA5-4EB0-784A-B410-B761419C761B}" srcOrd="6" destOrd="0" presId="urn:microsoft.com/office/officeart/2005/8/layout/equation1"/>
    <dgm:cxn modelId="{093473B5-16B7-9143-A191-D30A0EF57F71}" type="presParOf" srcId="{CD11BC7F-C978-CF49-94CE-5DDBE9AD6EA2}" destId="{0B74EB30-35D5-774D-B2A2-23B5083D466B}" srcOrd="7" destOrd="0" presId="urn:microsoft.com/office/officeart/2005/8/layout/equation1"/>
    <dgm:cxn modelId="{104E352F-6C0F-2240-954A-8EB5834F92B8}" type="presParOf" srcId="{CD11BC7F-C978-CF49-94CE-5DDBE9AD6EA2}" destId="{409FDB30-6E12-F24F-A3C3-EF713FAB3284}" srcOrd="8" destOrd="0" presId="urn:microsoft.com/office/officeart/2005/8/layout/equation1"/>
    <dgm:cxn modelId="{736F5724-D3ED-A043-9D1F-A2A4ACCCBDEA}" type="presParOf" srcId="{CD11BC7F-C978-CF49-94CE-5DDBE9AD6EA2}" destId="{651F12FD-2FCD-CE43-AB84-F1BFBF3E15D7}" srcOrd="9" destOrd="0" presId="urn:microsoft.com/office/officeart/2005/8/layout/equation1"/>
    <dgm:cxn modelId="{0A8F17D7-78AC-6E41-A58F-CEFFA0D4ED8E}" type="presParOf" srcId="{CD11BC7F-C978-CF49-94CE-5DDBE9AD6EA2}" destId="{E6BB8843-DFB1-E942-8AE2-61162012F7CC}" srcOrd="10" destOrd="0" presId="urn:microsoft.com/office/officeart/2005/8/layout/equation1"/>
    <dgm:cxn modelId="{2A89AF10-57F5-604A-AA46-73041601D157}" type="presParOf" srcId="{CD11BC7F-C978-CF49-94CE-5DDBE9AD6EA2}" destId="{F977897D-CE45-464E-9564-530D15CE1097}" srcOrd="11" destOrd="0" presId="urn:microsoft.com/office/officeart/2005/8/layout/equation1"/>
    <dgm:cxn modelId="{62DD15AF-DEB2-BF48-A563-4D85008873F2}" type="presParOf" srcId="{CD11BC7F-C978-CF49-94CE-5DDBE9AD6EA2}" destId="{576FC3A2-326B-F842-BCEC-FC2BB3AF2535}" srcOrd="12" destOrd="0" presId="urn:microsoft.com/office/officeart/2005/8/layout/equation1"/>
    <dgm:cxn modelId="{DE9B1919-1072-DD4A-BD2D-D1C80FB4D244}" type="presParOf" srcId="{CD11BC7F-C978-CF49-94CE-5DDBE9AD6EA2}" destId="{4D50CC6C-4EF7-4E43-B3E4-081C175595BD}" srcOrd="13" destOrd="0" presId="urn:microsoft.com/office/officeart/2005/8/layout/equation1"/>
    <dgm:cxn modelId="{470851D9-0FCD-0249-A8B7-D31F9D8FA60C}" type="presParOf" srcId="{CD11BC7F-C978-CF49-94CE-5DDBE9AD6EA2}" destId="{A5857C7A-7AF2-4640-8109-505C798DA813}" srcOrd="14" destOrd="0" presId="urn:microsoft.com/office/officeart/2005/8/layout/equation1"/>
    <dgm:cxn modelId="{D785124B-AD76-384D-A773-A02426B4E4FB}" type="presParOf" srcId="{CD11BC7F-C978-CF49-94CE-5DDBE9AD6EA2}" destId="{FDAF3522-121C-A349-80CD-C39E5C4043D5}" srcOrd="15" destOrd="0" presId="urn:microsoft.com/office/officeart/2005/8/layout/equation1"/>
    <dgm:cxn modelId="{2A31A4EB-BDC3-FB42-836C-64137DF18D75}" type="presParOf" srcId="{CD11BC7F-C978-CF49-94CE-5DDBE9AD6EA2}" destId="{D2C32635-1F1D-3F4B-83A8-5C7EE9326E0A}" srcOrd="16" destOrd="0" presId="urn:microsoft.com/office/officeart/2005/8/layout/equation1"/>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E3D519-E219-4E8B-BB8B-589AC1D067B3}" type="doc">
      <dgm:prSet loTypeId="urn:microsoft.com/office/officeart/2005/8/layout/process2" loCatId="process" qsTypeId="urn:microsoft.com/office/officeart/2005/8/quickstyle/simple1#6" qsCatId="simple" csTypeId="urn:microsoft.com/office/officeart/2005/8/colors/accent1_2#7" csCatId="accent1" phldr="1"/>
      <dgm:spPr/>
    </dgm:pt>
    <dgm:pt modelId="{F5F5952B-5F37-4AC2-BD21-3089D20C55AD}">
      <dgm:prSet phldrT="[Text]"/>
      <dgm:spPr>
        <a:solidFill>
          <a:schemeClr val="accent1">
            <a:lumMod val="60000"/>
            <a:lumOff val="40000"/>
          </a:schemeClr>
        </a:solidFill>
      </dgm:spPr>
      <dgm:t>
        <a:bodyPr/>
        <a:lstStyle/>
        <a:p>
          <a:r>
            <a:rPr lang="en-US" dirty="0" smtClean="0"/>
            <a:t>Introduction</a:t>
          </a:r>
          <a:endParaRPr lang="en-US" dirty="0"/>
        </a:p>
      </dgm:t>
    </dgm:pt>
    <dgm:pt modelId="{FF423A85-D420-46B3-8CC7-2692B44B574E}" type="parTrans" cxnId="{A41C65C9-D610-43EF-B107-36B1D147DD18}">
      <dgm:prSet/>
      <dgm:spPr/>
      <dgm:t>
        <a:bodyPr/>
        <a:lstStyle/>
        <a:p>
          <a:endParaRPr lang="en-US"/>
        </a:p>
      </dgm:t>
    </dgm:pt>
    <dgm:pt modelId="{0499D425-6F1F-4EA0-8D91-A134BFCA3008}" type="sibTrans" cxnId="{A41C65C9-D610-43EF-B107-36B1D147DD18}">
      <dgm:prSet/>
      <dgm:spPr/>
      <dgm:t>
        <a:bodyPr/>
        <a:lstStyle/>
        <a:p>
          <a:endParaRPr lang="en-US"/>
        </a:p>
      </dgm:t>
    </dgm:pt>
    <dgm:pt modelId="{C31F7C9D-1DE5-4A7F-9ED4-B83C0B8D94A4}">
      <dgm:prSet phldrT="[Text]"/>
      <dgm:spPr>
        <a:solidFill>
          <a:schemeClr val="accent1">
            <a:lumMod val="60000"/>
            <a:lumOff val="40000"/>
          </a:schemeClr>
        </a:solidFill>
      </dgm:spPr>
      <dgm:t>
        <a:bodyPr/>
        <a:lstStyle/>
        <a:p>
          <a:r>
            <a:rPr lang="en-US" dirty="0" smtClean="0"/>
            <a:t>EVs &amp; V2G</a:t>
          </a:r>
          <a:endParaRPr lang="en-US" dirty="0"/>
        </a:p>
      </dgm:t>
    </dgm:pt>
    <dgm:pt modelId="{0DE7C77B-C288-462E-A718-19AE33439CF0}" type="parTrans" cxnId="{2896EDA0-09D2-4F68-91B7-F80B7B595C55}">
      <dgm:prSet/>
      <dgm:spPr/>
      <dgm:t>
        <a:bodyPr/>
        <a:lstStyle/>
        <a:p>
          <a:endParaRPr lang="en-US"/>
        </a:p>
      </dgm:t>
    </dgm:pt>
    <dgm:pt modelId="{D8E64797-347A-4462-8E70-AB7F63B63584}" type="sibTrans" cxnId="{2896EDA0-09D2-4F68-91B7-F80B7B595C55}">
      <dgm:prSet/>
      <dgm:spPr/>
      <dgm:t>
        <a:bodyPr/>
        <a:lstStyle/>
        <a:p>
          <a:endParaRPr lang="en-US"/>
        </a:p>
      </dgm:t>
    </dgm:pt>
    <dgm:pt modelId="{B3E51376-6554-4DC0-A9D4-DBF3C9BD5C50}">
      <dgm:prSet phldrT="[Text]"/>
      <dgm:spPr>
        <a:solidFill>
          <a:schemeClr val="accent1"/>
        </a:solidFill>
      </dgm:spPr>
      <dgm:t>
        <a:bodyPr/>
        <a:lstStyle/>
        <a:p>
          <a:r>
            <a:rPr lang="en-US" dirty="0" smtClean="0"/>
            <a:t>Demand Response</a:t>
          </a:r>
          <a:endParaRPr lang="en-US" dirty="0"/>
        </a:p>
      </dgm:t>
    </dgm:pt>
    <dgm:pt modelId="{AEFD1B85-4FBF-4A4F-A0C0-0A7480E32616}" type="parTrans" cxnId="{8DB5F1AF-F3A1-4D19-9AE3-C450F7C86781}">
      <dgm:prSet/>
      <dgm:spPr/>
      <dgm:t>
        <a:bodyPr/>
        <a:lstStyle/>
        <a:p>
          <a:endParaRPr lang="en-US"/>
        </a:p>
      </dgm:t>
    </dgm:pt>
    <dgm:pt modelId="{59944E50-F63B-4796-94B4-A0B55420E6E8}" type="sibTrans" cxnId="{8DB5F1AF-F3A1-4D19-9AE3-C450F7C86781}">
      <dgm:prSet/>
      <dgm:spPr/>
      <dgm:t>
        <a:bodyPr/>
        <a:lstStyle/>
        <a:p>
          <a:endParaRPr lang="en-US"/>
        </a:p>
      </dgm:t>
    </dgm:pt>
    <dgm:pt modelId="{F5C78138-D345-40CD-92FA-657D323C35F1}">
      <dgm:prSet phldrT="[Text]"/>
      <dgm:spPr>
        <a:solidFill>
          <a:schemeClr val="accent1">
            <a:lumMod val="60000"/>
            <a:lumOff val="40000"/>
          </a:schemeClr>
        </a:solidFill>
      </dgm:spPr>
      <dgm:t>
        <a:bodyPr/>
        <a:lstStyle/>
        <a:p>
          <a:r>
            <a:rPr lang="en-US" dirty="0" smtClean="0"/>
            <a:t>Model and Analysis</a:t>
          </a:r>
          <a:endParaRPr lang="en-US" dirty="0"/>
        </a:p>
      </dgm:t>
    </dgm:pt>
    <dgm:pt modelId="{80AC89CF-4A15-42DB-86F4-397870993866}" type="parTrans" cxnId="{4953CF6E-556B-4FE3-B554-D04C259C7B29}">
      <dgm:prSet/>
      <dgm:spPr/>
      <dgm:t>
        <a:bodyPr/>
        <a:lstStyle/>
        <a:p>
          <a:endParaRPr lang="en-US"/>
        </a:p>
      </dgm:t>
    </dgm:pt>
    <dgm:pt modelId="{797EBDAC-8191-4C12-9EFC-61484A4462C2}" type="sibTrans" cxnId="{4953CF6E-556B-4FE3-B554-D04C259C7B29}">
      <dgm:prSet/>
      <dgm:spPr/>
      <dgm:t>
        <a:bodyPr/>
        <a:lstStyle/>
        <a:p>
          <a:endParaRPr lang="en-US"/>
        </a:p>
      </dgm:t>
    </dgm:pt>
    <dgm:pt modelId="{E85566DC-00E5-488F-AE36-97553217B1AC}">
      <dgm:prSet phldrT="[Text]"/>
      <dgm:spPr>
        <a:solidFill>
          <a:schemeClr val="accent1">
            <a:lumMod val="60000"/>
            <a:lumOff val="40000"/>
          </a:schemeClr>
        </a:solidFill>
      </dgm:spPr>
      <dgm:t>
        <a:bodyPr/>
        <a:lstStyle/>
        <a:p>
          <a:r>
            <a:rPr lang="en-US" dirty="0" smtClean="0"/>
            <a:t>Conclusions</a:t>
          </a:r>
          <a:endParaRPr lang="en-US" dirty="0"/>
        </a:p>
      </dgm:t>
    </dgm:pt>
    <dgm:pt modelId="{1796D522-CA38-46A2-A46F-683A41F29D9A}" type="parTrans" cxnId="{8CD053AA-F5E9-4D6D-B5EF-0B4CAEEA5B09}">
      <dgm:prSet/>
      <dgm:spPr/>
      <dgm:t>
        <a:bodyPr/>
        <a:lstStyle/>
        <a:p>
          <a:endParaRPr lang="en-US"/>
        </a:p>
      </dgm:t>
    </dgm:pt>
    <dgm:pt modelId="{13A2D304-E7BA-4B0E-895A-FA3FD1ADFF12}" type="sibTrans" cxnId="{8CD053AA-F5E9-4D6D-B5EF-0B4CAEEA5B09}">
      <dgm:prSet/>
      <dgm:spPr/>
      <dgm:t>
        <a:bodyPr/>
        <a:lstStyle/>
        <a:p>
          <a:endParaRPr lang="en-US"/>
        </a:p>
      </dgm:t>
    </dgm:pt>
    <dgm:pt modelId="{E910330E-0A62-446E-A00C-DBDB4E9B0B76}">
      <dgm:prSet phldrT="[Text]"/>
      <dgm:spPr>
        <a:solidFill>
          <a:schemeClr val="accent1">
            <a:lumMod val="60000"/>
            <a:lumOff val="40000"/>
          </a:schemeClr>
        </a:solidFill>
      </dgm:spPr>
      <dgm:t>
        <a:bodyPr/>
        <a:lstStyle/>
        <a:p>
          <a:r>
            <a:rPr lang="en-US" dirty="0" smtClean="0"/>
            <a:t>Ancillary Services</a:t>
          </a:r>
          <a:endParaRPr lang="en-US" dirty="0"/>
        </a:p>
      </dgm:t>
    </dgm:pt>
    <dgm:pt modelId="{8047122F-C991-4F7A-8C75-6276BB12D154}" type="parTrans" cxnId="{1176A12B-D778-40EF-B9AE-643ABE84E9D6}">
      <dgm:prSet/>
      <dgm:spPr/>
      <dgm:t>
        <a:bodyPr/>
        <a:lstStyle/>
        <a:p>
          <a:endParaRPr lang="en-US"/>
        </a:p>
      </dgm:t>
    </dgm:pt>
    <dgm:pt modelId="{1B1D22D7-4251-445C-B2EE-A8D24DF74DBF}" type="sibTrans" cxnId="{1176A12B-D778-40EF-B9AE-643ABE84E9D6}">
      <dgm:prSet/>
      <dgm:spPr/>
      <dgm:t>
        <a:bodyPr/>
        <a:lstStyle/>
        <a:p>
          <a:endParaRPr lang="en-US"/>
        </a:p>
      </dgm:t>
    </dgm:pt>
    <dgm:pt modelId="{C40D9B28-F6A9-4A43-B120-3877107B87E0}" type="pres">
      <dgm:prSet presAssocID="{F8E3D519-E219-4E8B-BB8B-589AC1D067B3}" presName="linearFlow" presStyleCnt="0">
        <dgm:presLayoutVars>
          <dgm:resizeHandles val="exact"/>
        </dgm:presLayoutVars>
      </dgm:prSet>
      <dgm:spPr/>
    </dgm:pt>
    <dgm:pt modelId="{D9BBC0AF-4B37-4F78-9DE2-11C8378FAB8E}" type="pres">
      <dgm:prSet presAssocID="{F5F5952B-5F37-4AC2-BD21-3089D20C55AD}" presName="node" presStyleLbl="node1" presStyleIdx="0" presStyleCnt="6">
        <dgm:presLayoutVars>
          <dgm:bulletEnabled val="1"/>
        </dgm:presLayoutVars>
      </dgm:prSet>
      <dgm:spPr/>
      <dgm:t>
        <a:bodyPr/>
        <a:lstStyle/>
        <a:p>
          <a:endParaRPr lang="en-US"/>
        </a:p>
      </dgm:t>
    </dgm:pt>
    <dgm:pt modelId="{6D22E22C-319A-4220-8D75-3FFD5BE775A7}" type="pres">
      <dgm:prSet presAssocID="{0499D425-6F1F-4EA0-8D91-A134BFCA3008}" presName="sibTrans" presStyleLbl="sibTrans2D1" presStyleIdx="0" presStyleCnt="5"/>
      <dgm:spPr/>
      <dgm:t>
        <a:bodyPr/>
        <a:lstStyle/>
        <a:p>
          <a:endParaRPr lang="en-US"/>
        </a:p>
      </dgm:t>
    </dgm:pt>
    <dgm:pt modelId="{DAC4AFC8-B07B-44B1-B734-E0A45C551B97}" type="pres">
      <dgm:prSet presAssocID="{0499D425-6F1F-4EA0-8D91-A134BFCA3008}" presName="connectorText" presStyleLbl="sibTrans2D1" presStyleIdx="0" presStyleCnt="5"/>
      <dgm:spPr/>
      <dgm:t>
        <a:bodyPr/>
        <a:lstStyle/>
        <a:p>
          <a:endParaRPr lang="en-US"/>
        </a:p>
      </dgm:t>
    </dgm:pt>
    <dgm:pt modelId="{1B18E478-38E6-416B-B6BE-9093A050E513}" type="pres">
      <dgm:prSet presAssocID="{C31F7C9D-1DE5-4A7F-9ED4-B83C0B8D94A4}" presName="node" presStyleLbl="node1" presStyleIdx="1" presStyleCnt="6">
        <dgm:presLayoutVars>
          <dgm:bulletEnabled val="1"/>
        </dgm:presLayoutVars>
      </dgm:prSet>
      <dgm:spPr/>
      <dgm:t>
        <a:bodyPr/>
        <a:lstStyle/>
        <a:p>
          <a:endParaRPr lang="en-US"/>
        </a:p>
      </dgm:t>
    </dgm:pt>
    <dgm:pt modelId="{438C2CA4-1071-4A2F-834A-8FDECE132159}" type="pres">
      <dgm:prSet presAssocID="{D8E64797-347A-4462-8E70-AB7F63B63584}" presName="sibTrans" presStyleLbl="sibTrans2D1" presStyleIdx="1" presStyleCnt="5"/>
      <dgm:spPr/>
      <dgm:t>
        <a:bodyPr/>
        <a:lstStyle/>
        <a:p>
          <a:endParaRPr lang="en-US"/>
        </a:p>
      </dgm:t>
    </dgm:pt>
    <dgm:pt modelId="{A6D38EC7-5A64-44B3-8272-9D7A4F0CAD2B}" type="pres">
      <dgm:prSet presAssocID="{D8E64797-347A-4462-8E70-AB7F63B63584}" presName="connectorText" presStyleLbl="sibTrans2D1" presStyleIdx="1" presStyleCnt="5"/>
      <dgm:spPr/>
      <dgm:t>
        <a:bodyPr/>
        <a:lstStyle/>
        <a:p>
          <a:endParaRPr lang="en-US"/>
        </a:p>
      </dgm:t>
    </dgm:pt>
    <dgm:pt modelId="{09A2A138-B61C-4380-AF40-63145776E9DD}" type="pres">
      <dgm:prSet presAssocID="{B3E51376-6554-4DC0-A9D4-DBF3C9BD5C50}" presName="node" presStyleLbl="node1" presStyleIdx="2" presStyleCnt="6">
        <dgm:presLayoutVars>
          <dgm:bulletEnabled val="1"/>
        </dgm:presLayoutVars>
      </dgm:prSet>
      <dgm:spPr/>
      <dgm:t>
        <a:bodyPr/>
        <a:lstStyle/>
        <a:p>
          <a:endParaRPr lang="en-US"/>
        </a:p>
      </dgm:t>
    </dgm:pt>
    <dgm:pt modelId="{EDCECE4C-7D3C-40FC-8842-7435806360CD}" type="pres">
      <dgm:prSet presAssocID="{59944E50-F63B-4796-94B4-A0B55420E6E8}" presName="sibTrans" presStyleLbl="sibTrans2D1" presStyleIdx="2" presStyleCnt="5"/>
      <dgm:spPr/>
      <dgm:t>
        <a:bodyPr/>
        <a:lstStyle/>
        <a:p>
          <a:endParaRPr lang="en-US"/>
        </a:p>
      </dgm:t>
    </dgm:pt>
    <dgm:pt modelId="{961E52F3-0AB0-48C6-9FBF-A06E13491D40}" type="pres">
      <dgm:prSet presAssocID="{59944E50-F63B-4796-94B4-A0B55420E6E8}" presName="connectorText" presStyleLbl="sibTrans2D1" presStyleIdx="2" presStyleCnt="5"/>
      <dgm:spPr/>
      <dgm:t>
        <a:bodyPr/>
        <a:lstStyle/>
        <a:p>
          <a:endParaRPr lang="en-US"/>
        </a:p>
      </dgm:t>
    </dgm:pt>
    <dgm:pt modelId="{44BC7831-3E02-4F50-93B2-1377D6BC2DA4}" type="pres">
      <dgm:prSet presAssocID="{E910330E-0A62-446E-A00C-DBDB4E9B0B76}" presName="node" presStyleLbl="node1" presStyleIdx="3" presStyleCnt="6">
        <dgm:presLayoutVars>
          <dgm:bulletEnabled val="1"/>
        </dgm:presLayoutVars>
      </dgm:prSet>
      <dgm:spPr/>
      <dgm:t>
        <a:bodyPr/>
        <a:lstStyle/>
        <a:p>
          <a:endParaRPr lang="en-US"/>
        </a:p>
      </dgm:t>
    </dgm:pt>
    <dgm:pt modelId="{8FA56BA2-7A2C-4CD0-84A6-C232BF20D968}" type="pres">
      <dgm:prSet presAssocID="{1B1D22D7-4251-445C-B2EE-A8D24DF74DBF}" presName="sibTrans" presStyleLbl="sibTrans2D1" presStyleIdx="3" presStyleCnt="5"/>
      <dgm:spPr/>
      <dgm:t>
        <a:bodyPr/>
        <a:lstStyle/>
        <a:p>
          <a:endParaRPr lang="en-US"/>
        </a:p>
      </dgm:t>
    </dgm:pt>
    <dgm:pt modelId="{7115685B-1CA3-4941-B745-0D5E2631ADDE}" type="pres">
      <dgm:prSet presAssocID="{1B1D22D7-4251-445C-B2EE-A8D24DF74DBF}" presName="connectorText" presStyleLbl="sibTrans2D1" presStyleIdx="3" presStyleCnt="5"/>
      <dgm:spPr/>
      <dgm:t>
        <a:bodyPr/>
        <a:lstStyle/>
        <a:p>
          <a:endParaRPr lang="en-US"/>
        </a:p>
      </dgm:t>
    </dgm:pt>
    <dgm:pt modelId="{F3C08786-9D42-43F3-8921-ADD694AB0A7D}" type="pres">
      <dgm:prSet presAssocID="{F5C78138-D345-40CD-92FA-657D323C35F1}" presName="node" presStyleLbl="node1" presStyleIdx="4" presStyleCnt="6">
        <dgm:presLayoutVars>
          <dgm:bulletEnabled val="1"/>
        </dgm:presLayoutVars>
      </dgm:prSet>
      <dgm:spPr/>
      <dgm:t>
        <a:bodyPr/>
        <a:lstStyle/>
        <a:p>
          <a:endParaRPr lang="en-US"/>
        </a:p>
      </dgm:t>
    </dgm:pt>
    <dgm:pt modelId="{3143CA79-EF21-4ED2-B2EC-99E95E6430D6}" type="pres">
      <dgm:prSet presAssocID="{797EBDAC-8191-4C12-9EFC-61484A4462C2}" presName="sibTrans" presStyleLbl="sibTrans2D1" presStyleIdx="4" presStyleCnt="5"/>
      <dgm:spPr/>
      <dgm:t>
        <a:bodyPr/>
        <a:lstStyle/>
        <a:p>
          <a:endParaRPr lang="en-US"/>
        </a:p>
      </dgm:t>
    </dgm:pt>
    <dgm:pt modelId="{78DCF05D-E51E-40C1-A6F2-4D3234405A4D}" type="pres">
      <dgm:prSet presAssocID="{797EBDAC-8191-4C12-9EFC-61484A4462C2}" presName="connectorText" presStyleLbl="sibTrans2D1" presStyleIdx="4" presStyleCnt="5"/>
      <dgm:spPr/>
      <dgm:t>
        <a:bodyPr/>
        <a:lstStyle/>
        <a:p>
          <a:endParaRPr lang="en-US"/>
        </a:p>
      </dgm:t>
    </dgm:pt>
    <dgm:pt modelId="{2C50838A-5F61-48EF-8917-A2B4F5FB32A3}" type="pres">
      <dgm:prSet presAssocID="{E85566DC-00E5-488F-AE36-97553217B1AC}" presName="node" presStyleLbl="node1" presStyleIdx="5" presStyleCnt="6">
        <dgm:presLayoutVars>
          <dgm:bulletEnabled val="1"/>
        </dgm:presLayoutVars>
      </dgm:prSet>
      <dgm:spPr/>
      <dgm:t>
        <a:bodyPr/>
        <a:lstStyle/>
        <a:p>
          <a:endParaRPr lang="en-US"/>
        </a:p>
      </dgm:t>
    </dgm:pt>
  </dgm:ptLst>
  <dgm:cxnLst>
    <dgm:cxn modelId="{9E92D39E-957F-40AE-B07C-D315D4443AA8}" type="presOf" srcId="{F8E3D519-E219-4E8B-BB8B-589AC1D067B3}" destId="{C40D9B28-F6A9-4A43-B120-3877107B87E0}" srcOrd="0" destOrd="0" presId="urn:microsoft.com/office/officeart/2005/8/layout/process2"/>
    <dgm:cxn modelId="{4953CF6E-556B-4FE3-B554-D04C259C7B29}" srcId="{F8E3D519-E219-4E8B-BB8B-589AC1D067B3}" destId="{F5C78138-D345-40CD-92FA-657D323C35F1}" srcOrd="4" destOrd="0" parTransId="{80AC89CF-4A15-42DB-86F4-397870993866}" sibTransId="{797EBDAC-8191-4C12-9EFC-61484A4462C2}"/>
    <dgm:cxn modelId="{4EA92F2A-75C4-4CD4-BDB7-2BC4F8FF7156}" type="presOf" srcId="{0499D425-6F1F-4EA0-8D91-A134BFCA3008}" destId="{6D22E22C-319A-4220-8D75-3FFD5BE775A7}" srcOrd="0" destOrd="0" presId="urn:microsoft.com/office/officeart/2005/8/layout/process2"/>
    <dgm:cxn modelId="{2896EDA0-09D2-4F68-91B7-F80B7B595C55}" srcId="{F8E3D519-E219-4E8B-BB8B-589AC1D067B3}" destId="{C31F7C9D-1DE5-4A7F-9ED4-B83C0B8D94A4}" srcOrd="1" destOrd="0" parTransId="{0DE7C77B-C288-462E-A718-19AE33439CF0}" sibTransId="{D8E64797-347A-4462-8E70-AB7F63B63584}"/>
    <dgm:cxn modelId="{9B22EDCD-A4EB-498D-AF1C-F6EAE0A17CA9}" type="presOf" srcId="{1B1D22D7-4251-445C-B2EE-A8D24DF74DBF}" destId="{7115685B-1CA3-4941-B745-0D5E2631ADDE}" srcOrd="1" destOrd="0" presId="urn:microsoft.com/office/officeart/2005/8/layout/process2"/>
    <dgm:cxn modelId="{8CD053AA-F5E9-4D6D-B5EF-0B4CAEEA5B09}" srcId="{F8E3D519-E219-4E8B-BB8B-589AC1D067B3}" destId="{E85566DC-00E5-488F-AE36-97553217B1AC}" srcOrd="5" destOrd="0" parTransId="{1796D522-CA38-46A2-A46F-683A41F29D9A}" sibTransId="{13A2D304-E7BA-4B0E-895A-FA3FD1ADFF12}"/>
    <dgm:cxn modelId="{3B16EDC9-A013-4F26-B1F0-F171DA669B34}" type="presOf" srcId="{C31F7C9D-1DE5-4A7F-9ED4-B83C0B8D94A4}" destId="{1B18E478-38E6-416B-B6BE-9093A050E513}" srcOrd="0" destOrd="0" presId="urn:microsoft.com/office/officeart/2005/8/layout/process2"/>
    <dgm:cxn modelId="{207BBD9F-9141-4EA9-A56E-79B37EDF1332}" type="presOf" srcId="{D8E64797-347A-4462-8E70-AB7F63B63584}" destId="{438C2CA4-1071-4A2F-834A-8FDECE132159}" srcOrd="0" destOrd="0" presId="urn:microsoft.com/office/officeart/2005/8/layout/process2"/>
    <dgm:cxn modelId="{2AFF8077-8E22-4332-8D30-C3FD3C498C85}" type="presOf" srcId="{D8E64797-347A-4462-8E70-AB7F63B63584}" destId="{A6D38EC7-5A64-44B3-8272-9D7A4F0CAD2B}" srcOrd="1" destOrd="0" presId="urn:microsoft.com/office/officeart/2005/8/layout/process2"/>
    <dgm:cxn modelId="{16596A51-4759-4207-90B2-F3B8E4EB0E93}" type="presOf" srcId="{F5F5952B-5F37-4AC2-BD21-3089D20C55AD}" destId="{D9BBC0AF-4B37-4F78-9DE2-11C8378FAB8E}" srcOrd="0" destOrd="0" presId="urn:microsoft.com/office/officeart/2005/8/layout/process2"/>
    <dgm:cxn modelId="{1EE6BFD7-9124-46A9-9DCC-88B836CA85D5}" type="presOf" srcId="{E910330E-0A62-446E-A00C-DBDB4E9B0B76}" destId="{44BC7831-3E02-4F50-93B2-1377D6BC2DA4}" srcOrd="0" destOrd="0" presId="urn:microsoft.com/office/officeart/2005/8/layout/process2"/>
    <dgm:cxn modelId="{FEC71124-28BC-4A3B-B636-65111A4DF279}" type="presOf" srcId="{F5C78138-D345-40CD-92FA-657D323C35F1}" destId="{F3C08786-9D42-43F3-8921-ADD694AB0A7D}" srcOrd="0" destOrd="0" presId="urn:microsoft.com/office/officeart/2005/8/layout/process2"/>
    <dgm:cxn modelId="{8DB5F1AF-F3A1-4D19-9AE3-C450F7C86781}" srcId="{F8E3D519-E219-4E8B-BB8B-589AC1D067B3}" destId="{B3E51376-6554-4DC0-A9D4-DBF3C9BD5C50}" srcOrd="2" destOrd="0" parTransId="{AEFD1B85-4FBF-4A4F-A0C0-0A7480E32616}" sibTransId="{59944E50-F63B-4796-94B4-A0B55420E6E8}"/>
    <dgm:cxn modelId="{A9C22E5F-C60B-4C97-BC61-E9DD0EE75203}" type="presOf" srcId="{59944E50-F63B-4796-94B4-A0B55420E6E8}" destId="{961E52F3-0AB0-48C6-9FBF-A06E13491D40}" srcOrd="1" destOrd="0" presId="urn:microsoft.com/office/officeart/2005/8/layout/process2"/>
    <dgm:cxn modelId="{7019A63D-9822-48A2-BD28-17DAD72B3B14}" type="presOf" srcId="{B3E51376-6554-4DC0-A9D4-DBF3C9BD5C50}" destId="{09A2A138-B61C-4380-AF40-63145776E9DD}" srcOrd="0" destOrd="0" presId="urn:microsoft.com/office/officeart/2005/8/layout/process2"/>
    <dgm:cxn modelId="{AFF5627A-3DE7-4BAB-AFE3-66F942A11F3C}" type="presOf" srcId="{0499D425-6F1F-4EA0-8D91-A134BFCA3008}" destId="{DAC4AFC8-B07B-44B1-B734-E0A45C551B97}" srcOrd="1" destOrd="0" presId="urn:microsoft.com/office/officeart/2005/8/layout/process2"/>
    <dgm:cxn modelId="{1176A12B-D778-40EF-B9AE-643ABE84E9D6}" srcId="{F8E3D519-E219-4E8B-BB8B-589AC1D067B3}" destId="{E910330E-0A62-446E-A00C-DBDB4E9B0B76}" srcOrd="3" destOrd="0" parTransId="{8047122F-C991-4F7A-8C75-6276BB12D154}" sibTransId="{1B1D22D7-4251-445C-B2EE-A8D24DF74DBF}"/>
    <dgm:cxn modelId="{1DF0ACA9-F8B6-47D4-9CF6-0030D251A7EB}" type="presOf" srcId="{E85566DC-00E5-488F-AE36-97553217B1AC}" destId="{2C50838A-5F61-48EF-8917-A2B4F5FB32A3}" srcOrd="0" destOrd="0" presId="urn:microsoft.com/office/officeart/2005/8/layout/process2"/>
    <dgm:cxn modelId="{A41C65C9-D610-43EF-B107-36B1D147DD18}" srcId="{F8E3D519-E219-4E8B-BB8B-589AC1D067B3}" destId="{F5F5952B-5F37-4AC2-BD21-3089D20C55AD}" srcOrd="0" destOrd="0" parTransId="{FF423A85-D420-46B3-8CC7-2692B44B574E}" sibTransId="{0499D425-6F1F-4EA0-8D91-A134BFCA3008}"/>
    <dgm:cxn modelId="{B9E35C3F-FCE7-41EF-84ED-1D6D875D9954}" type="presOf" srcId="{797EBDAC-8191-4C12-9EFC-61484A4462C2}" destId="{3143CA79-EF21-4ED2-B2EC-99E95E6430D6}" srcOrd="0" destOrd="0" presId="urn:microsoft.com/office/officeart/2005/8/layout/process2"/>
    <dgm:cxn modelId="{6F3AF62C-1DF6-40C1-B201-7B347FB972F9}" type="presOf" srcId="{797EBDAC-8191-4C12-9EFC-61484A4462C2}" destId="{78DCF05D-E51E-40C1-A6F2-4D3234405A4D}" srcOrd="1" destOrd="0" presId="urn:microsoft.com/office/officeart/2005/8/layout/process2"/>
    <dgm:cxn modelId="{39506C58-448E-4900-B67C-7CE0961C6A35}" type="presOf" srcId="{1B1D22D7-4251-445C-B2EE-A8D24DF74DBF}" destId="{8FA56BA2-7A2C-4CD0-84A6-C232BF20D968}" srcOrd="0" destOrd="0" presId="urn:microsoft.com/office/officeart/2005/8/layout/process2"/>
    <dgm:cxn modelId="{B7EFA205-AEB5-4008-B2B7-A75B036C4F26}" type="presOf" srcId="{59944E50-F63B-4796-94B4-A0B55420E6E8}" destId="{EDCECE4C-7D3C-40FC-8842-7435806360CD}" srcOrd="0" destOrd="0" presId="urn:microsoft.com/office/officeart/2005/8/layout/process2"/>
    <dgm:cxn modelId="{E4840630-60C1-453A-AAF4-96D19E571A0E}" type="presParOf" srcId="{C40D9B28-F6A9-4A43-B120-3877107B87E0}" destId="{D9BBC0AF-4B37-4F78-9DE2-11C8378FAB8E}" srcOrd="0" destOrd="0" presId="urn:microsoft.com/office/officeart/2005/8/layout/process2"/>
    <dgm:cxn modelId="{E92E984F-F0E2-4CE4-8185-3015F67E2CF9}" type="presParOf" srcId="{C40D9B28-F6A9-4A43-B120-3877107B87E0}" destId="{6D22E22C-319A-4220-8D75-3FFD5BE775A7}" srcOrd="1" destOrd="0" presId="urn:microsoft.com/office/officeart/2005/8/layout/process2"/>
    <dgm:cxn modelId="{1DD855A3-3857-490B-9A35-FA2E59614428}" type="presParOf" srcId="{6D22E22C-319A-4220-8D75-3FFD5BE775A7}" destId="{DAC4AFC8-B07B-44B1-B734-E0A45C551B97}" srcOrd="0" destOrd="0" presId="urn:microsoft.com/office/officeart/2005/8/layout/process2"/>
    <dgm:cxn modelId="{14F554D2-D45E-4D3C-A09F-3DF291316387}" type="presParOf" srcId="{C40D9B28-F6A9-4A43-B120-3877107B87E0}" destId="{1B18E478-38E6-416B-B6BE-9093A050E513}" srcOrd="2" destOrd="0" presId="urn:microsoft.com/office/officeart/2005/8/layout/process2"/>
    <dgm:cxn modelId="{B084085B-54B2-4111-B81C-8FAB0DD35B7C}" type="presParOf" srcId="{C40D9B28-F6A9-4A43-B120-3877107B87E0}" destId="{438C2CA4-1071-4A2F-834A-8FDECE132159}" srcOrd="3" destOrd="0" presId="urn:microsoft.com/office/officeart/2005/8/layout/process2"/>
    <dgm:cxn modelId="{AA59236F-ECB3-4D86-8E34-600B9759EFA7}" type="presParOf" srcId="{438C2CA4-1071-4A2F-834A-8FDECE132159}" destId="{A6D38EC7-5A64-44B3-8272-9D7A4F0CAD2B}" srcOrd="0" destOrd="0" presId="urn:microsoft.com/office/officeart/2005/8/layout/process2"/>
    <dgm:cxn modelId="{60F79225-0440-490A-9D46-9160B6A00AE2}" type="presParOf" srcId="{C40D9B28-F6A9-4A43-B120-3877107B87E0}" destId="{09A2A138-B61C-4380-AF40-63145776E9DD}" srcOrd="4" destOrd="0" presId="urn:microsoft.com/office/officeart/2005/8/layout/process2"/>
    <dgm:cxn modelId="{91C1910E-0FB1-453E-9F76-DC523DC5F1F1}" type="presParOf" srcId="{C40D9B28-F6A9-4A43-B120-3877107B87E0}" destId="{EDCECE4C-7D3C-40FC-8842-7435806360CD}" srcOrd="5" destOrd="0" presId="urn:microsoft.com/office/officeart/2005/8/layout/process2"/>
    <dgm:cxn modelId="{664B3A0A-56BA-40C2-A497-22C4C45C24A7}" type="presParOf" srcId="{EDCECE4C-7D3C-40FC-8842-7435806360CD}" destId="{961E52F3-0AB0-48C6-9FBF-A06E13491D40}" srcOrd="0" destOrd="0" presId="urn:microsoft.com/office/officeart/2005/8/layout/process2"/>
    <dgm:cxn modelId="{E399950A-2D27-46D5-A836-966E654C5217}" type="presParOf" srcId="{C40D9B28-F6A9-4A43-B120-3877107B87E0}" destId="{44BC7831-3E02-4F50-93B2-1377D6BC2DA4}" srcOrd="6" destOrd="0" presId="urn:microsoft.com/office/officeart/2005/8/layout/process2"/>
    <dgm:cxn modelId="{76B39091-ADCF-4195-994F-9CF9E66F30FB}" type="presParOf" srcId="{C40D9B28-F6A9-4A43-B120-3877107B87E0}" destId="{8FA56BA2-7A2C-4CD0-84A6-C232BF20D968}" srcOrd="7" destOrd="0" presId="urn:microsoft.com/office/officeart/2005/8/layout/process2"/>
    <dgm:cxn modelId="{C8D79E21-AAC0-45B0-BB8E-18713AAB5BA4}" type="presParOf" srcId="{8FA56BA2-7A2C-4CD0-84A6-C232BF20D968}" destId="{7115685B-1CA3-4941-B745-0D5E2631ADDE}" srcOrd="0" destOrd="0" presId="urn:microsoft.com/office/officeart/2005/8/layout/process2"/>
    <dgm:cxn modelId="{21DE4B48-8B51-45FA-B04E-4DE80AEDA5C2}" type="presParOf" srcId="{C40D9B28-F6A9-4A43-B120-3877107B87E0}" destId="{F3C08786-9D42-43F3-8921-ADD694AB0A7D}" srcOrd="8" destOrd="0" presId="urn:microsoft.com/office/officeart/2005/8/layout/process2"/>
    <dgm:cxn modelId="{E8B53B79-84D4-4037-9479-6EDC7A37FC99}" type="presParOf" srcId="{C40D9B28-F6A9-4A43-B120-3877107B87E0}" destId="{3143CA79-EF21-4ED2-B2EC-99E95E6430D6}" srcOrd="9" destOrd="0" presId="urn:microsoft.com/office/officeart/2005/8/layout/process2"/>
    <dgm:cxn modelId="{58F94672-2EF3-4676-A6C5-3A94D9109E39}" type="presParOf" srcId="{3143CA79-EF21-4ED2-B2EC-99E95E6430D6}" destId="{78DCF05D-E51E-40C1-A6F2-4D3234405A4D}" srcOrd="0" destOrd="0" presId="urn:microsoft.com/office/officeart/2005/8/layout/process2"/>
    <dgm:cxn modelId="{77AED9D7-AD96-4A5A-BEE9-E8A1548928BD}" type="presParOf" srcId="{C40D9B28-F6A9-4A43-B120-3877107B87E0}" destId="{2C50838A-5F61-48EF-8917-A2B4F5FB32A3}" srcOrd="10"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8E3D519-E219-4E8B-BB8B-589AC1D067B3}" type="doc">
      <dgm:prSet loTypeId="urn:microsoft.com/office/officeart/2005/8/layout/process2" loCatId="process" qsTypeId="urn:microsoft.com/office/officeart/2005/8/quickstyle/simple1#7" qsCatId="simple" csTypeId="urn:microsoft.com/office/officeart/2005/8/colors/accent1_2#8" csCatId="accent1" phldr="1"/>
      <dgm:spPr/>
    </dgm:pt>
    <dgm:pt modelId="{F5F5952B-5F37-4AC2-BD21-3089D20C55AD}">
      <dgm:prSet phldrT="[Text]"/>
      <dgm:spPr>
        <a:solidFill>
          <a:schemeClr val="accent1">
            <a:lumMod val="60000"/>
            <a:lumOff val="40000"/>
          </a:schemeClr>
        </a:solidFill>
      </dgm:spPr>
      <dgm:t>
        <a:bodyPr/>
        <a:lstStyle/>
        <a:p>
          <a:r>
            <a:rPr lang="en-US" dirty="0" smtClean="0"/>
            <a:t>Introduction</a:t>
          </a:r>
          <a:endParaRPr lang="en-US" dirty="0"/>
        </a:p>
      </dgm:t>
    </dgm:pt>
    <dgm:pt modelId="{FF423A85-D420-46B3-8CC7-2692B44B574E}" type="parTrans" cxnId="{A41C65C9-D610-43EF-B107-36B1D147DD18}">
      <dgm:prSet/>
      <dgm:spPr/>
      <dgm:t>
        <a:bodyPr/>
        <a:lstStyle/>
        <a:p>
          <a:endParaRPr lang="en-US"/>
        </a:p>
      </dgm:t>
    </dgm:pt>
    <dgm:pt modelId="{0499D425-6F1F-4EA0-8D91-A134BFCA3008}" type="sibTrans" cxnId="{A41C65C9-D610-43EF-B107-36B1D147DD18}">
      <dgm:prSet/>
      <dgm:spPr/>
      <dgm:t>
        <a:bodyPr/>
        <a:lstStyle/>
        <a:p>
          <a:endParaRPr lang="en-US"/>
        </a:p>
      </dgm:t>
    </dgm:pt>
    <dgm:pt modelId="{C31F7C9D-1DE5-4A7F-9ED4-B83C0B8D94A4}">
      <dgm:prSet phldrT="[Text]"/>
      <dgm:spPr>
        <a:solidFill>
          <a:schemeClr val="accent1">
            <a:lumMod val="60000"/>
            <a:lumOff val="40000"/>
          </a:schemeClr>
        </a:solidFill>
      </dgm:spPr>
      <dgm:t>
        <a:bodyPr/>
        <a:lstStyle/>
        <a:p>
          <a:r>
            <a:rPr lang="en-US" dirty="0" smtClean="0"/>
            <a:t>EVs &amp; V2G</a:t>
          </a:r>
          <a:endParaRPr lang="en-US" dirty="0"/>
        </a:p>
      </dgm:t>
    </dgm:pt>
    <dgm:pt modelId="{0DE7C77B-C288-462E-A718-19AE33439CF0}" type="parTrans" cxnId="{2896EDA0-09D2-4F68-91B7-F80B7B595C55}">
      <dgm:prSet/>
      <dgm:spPr/>
      <dgm:t>
        <a:bodyPr/>
        <a:lstStyle/>
        <a:p>
          <a:endParaRPr lang="en-US"/>
        </a:p>
      </dgm:t>
    </dgm:pt>
    <dgm:pt modelId="{D8E64797-347A-4462-8E70-AB7F63B63584}" type="sibTrans" cxnId="{2896EDA0-09D2-4F68-91B7-F80B7B595C55}">
      <dgm:prSet/>
      <dgm:spPr/>
      <dgm:t>
        <a:bodyPr/>
        <a:lstStyle/>
        <a:p>
          <a:endParaRPr lang="en-US"/>
        </a:p>
      </dgm:t>
    </dgm:pt>
    <dgm:pt modelId="{B3E51376-6554-4DC0-A9D4-DBF3C9BD5C50}">
      <dgm:prSet phldrT="[Text]"/>
      <dgm:spPr>
        <a:solidFill>
          <a:schemeClr val="accent1">
            <a:lumMod val="60000"/>
            <a:lumOff val="40000"/>
          </a:schemeClr>
        </a:solidFill>
      </dgm:spPr>
      <dgm:t>
        <a:bodyPr/>
        <a:lstStyle/>
        <a:p>
          <a:r>
            <a:rPr lang="en-US" dirty="0" smtClean="0"/>
            <a:t>Demand Response</a:t>
          </a:r>
          <a:endParaRPr lang="en-US" dirty="0"/>
        </a:p>
      </dgm:t>
    </dgm:pt>
    <dgm:pt modelId="{AEFD1B85-4FBF-4A4F-A0C0-0A7480E32616}" type="parTrans" cxnId="{8DB5F1AF-F3A1-4D19-9AE3-C450F7C86781}">
      <dgm:prSet/>
      <dgm:spPr/>
      <dgm:t>
        <a:bodyPr/>
        <a:lstStyle/>
        <a:p>
          <a:endParaRPr lang="en-US"/>
        </a:p>
      </dgm:t>
    </dgm:pt>
    <dgm:pt modelId="{59944E50-F63B-4796-94B4-A0B55420E6E8}" type="sibTrans" cxnId="{8DB5F1AF-F3A1-4D19-9AE3-C450F7C86781}">
      <dgm:prSet/>
      <dgm:spPr/>
      <dgm:t>
        <a:bodyPr/>
        <a:lstStyle/>
        <a:p>
          <a:endParaRPr lang="en-US"/>
        </a:p>
      </dgm:t>
    </dgm:pt>
    <dgm:pt modelId="{F5C78138-D345-40CD-92FA-657D323C35F1}">
      <dgm:prSet phldrT="[Text]"/>
      <dgm:spPr>
        <a:solidFill>
          <a:schemeClr val="accent1">
            <a:lumMod val="60000"/>
            <a:lumOff val="40000"/>
          </a:schemeClr>
        </a:solidFill>
      </dgm:spPr>
      <dgm:t>
        <a:bodyPr/>
        <a:lstStyle/>
        <a:p>
          <a:r>
            <a:rPr lang="en-US" dirty="0" smtClean="0"/>
            <a:t>Model and Analysis</a:t>
          </a:r>
          <a:endParaRPr lang="en-US" dirty="0"/>
        </a:p>
      </dgm:t>
    </dgm:pt>
    <dgm:pt modelId="{80AC89CF-4A15-42DB-86F4-397870993866}" type="parTrans" cxnId="{4953CF6E-556B-4FE3-B554-D04C259C7B29}">
      <dgm:prSet/>
      <dgm:spPr/>
      <dgm:t>
        <a:bodyPr/>
        <a:lstStyle/>
        <a:p>
          <a:endParaRPr lang="en-US"/>
        </a:p>
      </dgm:t>
    </dgm:pt>
    <dgm:pt modelId="{797EBDAC-8191-4C12-9EFC-61484A4462C2}" type="sibTrans" cxnId="{4953CF6E-556B-4FE3-B554-D04C259C7B29}">
      <dgm:prSet/>
      <dgm:spPr/>
      <dgm:t>
        <a:bodyPr/>
        <a:lstStyle/>
        <a:p>
          <a:endParaRPr lang="en-US"/>
        </a:p>
      </dgm:t>
    </dgm:pt>
    <dgm:pt modelId="{E85566DC-00E5-488F-AE36-97553217B1AC}">
      <dgm:prSet phldrT="[Text]"/>
      <dgm:spPr>
        <a:solidFill>
          <a:schemeClr val="accent1">
            <a:lumMod val="60000"/>
            <a:lumOff val="40000"/>
          </a:schemeClr>
        </a:solidFill>
      </dgm:spPr>
      <dgm:t>
        <a:bodyPr/>
        <a:lstStyle/>
        <a:p>
          <a:r>
            <a:rPr lang="en-US" dirty="0" smtClean="0"/>
            <a:t>Conclusions</a:t>
          </a:r>
          <a:endParaRPr lang="en-US" dirty="0"/>
        </a:p>
      </dgm:t>
    </dgm:pt>
    <dgm:pt modelId="{1796D522-CA38-46A2-A46F-683A41F29D9A}" type="parTrans" cxnId="{8CD053AA-F5E9-4D6D-B5EF-0B4CAEEA5B09}">
      <dgm:prSet/>
      <dgm:spPr/>
      <dgm:t>
        <a:bodyPr/>
        <a:lstStyle/>
        <a:p>
          <a:endParaRPr lang="en-US"/>
        </a:p>
      </dgm:t>
    </dgm:pt>
    <dgm:pt modelId="{13A2D304-E7BA-4B0E-895A-FA3FD1ADFF12}" type="sibTrans" cxnId="{8CD053AA-F5E9-4D6D-B5EF-0B4CAEEA5B09}">
      <dgm:prSet/>
      <dgm:spPr/>
      <dgm:t>
        <a:bodyPr/>
        <a:lstStyle/>
        <a:p>
          <a:endParaRPr lang="en-US"/>
        </a:p>
      </dgm:t>
    </dgm:pt>
    <dgm:pt modelId="{E910330E-0A62-446E-A00C-DBDB4E9B0B76}">
      <dgm:prSet phldrT="[Text]"/>
      <dgm:spPr>
        <a:solidFill>
          <a:schemeClr val="accent1"/>
        </a:solidFill>
      </dgm:spPr>
      <dgm:t>
        <a:bodyPr/>
        <a:lstStyle/>
        <a:p>
          <a:r>
            <a:rPr lang="en-US" dirty="0" smtClean="0"/>
            <a:t>Ancillary Services</a:t>
          </a:r>
          <a:endParaRPr lang="en-US" dirty="0"/>
        </a:p>
      </dgm:t>
    </dgm:pt>
    <dgm:pt modelId="{8047122F-C991-4F7A-8C75-6276BB12D154}" type="parTrans" cxnId="{1176A12B-D778-40EF-B9AE-643ABE84E9D6}">
      <dgm:prSet/>
      <dgm:spPr/>
      <dgm:t>
        <a:bodyPr/>
        <a:lstStyle/>
        <a:p>
          <a:endParaRPr lang="en-US"/>
        </a:p>
      </dgm:t>
    </dgm:pt>
    <dgm:pt modelId="{1B1D22D7-4251-445C-B2EE-A8D24DF74DBF}" type="sibTrans" cxnId="{1176A12B-D778-40EF-B9AE-643ABE84E9D6}">
      <dgm:prSet/>
      <dgm:spPr/>
      <dgm:t>
        <a:bodyPr/>
        <a:lstStyle/>
        <a:p>
          <a:endParaRPr lang="en-US"/>
        </a:p>
      </dgm:t>
    </dgm:pt>
    <dgm:pt modelId="{C40D9B28-F6A9-4A43-B120-3877107B87E0}" type="pres">
      <dgm:prSet presAssocID="{F8E3D519-E219-4E8B-BB8B-589AC1D067B3}" presName="linearFlow" presStyleCnt="0">
        <dgm:presLayoutVars>
          <dgm:resizeHandles val="exact"/>
        </dgm:presLayoutVars>
      </dgm:prSet>
      <dgm:spPr/>
    </dgm:pt>
    <dgm:pt modelId="{D9BBC0AF-4B37-4F78-9DE2-11C8378FAB8E}" type="pres">
      <dgm:prSet presAssocID="{F5F5952B-5F37-4AC2-BD21-3089D20C55AD}" presName="node" presStyleLbl="node1" presStyleIdx="0" presStyleCnt="6">
        <dgm:presLayoutVars>
          <dgm:bulletEnabled val="1"/>
        </dgm:presLayoutVars>
      </dgm:prSet>
      <dgm:spPr/>
      <dgm:t>
        <a:bodyPr/>
        <a:lstStyle/>
        <a:p>
          <a:endParaRPr lang="en-US"/>
        </a:p>
      </dgm:t>
    </dgm:pt>
    <dgm:pt modelId="{6D22E22C-319A-4220-8D75-3FFD5BE775A7}" type="pres">
      <dgm:prSet presAssocID="{0499D425-6F1F-4EA0-8D91-A134BFCA3008}" presName="sibTrans" presStyleLbl="sibTrans2D1" presStyleIdx="0" presStyleCnt="5"/>
      <dgm:spPr/>
      <dgm:t>
        <a:bodyPr/>
        <a:lstStyle/>
        <a:p>
          <a:endParaRPr lang="en-US"/>
        </a:p>
      </dgm:t>
    </dgm:pt>
    <dgm:pt modelId="{DAC4AFC8-B07B-44B1-B734-E0A45C551B97}" type="pres">
      <dgm:prSet presAssocID="{0499D425-6F1F-4EA0-8D91-A134BFCA3008}" presName="connectorText" presStyleLbl="sibTrans2D1" presStyleIdx="0" presStyleCnt="5"/>
      <dgm:spPr/>
      <dgm:t>
        <a:bodyPr/>
        <a:lstStyle/>
        <a:p>
          <a:endParaRPr lang="en-US"/>
        </a:p>
      </dgm:t>
    </dgm:pt>
    <dgm:pt modelId="{1B18E478-38E6-416B-B6BE-9093A050E513}" type="pres">
      <dgm:prSet presAssocID="{C31F7C9D-1DE5-4A7F-9ED4-B83C0B8D94A4}" presName="node" presStyleLbl="node1" presStyleIdx="1" presStyleCnt="6">
        <dgm:presLayoutVars>
          <dgm:bulletEnabled val="1"/>
        </dgm:presLayoutVars>
      </dgm:prSet>
      <dgm:spPr/>
      <dgm:t>
        <a:bodyPr/>
        <a:lstStyle/>
        <a:p>
          <a:endParaRPr lang="en-US"/>
        </a:p>
      </dgm:t>
    </dgm:pt>
    <dgm:pt modelId="{438C2CA4-1071-4A2F-834A-8FDECE132159}" type="pres">
      <dgm:prSet presAssocID="{D8E64797-347A-4462-8E70-AB7F63B63584}" presName="sibTrans" presStyleLbl="sibTrans2D1" presStyleIdx="1" presStyleCnt="5"/>
      <dgm:spPr/>
      <dgm:t>
        <a:bodyPr/>
        <a:lstStyle/>
        <a:p>
          <a:endParaRPr lang="en-US"/>
        </a:p>
      </dgm:t>
    </dgm:pt>
    <dgm:pt modelId="{A6D38EC7-5A64-44B3-8272-9D7A4F0CAD2B}" type="pres">
      <dgm:prSet presAssocID="{D8E64797-347A-4462-8E70-AB7F63B63584}" presName="connectorText" presStyleLbl="sibTrans2D1" presStyleIdx="1" presStyleCnt="5"/>
      <dgm:spPr/>
      <dgm:t>
        <a:bodyPr/>
        <a:lstStyle/>
        <a:p>
          <a:endParaRPr lang="en-US"/>
        </a:p>
      </dgm:t>
    </dgm:pt>
    <dgm:pt modelId="{09A2A138-B61C-4380-AF40-63145776E9DD}" type="pres">
      <dgm:prSet presAssocID="{B3E51376-6554-4DC0-A9D4-DBF3C9BD5C50}" presName="node" presStyleLbl="node1" presStyleIdx="2" presStyleCnt="6">
        <dgm:presLayoutVars>
          <dgm:bulletEnabled val="1"/>
        </dgm:presLayoutVars>
      </dgm:prSet>
      <dgm:spPr/>
      <dgm:t>
        <a:bodyPr/>
        <a:lstStyle/>
        <a:p>
          <a:endParaRPr lang="en-US"/>
        </a:p>
      </dgm:t>
    </dgm:pt>
    <dgm:pt modelId="{EDCECE4C-7D3C-40FC-8842-7435806360CD}" type="pres">
      <dgm:prSet presAssocID="{59944E50-F63B-4796-94B4-A0B55420E6E8}" presName="sibTrans" presStyleLbl="sibTrans2D1" presStyleIdx="2" presStyleCnt="5"/>
      <dgm:spPr/>
      <dgm:t>
        <a:bodyPr/>
        <a:lstStyle/>
        <a:p>
          <a:endParaRPr lang="en-US"/>
        </a:p>
      </dgm:t>
    </dgm:pt>
    <dgm:pt modelId="{961E52F3-0AB0-48C6-9FBF-A06E13491D40}" type="pres">
      <dgm:prSet presAssocID="{59944E50-F63B-4796-94B4-A0B55420E6E8}" presName="connectorText" presStyleLbl="sibTrans2D1" presStyleIdx="2" presStyleCnt="5"/>
      <dgm:spPr/>
      <dgm:t>
        <a:bodyPr/>
        <a:lstStyle/>
        <a:p>
          <a:endParaRPr lang="en-US"/>
        </a:p>
      </dgm:t>
    </dgm:pt>
    <dgm:pt modelId="{44BC7831-3E02-4F50-93B2-1377D6BC2DA4}" type="pres">
      <dgm:prSet presAssocID="{E910330E-0A62-446E-A00C-DBDB4E9B0B76}" presName="node" presStyleLbl="node1" presStyleIdx="3" presStyleCnt="6">
        <dgm:presLayoutVars>
          <dgm:bulletEnabled val="1"/>
        </dgm:presLayoutVars>
      </dgm:prSet>
      <dgm:spPr/>
      <dgm:t>
        <a:bodyPr/>
        <a:lstStyle/>
        <a:p>
          <a:endParaRPr lang="en-US"/>
        </a:p>
      </dgm:t>
    </dgm:pt>
    <dgm:pt modelId="{8FA56BA2-7A2C-4CD0-84A6-C232BF20D968}" type="pres">
      <dgm:prSet presAssocID="{1B1D22D7-4251-445C-B2EE-A8D24DF74DBF}" presName="sibTrans" presStyleLbl="sibTrans2D1" presStyleIdx="3" presStyleCnt="5"/>
      <dgm:spPr/>
      <dgm:t>
        <a:bodyPr/>
        <a:lstStyle/>
        <a:p>
          <a:endParaRPr lang="en-US"/>
        </a:p>
      </dgm:t>
    </dgm:pt>
    <dgm:pt modelId="{7115685B-1CA3-4941-B745-0D5E2631ADDE}" type="pres">
      <dgm:prSet presAssocID="{1B1D22D7-4251-445C-B2EE-A8D24DF74DBF}" presName="connectorText" presStyleLbl="sibTrans2D1" presStyleIdx="3" presStyleCnt="5"/>
      <dgm:spPr/>
      <dgm:t>
        <a:bodyPr/>
        <a:lstStyle/>
        <a:p>
          <a:endParaRPr lang="en-US"/>
        </a:p>
      </dgm:t>
    </dgm:pt>
    <dgm:pt modelId="{F3C08786-9D42-43F3-8921-ADD694AB0A7D}" type="pres">
      <dgm:prSet presAssocID="{F5C78138-D345-40CD-92FA-657D323C35F1}" presName="node" presStyleLbl="node1" presStyleIdx="4" presStyleCnt="6">
        <dgm:presLayoutVars>
          <dgm:bulletEnabled val="1"/>
        </dgm:presLayoutVars>
      </dgm:prSet>
      <dgm:spPr/>
      <dgm:t>
        <a:bodyPr/>
        <a:lstStyle/>
        <a:p>
          <a:endParaRPr lang="en-US"/>
        </a:p>
      </dgm:t>
    </dgm:pt>
    <dgm:pt modelId="{3143CA79-EF21-4ED2-B2EC-99E95E6430D6}" type="pres">
      <dgm:prSet presAssocID="{797EBDAC-8191-4C12-9EFC-61484A4462C2}" presName="sibTrans" presStyleLbl="sibTrans2D1" presStyleIdx="4" presStyleCnt="5"/>
      <dgm:spPr/>
      <dgm:t>
        <a:bodyPr/>
        <a:lstStyle/>
        <a:p>
          <a:endParaRPr lang="en-US"/>
        </a:p>
      </dgm:t>
    </dgm:pt>
    <dgm:pt modelId="{78DCF05D-E51E-40C1-A6F2-4D3234405A4D}" type="pres">
      <dgm:prSet presAssocID="{797EBDAC-8191-4C12-9EFC-61484A4462C2}" presName="connectorText" presStyleLbl="sibTrans2D1" presStyleIdx="4" presStyleCnt="5"/>
      <dgm:spPr/>
      <dgm:t>
        <a:bodyPr/>
        <a:lstStyle/>
        <a:p>
          <a:endParaRPr lang="en-US"/>
        </a:p>
      </dgm:t>
    </dgm:pt>
    <dgm:pt modelId="{2C50838A-5F61-48EF-8917-A2B4F5FB32A3}" type="pres">
      <dgm:prSet presAssocID="{E85566DC-00E5-488F-AE36-97553217B1AC}" presName="node" presStyleLbl="node1" presStyleIdx="5" presStyleCnt="6">
        <dgm:presLayoutVars>
          <dgm:bulletEnabled val="1"/>
        </dgm:presLayoutVars>
      </dgm:prSet>
      <dgm:spPr/>
      <dgm:t>
        <a:bodyPr/>
        <a:lstStyle/>
        <a:p>
          <a:endParaRPr lang="en-US"/>
        </a:p>
      </dgm:t>
    </dgm:pt>
  </dgm:ptLst>
  <dgm:cxnLst>
    <dgm:cxn modelId="{776E2749-7A15-462A-9601-CF87EB57C103}" type="presOf" srcId="{59944E50-F63B-4796-94B4-A0B55420E6E8}" destId="{961E52F3-0AB0-48C6-9FBF-A06E13491D40}" srcOrd="1" destOrd="0" presId="urn:microsoft.com/office/officeart/2005/8/layout/process2"/>
    <dgm:cxn modelId="{4953CF6E-556B-4FE3-B554-D04C259C7B29}" srcId="{F8E3D519-E219-4E8B-BB8B-589AC1D067B3}" destId="{F5C78138-D345-40CD-92FA-657D323C35F1}" srcOrd="4" destOrd="0" parTransId="{80AC89CF-4A15-42DB-86F4-397870993866}" sibTransId="{797EBDAC-8191-4C12-9EFC-61484A4462C2}"/>
    <dgm:cxn modelId="{4F8CA996-22B9-4D23-AB5B-37B0637465AC}" type="presOf" srcId="{F8E3D519-E219-4E8B-BB8B-589AC1D067B3}" destId="{C40D9B28-F6A9-4A43-B120-3877107B87E0}" srcOrd="0" destOrd="0" presId="urn:microsoft.com/office/officeart/2005/8/layout/process2"/>
    <dgm:cxn modelId="{9AB73149-739A-433C-91CA-9A30406CE614}" type="presOf" srcId="{B3E51376-6554-4DC0-A9D4-DBF3C9BD5C50}" destId="{09A2A138-B61C-4380-AF40-63145776E9DD}" srcOrd="0" destOrd="0" presId="urn:microsoft.com/office/officeart/2005/8/layout/process2"/>
    <dgm:cxn modelId="{2896EDA0-09D2-4F68-91B7-F80B7B595C55}" srcId="{F8E3D519-E219-4E8B-BB8B-589AC1D067B3}" destId="{C31F7C9D-1DE5-4A7F-9ED4-B83C0B8D94A4}" srcOrd="1" destOrd="0" parTransId="{0DE7C77B-C288-462E-A718-19AE33439CF0}" sibTransId="{D8E64797-347A-4462-8E70-AB7F63B63584}"/>
    <dgm:cxn modelId="{47D79B60-5BC5-4740-AAF6-9C890F66293A}" type="presOf" srcId="{1B1D22D7-4251-445C-B2EE-A8D24DF74DBF}" destId="{8FA56BA2-7A2C-4CD0-84A6-C232BF20D968}" srcOrd="0" destOrd="0" presId="urn:microsoft.com/office/officeart/2005/8/layout/process2"/>
    <dgm:cxn modelId="{16534848-A8A4-433D-9742-1CE65EC2FDD3}" type="presOf" srcId="{E910330E-0A62-446E-A00C-DBDB4E9B0B76}" destId="{44BC7831-3E02-4F50-93B2-1377D6BC2DA4}" srcOrd="0" destOrd="0" presId="urn:microsoft.com/office/officeart/2005/8/layout/process2"/>
    <dgm:cxn modelId="{8CD053AA-F5E9-4D6D-B5EF-0B4CAEEA5B09}" srcId="{F8E3D519-E219-4E8B-BB8B-589AC1D067B3}" destId="{E85566DC-00E5-488F-AE36-97553217B1AC}" srcOrd="5" destOrd="0" parTransId="{1796D522-CA38-46A2-A46F-683A41F29D9A}" sibTransId="{13A2D304-E7BA-4B0E-895A-FA3FD1ADFF12}"/>
    <dgm:cxn modelId="{07EFF7B6-96F5-4D48-8E6E-7CBDA053B04C}" type="presOf" srcId="{797EBDAC-8191-4C12-9EFC-61484A4462C2}" destId="{78DCF05D-E51E-40C1-A6F2-4D3234405A4D}" srcOrd="1" destOrd="0" presId="urn:microsoft.com/office/officeart/2005/8/layout/process2"/>
    <dgm:cxn modelId="{BA8AA030-E676-499F-AF23-7B7005CCADE2}" type="presOf" srcId="{59944E50-F63B-4796-94B4-A0B55420E6E8}" destId="{EDCECE4C-7D3C-40FC-8842-7435806360CD}" srcOrd="0" destOrd="0" presId="urn:microsoft.com/office/officeart/2005/8/layout/process2"/>
    <dgm:cxn modelId="{A2B0326F-00B4-4C3F-AB43-3224CF5D7390}" type="presOf" srcId="{0499D425-6F1F-4EA0-8D91-A134BFCA3008}" destId="{DAC4AFC8-B07B-44B1-B734-E0A45C551B97}" srcOrd="1" destOrd="0" presId="urn:microsoft.com/office/officeart/2005/8/layout/process2"/>
    <dgm:cxn modelId="{E1AA3E24-9CDE-4E8C-81CE-CEAEA54D1D4D}" type="presOf" srcId="{D8E64797-347A-4462-8E70-AB7F63B63584}" destId="{A6D38EC7-5A64-44B3-8272-9D7A4F0CAD2B}" srcOrd="1" destOrd="0" presId="urn:microsoft.com/office/officeart/2005/8/layout/process2"/>
    <dgm:cxn modelId="{637426E6-283B-4D2B-98A4-C4D6E00DF010}" type="presOf" srcId="{C31F7C9D-1DE5-4A7F-9ED4-B83C0B8D94A4}" destId="{1B18E478-38E6-416B-B6BE-9093A050E513}" srcOrd="0" destOrd="0" presId="urn:microsoft.com/office/officeart/2005/8/layout/process2"/>
    <dgm:cxn modelId="{245FB354-8233-40D8-B823-D4161722F6AA}" type="presOf" srcId="{F5C78138-D345-40CD-92FA-657D323C35F1}" destId="{F3C08786-9D42-43F3-8921-ADD694AB0A7D}" srcOrd="0" destOrd="0" presId="urn:microsoft.com/office/officeart/2005/8/layout/process2"/>
    <dgm:cxn modelId="{DB05E952-9035-41F1-8DE2-C4E9B6F6023B}" type="presOf" srcId="{1B1D22D7-4251-445C-B2EE-A8D24DF74DBF}" destId="{7115685B-1CA3-4941-B745-0D5E2631ADDE}" srcOrd="1" destOrd="0" presId="urn:microsoft.com/office/officeart/2005/8/layout/process2"/>
    <dgm:cxn modelId="{079B7E00-B338-4DBE-8A7A-73079D4F2147}" type="presOf" srcId="{797EBDAC-8191-4C12-9EFC-61484A4462C2}" destId="{3143CA79-EF21-4ED2-B2EC-99E95E6430D6}" srcOrd="0" destOrd="0" presId="urn:microsoft.com/office/officeart/2005/8/layout/process2"/>
    <dgm:cxn modelId="{8DB5F1AF-F3A1-4D19-9AE3-C450F7C86781}" srcId="{F8E3D519-E219-4E8B-BB8B-589AC1D067B3}" destId="{B3E51376-6554-4DC0-A9D4-DBF3C9BD5C50}" srcOrd="2" destOrd="0" parTransId="{AEFD1B85-4FBF-4A4F-A0C0-0A7480E32616}" sibTransId="{59944E50-F63B-4796-94B4-A0B55420E6E8}"/>
    <dgm:cxn modelId="{25C035A3-4F53-41C5-8B72-EA32A48F83A8}" type="presOf" srcId="{E85566DC-00E5-488F-AE36-97553217B1AC}" destId="{2C50838A-5F61-48EF-8917-A2B4F5FB32A3}" srcOrd="0" destOrd="0" presId="urn:microsoft.com/office/officeart/2005/8/layout/process2"/>
    <dgm:cxn modelId="{FA6C0BF7-5688-4559-94B6-CA207EC33AA8}" type="presOf" srcId="{0499D425-6F1F-4EA0-8D91-A134BFCA3008}" destId="{6D22E22C-319A-4220-8D75-3FFD5BE775A7}" srcOrd="0" destOrd="0" presId="urn:microsoft.com/office/officeart/2005/8/layout/process2"/>
    <dgm:cxn modelId="{1176A12B-D778-40EF-B9AE-643ABE84E9D6}" srcId="{F8E3D519-E219-4E8B-BB8B-589AC1D067B3}" destId="{E910330E-0A62-446E-A00C-DBDB4E9B0B76}" srcOrd="3" destOrd="0" parTransId="{8047122F-C991-4F7A-8C75-6276BB12D154}" sibTransId="{1B1D22D7-4251-445C-B2EE-A8D24DF74DBF}"/>
    <dgm:cxn modelId="{D2D150BB-3DA0-476B-A825-2EEB9B902D41}" type="presOf" srcId="{F5F5952B-5F37-4AC2-BD21-3089D20C55AD}" destId="{D9BBC0AF-4B37-4F78-9DE2-11C8378FAB8E}" srcOrd="0" destOrd="0" presId="urn:microsoft.com/office/officeart/2005/8/layout/process2"/>
    <dgm:cxn modelId="{583E3989-4C7C-4322-BEE5-B34E3C4C7EE5}" type="presOf" srcId="{D8E64797-347A-4462-8E70-AB7F63B63584}" destId="{438C2CA4-1071-4A2F-834A-8FDECE132159}" srcOrd="0" destOrd="0" presId="urn:microsoft.com/office/officeart/2005/8/layout/process2"/>
    <dgm:cxn modelId="{A41C65C9-D610-43EF-B107-36B1D147DD18}" srcId="{F8E3D519-E219-4E8B-BB8B-589AC1D067B3}" destId="{F5F5952B-5F37-4AC2-BD21-3089D20C55AD}" srcOrd="0" destOrd="0" parTransId="{FF423A85-D420-46B3-8CC7-2692B44B574E}" sibTransId="{0499D425-6F1F-4EA0-8D91-A134BFCA3008}"/>
    <dgm:cxn modelId="{577314C9-BBA9-44E6-9D9B-6CBAA3DF4E94}" type="presParOf" srcId="{C40D9B28-F6A9-4A43-B120-3877107B87E0}" destId="{D9BBC0AF-4B37-4F78-9DE2-11C8378FAB8E}" srcOrd="0" destOrd="0" presId="urn:microsoft.com/office/officeart/2005/8/layout/process2"/>
    <dgm:cxn modelId="{79CB24D3-5930-4C16-93C3-C7A06F521889}" type="presParOf" srcId="{C40D9B28-F6A9-4A43-B120-3877107B87E0}" destId="{6D22E22C-319A-4220-8D75-3FFD5BE775A7}" srcOrd="1" destOrd="0" presId="urn:microsoft.com/office/officeart/2005/8/layout/process2"/>
    <dgm:cxn modelId="{69C9357F-E721-4979-83EE-A5A7E11752B4}" type="presParOf" srcId="{6D22E22C-319A-4220-8D75-3FFD5BE775A7}" destId="{DAC4AFC8-B07B-44B1-B734-E0A45C551B97}" srcOrd="0" destOrd="0" presId="urn:microsoft.com/office/officeart/2005/8/layout/process2"/>
    <dgm:cxn modelId="{F4480111-E3B1-470B-8B44-648B1A63B4CF}" type="presParOf" srcId="{C40D9B28-F6A9-4A43-B120-3877107B87E0}" destId="{1B18E478-38E6-416B-B6BE-9093A050E513}" srcOrd="2" destOrd="0" presId="urn:microsoft.com/office/officeart/2005/8/layout/process2"/>
    <dgm:cxn modelId="{2AA85CE7-D456-4BB6-A600-EF2647A8B6C7}" type="presParOf" srcId="{C40D9B28-F6A9-4A43-B120-3877107B87E0}" destId="{438C2CA4-1071-4A2F-834A-8FDECE132159}" srcOrd="3" destOrd="0" presId="urn:microsoft.com/office/officeart/2005/8/layout/process2"/>
    <dgm:cxn modelId="{DC2FF19B-D6B7-4308-B6C0-1FE5B5A2BF80}" type="presParOf" srcId="{438C2CA4-1071-4A2F-834A-8FDECE132159}" destId="{A6D38EC7-5A64-44B3-8272-9D7A4F0CAD2B}" srcOrd="0" destOrd="0" presId="urn:microsoft.com/office/officeart/2005/8/layout/process2"/>
    <dgm:cxn modelId="{F952F278-AB21-4703-A009-D2E79D4CF773}" type="presParOf" srcId="{C40D9B28-F6A9-4A43-B120-3877107B87E0}" destId="{09A2A138-B61C-4380-AF40-63145776E9DD}" srcOrd="4" destOrd="0" presId="urn:microsoft.com/office/officeart/2005/8/layout/process2"/>
    <dgm:cxn modelId="{0514C1AC-D3C8-48B7-A776-EA6820420BF9}" type="presParOf" srcId="{C40D9B28-F6A9-4A43-B120-3877107B87E0}" destId="{EDCECE4C-7D3C-40FC-8842-7435806360CD}" srcOrd="5" destOrd="0" presId="urn:microsoft.com/office/officeart/2005/8/layout/process2"/>
    <dgm:cxn modelId="{C01EC6F3-2422-445A-B32D-78F7D243BFE5}" type="presParOf" srcId="{EDCECE4C-7D3C-40FC-8842-7435806360CD}" destId="{961E52F3-0AB0-48C6-9FBF-A06E13491D40}" srcOrd="0" destOrd="0" presId="urn:microsoft.com/office/officeart/2005/8/layout/process2"/>
    <dgm:cxn modelId="{9CB81C2C-1E0C-41DA-89FE-FF88576D9F87}" type="presParOf" srcId="{C40D9B28-F6A9-4A43-B120-3877107B87E0}" destId="{44BC7831-3E02-4F50-93B2-1377D6BC2DA4}" srcOrd="6" destOrd="0" presId="urn:microsoft.com/office/officeart/2005/8/layout/process2"/>
    <dgm:cxn modelId="{C8D6D516-6DCE-4499-BC82-F71E5EE0C03E}" type="presParOf" srcId="{C40D9B28-F6A9-4A43-B120-3877107B87E0}" destId="{8FA56BA2-7A2C-4CD0-84A6-C232BF20D968}" srcOrd="7" destOrd="0" presId="urn:microsoft.com/office/officeart/2005/8/layout/process2"/>
    <dgm:cxn modelId="{F27C1656-13E5-4099-BE25-CD183C98BABD}" type="presParOf" srcId="{8FA56BA2-7A2C-4CD0-84A6-C232BF20D968}" destId="{7115685B-1CA3-4941-B745-0D5E2631ADDE}" srcOrd="0" destOrd="0" presId="urn:microsoft.com/office/officeart/2005/8/layout/process2"/>
    <dgm:cxn modelId="{568CECDC-7946-41EF-A6B9-CC71D856C27D}" type="presParOf" srcId="{C40D9B28-F6A9-4A43-B120-3877107B87E0}" destId="{F3C08786-9D42-43F3-8921-ADD694AB0A7D}" srcOrd="8" destOrd="0" presId="urn:microsoft.com/office/officeart/2005/8/layout/process2"/>
    <dgm:cxn modelId="{0CE7689A-40F4-4D22-8D89-1FA36377F1B3}" type="presParOf" srcId="{C40D9B28-F6A9-4A43-B120-3877107B87E0}" destId="{3143CA79-EF21-4ED2-B2EC-99E95E6430D6}" srcOrd="9" destOrd="0" presId="urn:microsoft.com/office/officeart/2005/8/layout/process2"/>
    <dgm:cxn modelId="{487740C6-1FE7-49AC-99F4-CDD1C65F0CEB}" type="presParOf" srcId="{3143CA79-EF21-4ED2-B2EC-99E95E6430D6}" destId="{78DCF05D-E51E-40C1-A6F2-4D3234405A4D}" srcOrd="0" destOrd="0" presId="urn:microsoft.com/office/officeart/2005/8/layout/process2"/>
    <dgm:cxn modelId="{976340B2-6478-4F0A-9BEE-566B7C02EE3D}" type="presParOf" srcId="{C40D9B28-F6A9-4A43-B120-3877107B87E0}" destId="{2C50838A-5F61-48EF-8917-A2B4F5FB32A3}" srcOrd="10"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70079B0-85FB-4F0C-838A-CD7443B5CE95}" type="doc">
      <dgm:prSet loTypeId="urn:microsoft.com/office/officeart/2005/8/layout/hList1" loCatId="list" qsTypeId="urn:microsoft.com/office/officeart/2005/8/quickstyle/simple1#8" qsCatId="simple" csTypeId="urn:microsoft.com/office/officeart/2005/8/colors/accent1_2#9" csCatId="accent1" phldr="1"/>
      <dgm:spPr/>
      <dgm:t>
        <a:bodyPr/>
        <a:lstStyle/>
        <a:p>
          <a:endParaRPr lang="en-US"/>
        </a:p>
      </dgm:t>
    </dgm:pt>
    <dgm:pt modelId="{A5713377-AFC1-44F0-9EBC-FF1E579D44AB}">
      <dgm:prSet phldrT="[Text]"/>
      <dgm:spPr/>
      <dgm:t>
        <a:bodyPr/>
        <a:lstStyle/>
        <a:p>
          <a:r>
            <a:rPr lang="en-US" i="0" dirty="0" smtClean="0"/>
            <a:t>Category 1 – Electricity Supply</a:t>
          </a:r>
          <a:endParaRPr lang="en-US" i="0" dirty="0"/>
        </a:p>
      </dgm:t>
    </dgm:pt>
    <dgm:pt modelId="{F4D2B3AA-49EC-45AA-A617-199D7B35DBC3}" type="parTrans" cxnId="{EEEEAB4A-630B-4D17-B4B2-BF2819B6F19D}">
      <dgm:prSet/>
      <dgm:spPr/>
      <dgm:t>
        <a:bodyPr/>
        <a:lstStyle/>
        <a:p>
          <a:endParaRPr lang="en-US"/>
        </a:p>
      </dgm:t>
    </dgm:pt>
    <dgm:pt modelId="{690F9A06-290B-494D-9C5F-20547DA9F65E}" type="sibTrans" cxnId="{EEEEAB4A-630B-4D17-B4B2-BF2819B6F19D}">
      <dgm:prSet/>
      <dgm:spPr/>
      <dgm:t>
        <a:bodyPr/>
        <a:lstStyle/>
        <a:p>
          <a:endParaRPr lang="en-US"/>
        </a:p>
      </dgm:t>
    </dgm:pt>
    <dgm:pt modelId="{FC4CCF00-01DC-4187-9DAD-7CB6327F401C}">
      <dgm:prSet phldrT="[Text]"/>
      <dgm:spPr/>
      <dgm:t>
        <a:bodyPr/>
        <a:lstStyle/>
        <a:p>
          <a:r>
            <a:rPr lang="en-US" dirty="0" smtClean="0"/>
            <a:t>Electric Energy Time Shift</a:t>
          </a:r>
          <a:endParaRPr lang="en-US" dirty="0"/>
        </a:p>
      </dgm:t>
    </dgm:pt>
    <dgm:pt modelId="{A28B48DC-5787-4295-AF8B-58433FB4154F}" type="parTrans" cxnId="{BD119420-0170-4161-AF07-0F46655D61E8}">
      <dgm:prSet/>
      <dgm:spPr/>
      <dgm:t>
        <a:bodyPr/>
        <a:lstStyle/>
        <a:p>
          <a:endParaRPr lang="en-US"/>
        </a:p>
      </dgm:t>
    </dgm:pt>
    <dgm:pt modelId="{9BDEB01B-AFE0-440A-AFD9-3EFC44F6C5DA}" type="sibTrans" cxnId="{BD119420-0170-4161-AF07-0F46655D61E8}">
      <dgm:prSet/>
      <dgm:spPr/>
      <dgm:t>
        <a:bodyPr/>
        <a:lstStyle/>
        <a:p>
          <a:endParaRPr lang="en-US"/>
        </a:p>
      </dgm:t>
    </dgm:pt>
    <dgm:pt modelId="{78D9BE97-0ABD-43E5-8C14-1F271BDF76C7}">
      <dgm:prSet phldrT="[Text]"/>
      <dgm:spPr/>
      <dgm:t>
        <a:bodyPr/>
        <a:lstStyle/>
        <a:p>
          <a:r>
            <a:rPr lang="en-US" i="0" dirty="0" smtClean="0"/>
            <a:t>Category 2 – Ancillary Services</a:t>
          </a:r>
          <a:endParaRPr lang="en-US" i="0" dirty="0"/>
        </a:p>
      </dgm:t>
    </dgm:pt>
    <dgm:pt modelId="{DAED8B77-555B-46AE-B761-9E2C40C92826}" type="parTrans" cxnId="{7D8FEC04-D1F1-4AFE-934A-48CBCADBC017}">
      <dgm:prSet/>
      <dgm:spPr/>
      <dgm:t>
        <a:bodyPr/>
        <a:lstStyle/>
        <a:p>
          <a:endParaRPr lang="en-US"/>
        </a:p>
      </dgm:t>
    </dgm:pt>
    <dgm:pt modelId="{EB551E52-B0FA-45F6-9309-02AABFC2EAC0}" type="sibTrans" cxnId="{7D8FEC04-D1F1-4AFE-934A-48CBCADBC017}">
      <dgm:prSet/>
      <dgm:spPr/>
      <dgm:t>
        <a:bodyPr/>
        <a:lstStyle/>
        <a:p>
          <a:endParaRPr lang="en-US"/>
        </a:p>
      </dgm:t>
    </dgm:pt>
    <dgm:pt modelId="{A8EDBCCD-8A49-4F5D-A62C-56B7E469B1E3}">
      <dgm:prSet phldrT="[Text]"/>
      <dgm:spPr/>
      <dgm:t>
        <a:bodyPr/>
        <a:lstStyle/>
        <a:p>
          <a:r>
            <a:rPr lang="en-US" dirty="0" smtClean="0"/>
            <a:t>Regulation</a:t>
          </a:r>
          <a:endParaRPr lang="en-US" dirty="0"/>
        </a:p>
      </dgm:t>
    </dgm:pt>
    <dgm:pt modelId="{7CB8F234-CA83-452B-8532-451C5B30AA9D}" type="parTrans" cxnId="{3E30C411-ECC1-4B86-BD5D-3282382333E2}">
      <dgm:prSet/>
      <dgm:spPr/>
      <dgm:t>
        <a:bodyPr/>
        <a:lstStyle/>
        <a:p>
          <a:endParaRPr lang="en-US"/>
        </a:p>
      </dgm:t>
    </dgm:pt>
    <dgm:pt modelId="{4F53568C-D27E-48CD-A9BE-5489533F1410}" type="sibTrans" cxnId="{3E30C411-ECC1-4B86-BD5D-3282382333E2}">
      <dgm:prSet/>
      <dgm:spPr/>
      <dgm:t>
        <a:bodyPr/>
        <a:lstStyle/>
        <a:p>
          <a:endParaRPr lang="en-US"/>
        </a:p>
      </dgm:t>
    </dgm:pt>
    <dgm:pt modelId="{F4C83E7F-D98F-4A8B-B7D5-2134B9579CBA}">
      <dgm:prSet phldrT="[Text]"/>
      <dgm:spPr/>
      <dgm:t>
        <a:bodyPr/>
        <a:lstStyle/>
        <a:p>
          <a:r>
            <a:rPr lang="en-US" i="0" dirty="0" smtClean="0"/>
            <a:t>Category 3 –         Grid System Support</a:t>
          </a:r>
          <a:endParaRPr lang="en-US" i="0" dirty="0"/>
        </a:p>
      </dgm:t>
    </dgm:pt>
    <dgm:pt modelId="{94A7F294-16D3-44E2-9B50-0572FC21E243}" type="parTrans" cxnId="{9DF06EDD-BE74-4267-9E4F-02EDDCCED95E}">
      <dgm:prSet/>
      <dgm:spPr/>
      <dgm:t>
        <a:bodyPr/>
        <a:lstStyle/>
        <a:p>
          <a:endParaRPr lang="en-US"/>
        </a:p>
      </dgm:t>
    </dgm:pt>
    <dgm:pt modelId="{FAD5520A-2BA7-4787-9E34-92FBCD8932BD}" type="sibTrans" cxnId="{9DF06EDD-BE74-4267-9E4F-02EDDCCED95E}">
      <dgm:prSet/>
      <dgm:spPr/>
      <dgm:t>
        <a:bodyPr/>
        <a:lstStyle/>
        <a:p>
          <a:endParaRPr lang="en-US"/>
        </a:p>
      </dgm:t>
    </dgm:pt>
    <dgm:pt modelId="{9F1E276F-1AEA-4DAF-AE5F-B48E7E29D6A1}">
      <dgm:prSet phldrT="[Text]"/>
      <dgm:spPr/>
      <dgm:t>
        <a:bodyPr/>
        <a:lstStyle/>
        <a:p>
          <a:r>
            <a:rPr lang="en-US" dirty="0" smtClean="0"/>
            <a:t>Transmission Support</a:t>
          </a:r>
          <a:endParaRPr lang="en-US" dirty="0"/>
        </a:p>
      </dgm:t>
    </dgm:pt>
    <dgm:pt modelId="{CEBCD597-E619-4E89-98C5-09853B33C1B2}" type="parTrans" cxnId="{6CB8C6AD-846B-415E-863E-C3642BD02942}">
      <dgm:prSet/>
      <dgm:spPr/>
      <dgm:t>
        <a:bodyPr/>
        <a:lstStyle/>
        <a:p>
          <a:endParaRPr lang="en-US"/>
        </a:p>
      </dgm:t>
    </dgm:pt>
    <dgm:pt modelId="{A848B072-3662-488A-A103-529E8BE01D14}" type="sibTrans" cxnId="{6CB8C6AD-846B-415E-863E-C3642BD02942}">
      <dgm:prSet/>
      <dgm:spPr/>
      <dgm:t>
        <a:bodyPr/>
        <a:lstStyle/>
        <a:p>
          <a:endParaRPr lang="en-US"/>
        </a:p>
      </dgm:t>
    </dgm:pt>
    <dgm:pt modelId="{D359690A-0538-4989-8BB8-7253FA6BB172}">
      <dgm:prSet/>
      <dgm:spPr/>
      <dgm:t>
        <a:bodyPr/>
        <a:lstStyle/>
        <a:p>
          <a:r>
            <a:rPr lang="en-US" dirty="0" smtClean="0"/>
            <a:t>Electric Supply Capacity</a:t>
          </a:r>
        </a:p>
      </dgm:t>
    </dgm:pt>
    <dgm:pt modelId="{23F782EF-CD20-4CF0-87DA-E4EB00233989}" type="parTrans" cxnId="{071D7030-0BD4-4F00-B6D8-A5C088369D15}">
      <dgm:prSet/>
      <dgm:spPr/>
      <dgm:t>
        <a:bodyPr/>
        <a:lstStyle/>
        <a:p>
          <a:endParaRPr lang="en-US"/>
        </a:p>
      </dgm:t>
    </dgm:pt>
    <dgm:pt modelId="{2F679D76-3FAD-4D67-88BB-0634394EF1A5}" type="sibTrans" cxnId="{071D7030-0BD4-4F00-B6D8-A5C088369D15}">
      <dgm:prSet/>
      <dgm:spPr/>
      <dgm:t>
        <a:bodyPr/>
        <a:lstStyle/>
        <a:p>
          <a:endParaRPr lang="en-US"/>
        </a:p>
      </dgm:t>
    </dgm:pt>
    <dgm:pt modelId="{64303FAA-EC19-4E23-A1F5-93A4E9D0E9FB}">
      <dgm:prSet/>
      <dgm:spPr/>
      <dgm:t>
        <a:bodyPr/>
        <a:lstStyle/>
        <a:p>
          <a:r>
            <a:rPr lang="en-US" dirty="0" smtClean="0"/>
            <a:t>Spinning Reserves</a:t>
          </a:r>
        </a:p>
      </dgm:t>
    </dgm:pt>
    <dgm:pt modelId="{34E04512-076E-4E8C-9567-30FA1D0FDB7E}" type="parTrans" cxnId="{1CF79171-0CCB-4573-94B2-53F897CC5F81}">
      <dgm:prSet/>
      <dgm:spPr/>
      <dgm:t>
        <a:bodyPr/>
        <a:lstStyle/>
        <a:p>
          <a:endParaRPr lang="en-US"/>
        </a:p>
      </dgm:t>
    </dgm:pt>
    <dgm:pt modelId="{C8154D01-6B50-4B12-BA9E-3749F4ACA385}" type="sibTrans" cxnId="{1CF79171-0CCB-4573-94B2-53F897CC5F81}">
      <dgm:prSet/>
      <dgm:spPr/>
      <dgm:t>
        <a:bodyPr/>
        <a:lstStyle/>
        <a:p>
          <a:endParaRPr lang="en-US"/>
        </a:p>
      </dgm:t>
    </dgm:pt>
    <dgm:pt modelId="{307FFB8B-1868-4BB7-A9C0-84C615BA6EC2}">
      <dgm:prSet/>
      <dgm:spPr/>
      <dgm:t>
        <a:bodyPr/>
        <a:lstStyle/>
        <a:p>
          <a:r>
            <a:rPr lang="en-US" dirty="0" smtClean="0"/>
            <a:t>Supplemental Reserves</a:t>
          </a:r>
        </a:p>
      </dgm:t>
    </dgm:pt>
    <dgm:pt modelId="{FF823CD5-4F1C-4ACE-B3E1-058E1312E5E8}" type="parTrans" cxnId="{CA500D69-2BD1-4F41-9751-A8AAD170874F}">
      <dgm:prSet/>
      <dgm:spPr/>
      <dgm:t>
        <a:bodyPr/>
        <a:lstStyle/>
        <a:p>
          <a:endParaRPr lang="en-US"/>
        </a:p>
      </dgm:t>
    </dgm:pt>
    <dgm:pt modelId="{18495BA4-12DD-4817-A9F7-13F73E80D169}" type="sibTrans" cxnId="{CA500D69-2BD1-4F41-9751-A8AAD170874F}">
      <dgm:prSet/>
      <dgm:spPr/>
      <dgm:t>
        <a:bodyPr/>
        <a:lstStyle/>
        <a:p>
          <a:endParaRPr lang="en-US"/>
        </a:p>
      </dgm:t>
    </dgm:pt>
    <dgm:pt modelId="{6AEB9A30-64BE-454B-85F5-0538DCDCCBDD}">
      <dgm:prSet/>
      <dgm:spPr/>
      <dgm:t>
        <a:bodyPr/>
        <a:lstStyle/>
        <a:p>
          <a:r>
            <a:rPr lang="en-US" dirty="0" smtClean="0"/>
            <a:t>Replacement Reserves</a:t>
          </a:r>
        </a:p>
      </dgm:t>
    </dgm:pt>
    <dgm:pt modelId="{A97E791F-DED0-4A00-B982-13948F80E33C}" type="parTrans" cxnId="{3D6BD0F6-0DD1-4DAB-B9AF-D7BD83143A25}">
      <dgm:prSet/>
      <dgm:spPr/>
      <dgm:t>
        <a:bodyPr/>
        <a:lstStyle/>
        <a:p>
          <a:endParaRPr lang="en-US"/>
        </a:p>
      </dgm:t>
    </dgm:pt>
    <dgm:pt modelId="{6C64761F-9119-446C-804D-D0F631302F63}" type="sibTrans" cxnId="{3D6BD0F6-0DD1-4DAB-B9AF-D7BD83143A25}">
      <dgm:prSet/>
      <dgm:spPr/>
      <dgm:t>
        <a:bodyPr/>
        <a:lstStyle/>
        <a:p>
          <a:endParaRPr lang="en-US"/>
        </a:p>
      </dgm:t>
    </dgm:pt>
    <dgm:pt modelId="{9B1A335E-F784-41F9-8F8B-30A1759AB01F}">
      <dgm:prSet/>
      <dgm:spPr/>
      <dgm:t>
        <a:bodyPr/>
        <a:lstStyle/>
        <a:p>
          <a:r>
            <a:rPr lang="en-US" dirty="0" smtClean="0"/>
            <a:t>Load Following</a:t>
          </a:r>
        </a:p>
      </dgm:t>
    </dgm:pt>
    <dgm:pt modelId="{96C65FA3-E922-46CD-B2B7-8449FAA2B9EF}" type="parTrans" cxnId="{F2C05CEB-BF62-49A1-AA60-756CF940E830}">
      <dgm:prSet/>
      <dgm:spPr/>
      <dgm:t>
        <a:bodyPr/>
        <a:lstStyle/>
        <a:p>
          <a:endParaRPr lang="en-US"/>
        </a:p>
      </dgm:t>
    </dgm:pt>
    <dgm:pt modelId="{02EB0769-256D-4104-882A-D17E9ECDEB09}" type="sibTrans" cxnId="{F2C05CEB-BF62-49A1-AA60-756CF940E830}">
      <dgm:prSet/>
      <dgm:spPr/>
      <dgm:t>
        <a:bodyPr/>
        <a:lstStyle/>
        <a:p>
          <a:endParaRPr lang="en-US"/>
        </a:p>
      </dgm:t>
    </dgm:pt>
    <dgm:pt modelId="{6A93F135-D12B-40A9-BC39-9D96E9FF5E5E}">
      <dgm:prSet/>
      <dgm:spPr/>
      <dgm:t>
        <a:bodyPr/>
        <a:lstStyle/>
        <a:p>
          <a:r>
            <a:rPr lang="en-US" dirty="0" smtClean="0"/>
            <a:t>Voltage Control</a:t>
          </a:r>
        </a:p>
      </dgm:t>
    </dgm:pt>
    <dgm:pt modelId="{40834302-C241-4A0E-8085-FD9D6829F51C}" type="parTrans" cxnId="{8EF8E6CD-C246-4309-9103-0A2F23AAA5C1}">
      <dgm:prSet/>
      <dgm:spPr/>
      <dgm:t>
        <a:bodyPr/>
        <a:lstStyle/>
        <a:p>
          <a:endParaRPr lang="en-US"/>
        </a:p>
      </dgm:t>
    </dgm:pt>
    <dgm:pt modelId="{17059028-C582-452F-87FA-4D4C32893AB6}" type="sibTrans" cxnId="{8EF8E6CD-C246-4309-9103-0A2F23AAA5C1}">
      <dgm:prSet/>
      <dgm:spPr/>
      <dgm:t>
        <a:bodyPr/>
        <a:lstStyle/>
        <a:p>
          <a:endParaRPr lang="en-US"/>
        </a:p>
      </dgm:t>
    </dgm:pt>
    <dgm:pt modelId="{60CD7F73-9C01-4DEF-ADEE-A88D4530733C}">
      <dgm:prSet/>
      <dgm:spPr/>
      <dgm:t>
        <a:bodyPr/>
        <a:lstStyle/>
        <a:p>
          <a:r>
            <a:rPr lang="en-US" dirty="0" smtClean="0"/>
            <a:t>System Control</a:t>
          </a:r>
        </a:p>
      </dgm:t>
    </dgm:pt>
    <dgm:pt modelId="{E114A335-BDE7-43CF-B216-22743F8D7467}" type="parTrans" cxnId="{FDAB651D-9F1B-40CE-9292-AF85A74303F1}">
      <dgm:prSet/>
      <dgm:spPr/>
      <dgm:t>
        <a:bodyPr/>
        <a:lstStyle/>
        <a:p>
          <a:endParaRPr lang="en-US"/>
        </a:p>
      </dgm:t>
    </dgm:pt>
    <dgm:pt modelId="{EE260FAE-C3DE-497A-99D3-03F2E91A6A02}" type="sibTrans" cxnId="{FDAB651D-9F1B-40CE-9292-AF85A74303F1}">
      <dgm:prSet/>
      <dgm:spPr/>
      <dgm:t>
        <a:bodyPr/>
        <a:lstStyle/>
        <a:p>
          <a:endParaRPr lang="en-US"/>
        </a:p>
      </dgm:t>
    </dgm:pt>
    <dgm:pt modelId="{3C3C817C-4B71-4905-AA11-B8A04AF2C741}">
      <dgm:prSet/>
      <dgm:spPr/>
      <dgm:t>
        <a:bodyPr/>
        <a:lstStyle/>
        <a:p>
          <a:r>
            <a:rPr lang="en-US" dirty="0" smtClean="0"/>
            <a:t>Real Power Loss Replacement</a:t>
          </a:r>
        </a:p>
      </dgm:t>
    </dgm:pt>
    <dgm:pt modelId="{68D551C7-2AAA-42B1-A159-8A60030EE71A}" type="parTrans" cxnId="{50944C77-18C5-45A2-98B4-FE1497AD4207}">
      <dgm:prSet/>
      <dgm:spPr/>
      <dgm:t>
        <a:bodyPr/>
        <a:lstStyle/>
        <a:p>
          <a:endParaRPr lang="en-US"/>
        </a:p>
      </dgm:t>
    </dgm:pt>
    <dgm:pt modelId="{5CC2B6FE-3038-40AB-8D22-C6421CAC7674}" type="sibTrans" cxnId="{50944C77-18C5-45A2-98B4-FE1497AD4207}">
      <dgm:prSet/>
      <dgm:spPr/>
      <dgm:t>
        <a:bodyPr/>
        <a:lstStyle/>
        <a:p>
          <a:endParaRPr lang="en-US"/>
        </a:p>
      </dgm:t>
    </dgm:pt>
    <dgm:pt modelId="{A657FBDC-C496-4663-B73B-00BB2C542373}">
      <dgm:prSet/>
      <dgm:spPr/>
      <dgm:t>
        <a:bodyPr/>
        <a:lstStyle/>
        <a:p>
          <a:r>
            <a:rPr lang="en-US" dirty="0" smtClean="0"/>
            <a:t>Transmission &amp; Congestion Relief</a:t>
          </a:r>
        </a:p>
      </dgm:t>
    </dgm:pt>
    <dgm:pt modelId="{0BEBA45C-3940-4DB6-A49A-EBB9865A62B9}" type="parTrans" cxnId="{D95ED946-0B42-440E-A1C3-7407DAABE7B9}">
      <dgm:prSet/>
      <dgm:spPr/>
      <dgm:t>
        <a:bodyPr/>
        <a:lstStyle/>
        <a:p>
          <a:endParaRPr lang="en-US"/>
        </a:p>
      </dgm:t>
    </dgm:pt>
    <dgm:pt modelId="{117F7E37-C111-48C9-B6B6-FA653BF1B175}" type="sibTrans" cxnId="{D95ED946-0B42-440E-A1C3-7407DAABE7B9}">
      <dgm:prSet/>
      <dgm:spPr/>
      <dgm:t>
        <a:bodyPr/>
        <a:lstStyle/>
        <a:p>
          <a:endParaRPr lang="en-US"/>
        </a:p>
      </dgm:t>
    </dgm:pt>
    <dgm:pt modelId="{B738D641-5542-42E2-B424-818D8D1226A8}">
      <dgm:prSet/>
      <dgm:spPr/>
      <dgm:t>
        <a:bodyPr/>
        <a:lstStyle/>
        <a:p>
          <a:r>
            <a:rPr lang="en-US" dirty="0" smtClean="0"/>
            <a:t>Transmission &amp; Distribution Upgrade Deferral</a:t>
          </a:r>
        </a:p>
      </dgm:t>
    </dgm:pt>
    <dgm:pt modelId="{FF2885FC-18A0-4997-B1DF-B41CDEA3FCE5}" type="parTrans" cxnId="{624C624E-D942-402B-B3D2-DA619B771ED0}">
      <dgm:prSet/>
      <dgm:spPr/>
      <dgm:t>
        <a:bodyPr/>
        <a:lstStyle/>
        <a:p>
          <a:endParaRPr lang="en-US"/>
        </a:p>
      </dgm:t>
    </dgm:pt>
    <dgm:pt modelId="{21651583-F081-42B7-9120-BC48ED16B5C6}" type="sibTrans" cxnId="{624C624E-D942-402B-B3D2-DA619B771ED0}">
      <dgm:prSet/>
      <dgm:spPr/>
      <dgm:t>
        <a:bodyPr/>
        <a:lstStyle/>
        <a:p>
          <a:endParaRPr lang="en-US"/>
        </a:p>
      </dgm:t>
    </dgm:pt>
    <dgm:pt modelId="{3786029D-C398-447C-A8F5-ADE19EA378ED}">
      <dgm:prSet/>
      <dgm:spPr/>
      <dgm:t>
        <a:bodyPr/>
        <a:lstStyle/>
        <a:p>
          <a:r>
            <a:rPr lang="en-US" dirty="0" smtClean="0"/>
            <a:t>Substation On-Site Power</a:t>
          </a:r>
        </a:p>
      </dgm:t>
    </dgm:pt>
    <dgm:pt modelId="{E072D7D8-2DA3-4C49-8B10-586EDCC6BE25}" type="parTrans" cxnId="{F592C7CF-C565-4799-B996-FBAD0A32A739}">
      <dgm:prSet/>
      <dgm:spPr/>
      <dgm:t>
        <a:bodyPr/>
        <a:lstStyle/>
        <a:p>
          <a:endParaRPr lang="en-US"/>
        </a:p>
      </dgm:t>
    </dgm:pt>
    <dgm:pt modelId="{1A38E64B-8983-40B5-AD8A-6AE09E1C6CEF}" type="sibTrans" cxnId="{F592C7CF-C565-4799-B996-FBAD0A32A739}">
      <dgm:prSet/>
      <dgm:spPr/>
      <dgm:t>
        <a:bodyPr/>
        <a:lstStyle/>
        <a:p>
          <a:endParaRPr lang="en-US"/>
        </a:p>
      </dgm:t>
    </dgm:pt>
    <dgm:pt modelId="{AC09B95D-33A3-4476-880A-9EE27C24FF22}" type="pres">
      <dgm:prSet presAssocID="{970079B0-85FB-4F0C-838A-CD7443B5CE95}" presName="Name0" presStyleCnt="0">
        <dgm:presLayoutVars>
          <dgm:dir/>
          <dgm:animLvl val="lvl"/>
          <dgm:resizeHandles val="exact"/>
        </dgm:presLayoutVars>
      </dgm:prSet>
      <dgm:spPr/>
      <dgm:t>
        <a:bodyPr/>
        <a:lstStyle/>
        <a:p>
          <a:endParaRPr lang="en-US"/>
        </a:p>
      </dgm:t>
    </dgm:pt>
    <dgm:pt modelId="{AABFACB9-4E7D-43A5-B517-3B15FF1E5556}" type="pres">
      <dgm:prSet presAssocID="{A5713377-AFC1-44F0-9EBC-FF1E579D44AB}" presName="composite" presStyleCnt="0"/>
      <dgm:spPr/>
    </dgm:pt>
    <dgm:pt modelId="{26DC97F8-0E8F-4314-8277-88DD4386955A}" type="pres">
      <dgm:prSet presAssocID="{A5713377-AFC1-44F0-9EBC-FF1E579D44AB}" presName="parTx" presStyleLbl="alignNode1" presStyleIdx="0" presStyleCnt="3">
        <dgm:presLayoutVars>
          <dgm:chMax val="0"/>
          <dgm:chPref val="0"/>
          <dgm:bulletEnabled val="1"/>
        </dgm:presLayoutVars>
      </dgm:prSet>
      <dgm:spPr/>
      <dgm:t>
        <a:bodyPr/>
        <a:lstStyle/>
        <a:p>
          <a:endParaRPr lang="en-US"/>
        </a:p>
      </dgm:t>
    </dgm:pt>
    <dgm:pt modelId="{3C792A68-23EE-46D1-BCB4-0D13A58E01CC}" type="pres">
      <dgm:prSet presAssocID="{A5713377-AFC1-44F0-9EBC-FF1E579D44AB}" presName="desTx" presStyleLbl="alignAccFollowNode1" presStyleIdx="0" presStyleCnt="3">
        <dgm:presLayoutVars>
          <dgm:bulletEnabled val="1"/>
        </dgm:presLayoutVars>
      </dgm:prSet>
      <dgm:spPr/>
      <dgm:t>
        <a:bodyPr/>
        <a:lstStyle/>
        <a:p>
          <a:endParaRPr lang="en-US"/>
        </a:p>
      </dgm:t>
    </dgm:pt>
    <dgm:pt modelId="{1D1F8D8C-DD21-4F23-9252-803E9669A725}" type="pres">
      <dgm:prSet presAssocID="{690F9A06-290B-494D-9C5F-20547DA9F65E}" presName="space" presStyleCnt="0"/>
      <dgm:spPr/>
    </dgm:pt>
    <dgm:pt modelId="{B9CC9F2D-A459-40D1-8FC7-C7DBD7FB108A}" type="pres">
      <dgm:prSet presAssocID="{78D9BE97-0ABD-43E5-8C14-1F271BDF76C7}" presName="composite" presStyleCnt="0"/>
      <dgm:spPr/>
    </dgm:pt>
    <dgm:pt modelId="{61EFD6AD-8FE5-4EC8-B501-660D1FB9DB58}" type="pres">
      <dgm:prSet presAssocID="{78D9BE97-0ABD-43E5-8C14-1F271BDF76C7}" presName="parTx" presStyleLbl="alignNode1" presStyleIdx="1" presStyleCnt="3">
        <dgm:presLayoutVars>
          <dgm:chMax val="0"/>
          <dgm:chPref val="0"/>
          <dgm:bulletEnabled val="1"/>
        </dgm:presLayoutVars>
      </dgm:prSet>
      <dgm:spPr/>
      <dgm:t>
        <a:bodyPr/>
        <a:lstStyle/>
        <a:p>
          <a:endParaRPr lang="en-US"/>
        </a:p>
      </dgm:t>
    </dgm:pt>
    <dgm:pt modelId="{C20FE19D-5896-49B3-86D0-8128ED98D6C7}" type="pres">
      <dgm:prSet presAssocID="{78D9BE97-0ABD-43E5-8C14-1F271BDF76C7}" presName="desTx" presStyleLbl="alignAccFollowNode1" presStyleIdx="1" presStyleCnt="3">
        <dgm:presLayoutVars>
          <dgm:bulletEnabled val="1"/>
        </dgm:presLayoutVars>
      </dgm:prSet>
      <dgm:spPr/>
      <dgm:t>
        <a:bodyPr/>
        <a:lstStyle/>
        <a:p>
          <a:endParaRPr lang="en-US"/>
        </a:p>
      </dgm:t>
    </dgm:pt>
    <dgm:pt modelId="{BCE4D0B5-D5DF-4B2C-9AFB-190343EF871D}" type="pres">
      <dgm:prSet presAssocID="{EB551E52-B0FA-45F6-9309-02AABFC2EAC0}" presName="space" presStyleCnt="0"/>
      <dgm:spPr/>
    </dgm:pt>
    <dgm:pt modelId="{DCFBF0DC-492B-41BD-A547-D6D6BEF6361B}" type="pres">
      <dgm:prSet presAssocID="{F4C83E7F-D98F-4A8B-B7D5-2134B9579CBA}" presName="composite" presStyleCnt="0"/>
      <dgm:spPr/>
    </dgm:pt>
    <dgm:pt modelId="{501A51E9-A157-4420-8BD0-BE61C47F7488}" type="pres">
      <dgm:prSet presAssocID="{F4C83E7F-D98F-4A8B-B7D5-2134B9579CBA}" presName="parTx" presStyleLbl="alignNode1" presStyleIdx="2" presStyleCnt="3">
        <dgm:presLayoutVars>
          <dgm:chMax val="0"/>
          <dgm:chPref val="0"/>
          <dgm:bulletEnabled val="1"/>
        </dgm:presLayoutVars>
      </dgm:prSet>
      <dgm:spPr/>
      <dgm:t>
        <a:bodyPr/>
        <a:lstStyle/>
        <a:p>
          <a:endParaRPr lang="en-US"/>
        </a:p>
      </dgm:t>
    </dgm:pt>
    <dgm:pt modelId="{C421AAA9-9C90-4AC3-BC8A-62E811637FA7}" type="pres">
      <dgm:prSet presAssocID="{F4C83E7F-D98F-4A8B-B7D5-2134B9579CBA}" presName="desTx" presStyleLbl="alignAccFollowNode1" presStyleIdx="2" presStyleCnt="3">
        <dgm:presLayoutVars>
          <dgm:bulletEnabled val="1"/>
        </dgm:presLayoutVars>
      </dgm:prSet>
      <dgm:spPr/>
      <dgm:t>
        <a:bodyPr/>
        <a:lstStyle/>
        <a:p>
          <a:endParaRPr lang="en-US"/>
        </a:p>
      </dgm:t>
    </dgm:pt>
  </dgm:ptLst>
  <dgm:cxnLst>
    <dgm:cxn modelId="{028A7038-B3F8-4F49-B572-555AFDE2A0F1}" type="presOf" srcId="{78D9BE97-0ABD-43E5-8C14-1F271BDF76C7}" destId="{61EFD6AD-8FE5-4EC8-B501-660D1FB9DB58}" srcOrd="0" destOrd="0" presId="urn:microsoft.com/office/officeart/2005/8/layout/hList1"/>
    <dgm:cxn modelId="{CB7CF730-9F11-4614-8F9D-1C6F928ABCD4}" type="presOf" srcId="{9F1E276F-1AEA-4DAF-AE5F-B48E7E29D6A1}" destId="{C421AAA9-9C90-4AC3-BC8A-62E811637FA7}" srcOrd="0" destOrd="0" presId="urn:microsoft.com/office/officeart/2005/8/layout/hList1"/>
    <dgm:cxn modelId="{BD119420-0170-4161-AF07-0F46655D61E8}" srcId="{A5713377-AFC1-44F0-9EBC-FF1E579D44AB}" destId="{FC4CCF00-01DC-4187-9DAD-7CB6327F401C}" srcOrd="0" destOrd="0" parTransId="{A28B48DC-5787-4295-AF8B-58433FB4154F}" sibTransId="{9BDEB01B-AFE0-440A-AFD9-3EFC44F6C5DA}"/>
    <dgm:cxn modelId="{FDAB651D-9F1B-40CE-9292-AF85A74303F1}" srcId="{78D9BE97-0ABD-43E5-8C14-1F271BDF76C7}" destId="{60CD7F73-9C01-4DEF-ADEE-A88D4530733C}" srcOrd="6" destOrd="0" parTransId="{E114A335-BDE7-43CF-B216-22743F8D7467}" sibTransId="{EE260FAE-C3DE-497A-99D3-03F2E91A6A02}"/>
    <dgm:cxn modelId="{F93BDFE9-22E6-4A87-80CF-A385999A6518}" type="presOf" srcId="{3C3C817C-4B71-4905-AA11-B8A04AF2C741}" destId="{C20FE19D-5896-49B3-86D0-8128ED98D6C7}" srcOrd="0" destOrd="7" presId="urn:microsoft.com/office/officeart/2005/8/layout/hList1"/>
    <dgm:cxn modelId="{7D8FEC04-D1F1-4AFE-934A-48CBCADBC017}" srcId="{970079B0-85FB-4F0C-838A-CD7443B5CE95}" destId="{78D9BE97-0ABD-43E5-8C14-1F271BDF76C7}" srcOrd="1" destOrd="0" parTransId="{DAED8B77-555B-46AE-B761-9E2C40C92826}" sibTransId="{EB551E52-B0FA-45F6-9309-02AABFC2EAC0}"/>
    <dgm:cxn modelId="{F592C7CF-C565-4799-B996-FBAD0A32A739}" srcId="{F4C83E7F-D98F-4A8B-B7D5-2134B9579CBA}" destId="{3786029D-C398-447C-A8F5-ADE19EA378ED}" srcOrd="3" destOrd="0" parTransId="{E072D7D8-2DA3-4C49-8B10-586EDCC6BE25}" sibTransId="{1A38E64B-8983-40B5-AD8A-6AE09E1C6CEF}"/>
    <dgm:cxn modelId="{5C7114A0-7C32-45A6-9640-95C3DE14C507}" type="presOf" srcId="{FC4CCF00-01DC-4187-9DAD-7CB6327F401C}" destId="{3C792A68-23EE-46D1-BCB4-0D13A58E01CC}" srcOrd="0" destOrd="0" presId="urn:microsoft.com/office/officeart/2005/8/layout/hList1"/>
    <dgm:cxn modelId="{CEC35305-F072-4233-A374-686D11988598}" type="presOf" srcId="{A8EDBCCD-8A49-4F5D-A62C-56B7E469B1E3}" destId="{C20FE19D-5896-49B3-86D0-8128ED98D6C7}" srcOrd="0" destOrd="0" presId="urn:microsoft.com/office/officeart/2005/8/layout/hList1"/>
    <dgm:cxn modelId="{58FE3BA9-80C5-48D2-9BF3-03E4ABE165A1}" type="presOf" srcId="{B738D641-5542-42E2-B424-818D8D1226A8}" destId="{C421AAA9-9C90-4AC3-BC8A-62E811637FA7}" srcOrd="0" destOrd="2" presId="urn:microsoft.com/office/officeart/2005/8/layout/hList1"/>
    <dgm:cxn modelId="{8EF8E6CD-C246-4309-9103-0A2F23AAA5C1}" srcId="{78D9BE97-0ABD-43E5-8C14-1F271BDF76C7}" destId="{6A93F135-D12B-40A9-BC39-9D96E9FF5E5E}" srcOrd="5" destOrd="0" parTransId="{40834302-C241-4A0E-8085-FD9D6829F51C}" sibTransId="{17059028-C582-452F-87FA-4D4C32893AB6}"/>
    <dgm:cxn modelId="{624C624E-D942-402B-B3D2-DA619B771ED0}" srcId="{F4C83E7F-D98F-4A8B-B7D5-2134B9579CBA}" destId="{B738D641-5542-42E2-B424-818D8D1226A8}" srcOrd="2" destOrd="0" parTransId="{FF2885FC-18A0-4997-B1DF-B41CDEA3FCE5}" sibTransId="{21651583-F081-42B7-9120-BC48ED16B5C6}"/>
    <dgm:cxn modelId="{18D85070-F31D-4160-B3D9-DDC7FE7B57AB}" type="presOf" srcId="{D359690A-0538-4989-8BB8-7253FA6BB172}" destId="{3C792A68-23EE-46D1-BCB4-0D13A58E01CC}" srcOrd="0" destOrd="1" presId="urn:microsoft.com/office/officeart/2005/8/layout/hList1"/>
    <dgm:cxn modelId="{6CB8C6AD-846B-415E-863E-C3642BD02942}" srcId="{F4C83E7F-D98F-4A8B-B7D5-2134B9579CBA}" destId="{9F1E276F-1AEA-4DAF-AE5F-B48E7E29D6A1}" srcOrd="0" destOrd="0" parTransId="{CEBCD597-E619-4E89-98C5-09853B33C1B2}" sibTransId="{A848B072-3662-488A-A103-529E8BE01D14}"/>
    <dgm:cxn modelId="{E3E416DE-F004-4DF9-A49B-2D24DFBF4162}" type="presOf" srcId="{A657FBDC-C496-4663-B73B-00BB2C542373}" destId="{C421AAA9-9C90-4AC3-BC8A-62E811637FA7}" srcOrd="0" destOrd="1" presId="urn:microsoft.com/office/officeart/2005/8/layout/hList1"/>
    <dgm:cxn modelId="{1CF79171-0CCB-4573-94B2-53F897CC5F81}" srcId="{78D9BE97-0ABD-43E5-8C14-1F271BDF76C7}" destId="{64303FAA-EC19-4E23-A1F5-93A4E9D0E9FB}" srcOrd="1" destOrd="0" parTransId="{34E04512-076E-4E8C-9567-30FA1D0FDB7E}" sibTransId="{C8154D01-6B50-4B12-BA9E-3749F4ACA385}"/>
    <dgm:cxn modelId="{3E30C411-ECC1-4B86-BD5D-3282382333E2}" srcId="{78D9BE97-0ABD-43E5-8C14-1F271BDF76C7}" destId="{A8EDBCCD-8A49-4F5D-A62C-56B7E469B1E3}" srcOrd="0" destOrd="0" parTransId="{7CB8F234-CA83-452B-8532-451C5B30AA9D}" sibTransId="{4F53568C-D27E-48CD-A9BE-5489533F1410}"/>
    <dgm:cxn modelId="{3D6BD0F6-0DD1-4DAB-B9AF-D7BD83143A25}" srcId="{78D9BE97-0ABD-43E5-8C14-1F271BDF76C7}" destId="{6AEB9A30-64BE-454B-85F5-0538DCDCCBDD}" srcOrd="3" destOrd="0" parTransId="{A97E791F-DED0-4A00-B982-13948F80E33C}" sibTransId="{6C64761F-9119-446C-804D-D0F631302F63}"/>
    <dgm:cxn modelId="{31BF8E4F-85E5-47B9-BD73-626A4BED5111}" type="presOf" srcId="{307FFB8B-1868-4BB7-A9C0-84C615BA6EC2}" destId="{C20FE19D-5896-49B3-86D0-8128ED98D6C7}" srcOrd="0" destOrd="2" presId="urn:microsoft.com/office/officeart/2005/8/layout/hList1"/>
    <dgm:cxn modelId="{5B370026-4A75-4585-84FB-D0F18EFBBA60}" type="presOf" srcId="{6A93F135-D12B-40A9-BC39-9D96E9FF5E5E}" destId="{C20FE19D-5896-49B3-86D0-8128ED98D6C7}" srcOrd="0" destOrd="5" presId="urn:microsoft.com/office/officeart/2005/8/layout/hList1"/>
    <dgm:cxn modelId="{D95ED946-0B42-440E-A1C3-7407DAABE7B9}" srcId="{F4C83E7F-D98F-4A8B-B7D5-2134B9579CBA}" destId="{A657FBDC-C496-4663-B73B-00BB2C542373}" srcOrd="1" destOrd="0" parTransId="{0BEBA45C-3940-4DB6-A49A-EBB9865A62B9}" sibTransId="{117F7E37-C111-48C9-B6B6-FA653BF1B175}"/>
    <dgm:cxn modelId="{E57F9E7A-0D01-438A-AA9A-A16E734FBB01}" type="presOf" srcId="{9B1A335E-F784-41F9-8F8B-30A1759AB01F}" destId="{C20FE19D-5896-49B3-86D0-8128ED98D6C7}" srcOrd="0" destOrd="4" presId="urn:microsoft.com/office/officeart/2005/8/layout/hList1"/>
    <dgm:cxn modelId="{50944C77-18C5-45A2-98B4-FE1497AD4207}" srcId="{78D9BE97-0ABD-43E5-8C14-1F271BDF76C7}" destId="{3C3C817C-4B71-4905-AA11-B8A04AF2C741}" srcOrd="7" destOrd="0" parTransId="{68D551C7-2AAA-42B1-A159-8A60030EE71A}" sibTransId="{5CC2B6FE-3038-40AB-8D22-C6421CAC7674}"/>
    <dgm:cxn modelId="{18B56C3D-C23A-41D8-9CCA-C455B7E3AEB7}" type="presOf" srcId="{6AEB9A30-64BE-454B-85F5-0538DCDCCBDD}" destId="{C20FE19D-5896-49B3-86D0-8128ED98D6C7}" srcOrd="0" destOrd="3" presId="urn:microsoft.com/office/officeart/2005/8/layout/hList1"/>
    <dgm:cxn modelId="{B1E920E1-83FC-48AE-BD74-E75A0DEF015E}" type="presOf" srcId="{A5713377-AFC1-44F0-9EBC-FF1E579D44AB}" destId="{26DC97F8-0E8F-4314-8277-88DD4386955A}" srcOrd="0" destOrd="0" presId="urn:microsoft.com/office/officeart/2005/8/layout/hList1"/>
    <dgm:cxn modelId="{CA500D69-2BD1-4F41-9751-A8AAD170874F}" srcId="{78D9BE97-0ABD-43E5-8C14-1F271BDF76C7}" destId="{307FFB8B-1868-4BB7-A9C0-84C615BA6EC2}" srcOrd="2" destOrd="0" parTransId="{FF823CD5-4F1C-4ACE-B3E1-058E1312E5E8}" sibTransId="{18495BA4-12DD-4817-A9F7-13F73E80D169}"/>
    <dgm:cxn modelId="{A899CE23-C2D4-4CB4-B4C8-820CF27D978C}" type="presOf" srcId="{3786029D-C398-447C-A8F5-ADE19EA378ED}" destId="{C421AAA9-9C90-4AC3-BC8A-62E811637FA7}" srcOrd="0" destOrd="3" presId="urn:microsoft.com/office/officeart/2005/8/layout/hList1"/>
    <dgm:cxn modelId="{9DF06EDD-BE74-4267-9E4F-02EDDCCED95E}" srcId="{970079B0-85FB-4F0C-838A-CD7443B5CE95}" destId="{F4C83E7F-D98F-4A8B-B7D5-2134B9579CBA}" srcOrd="2" destOrd="0" parTransId="{94A7F294-16D3-44E2-9B50-0572FC21E243}" sibTransId="{FAD5520A-2BA7-4787-9E34-92FBCD8932BD}"/>
    <dgm:cxn modelId="{FEC23119-6CA7-4C23-A1E6-01BD34CF88E5}" type="presOf" srcId="{60CD7F73-9C01-4DEF-ADEE-A88D4530733C}" destId="{C20FE19D-5896-49B3-86D0-8128ED98D6C7}" srcOrd="0" destOrd="6" presId="urn:microsoft.com/office/officeart/2005/8/layout/hList1"/>
    <dgm:cxn modelId="{EEEEAB4A-630B-4D17-B4B2-BF2819B6F19D}" srcId="{970079B0-85FB-4F0C-838A-CD7443B5CE95}" destId="{A5713377-AFC1-44F0-9EBC-FF1E579D44AB}" srcOrd="0" destOrd="0" parTransId="{F4D2B3AA-49EC-45AA-A617-199D7B35DBC3}" sibTransId="{690F9A06-290B-494D-9C5F-20547DA9F65E}"/>
    <dgm:cxn modelId="{F2C05CEB-BF62-49A1-AA60-756CF940E830}" srcId="{78D9BE97-0ABD-43E5-8C14-1F271BDF76C7}" destId="{9B1A335E-F784-41F9-8F8B-30A1759AB01F}" srcOrd="4" destOrd="0" parTransId="{96C65FA3-E922-46CD-B2B7-8449FAA2B9EF}" sibTransId="{02EB0769-256D-4104-882A-D17E9ECDEB09}"/>
    <dgm:cxn modelId="{C2ECF7DB-D1D0-4218-AD2F-3A6E3ACE3C89}" type="presOf" srcId="{970079B0-85FB-4F0C-838A-CD7443B5CE95}" destId="{AC09B95D-33A3-4476-880A-9EE27C24FF22}" srcOrd="0" destOrd="0" presId="urn:microsoft.com/office/officeart/2005/8/layout/hList1"/>
    <dgm:cxn modelId="{698B452D-770D-40C5-A52F-0BF6F9D514D8}" type="presOf" srcId="{64303FAA-EC19-4E23-A1F5-93A4E9D0E9FB}" destId="{C20FE19D-5896-49B3-86D0-8128ED98D6C7}" srcOrd="0" destOrd="1" presId="urn:microsoft.com/office/officeart/2005/8/layout/hList1"/>
    <dgm:cxn modelId="{071D7030-0BD4-4F00-B6D8-A5C088369D15}" srcId="{A5713377-AFC1-44F0-9EBC-FF1E579D44AB}" destId="{D359690A-0538-4989-8BB8-7253FA6BB172}" srcOrd="1" destOrd="0" parTransId="{23F782EF-CD20-4CF0-87DA-E4EB00233989}" sibTransId="{2F679D76-3FAD-4D67-88BB-0634394EF1A5}"/>
    <dgm:cxn modelId="{AD773B73-D97E-405E-849E-0E85EFEFAB10}" type="presOf" srcId="{F4C83E7F-D98F-4A8B-B7D5-2134B9579CBA}" destId="{501A51E9-A157-4420-8BD0-BE61C47F7488}" srcOrd="0" destOrd="0" presId="urn:microsoft.com/office/officeart/2005/8/layout/hList1"/>
    <dgm:cxn modelId="{813AFB9E-37D3-45EB-8BAC-7605ED1F0FDB}" type="presParOf" srcId="{AC09B95D-33A3-4476-880A-9EE27C24FF22}" destId="{AABFACB9-4E7D-43A5-B517-3B15FF1E5556}" srcOrd="0" destOrd="0" presId="urn:microsoft.com/office/officeart/2005/8/layout/hList1"/>
    <dgm:cxn modelId="{E2227227-F2BF-414B-94E9-516E952C62F9}" type="presParOf" srcId="{AABFACB9-4E7D-43A5-B517-3B15FF1E5556}" destId="{26DC97F8-0E8F-4314-8277-88DD4386955A}" srcOrd="0" destOrd="0" presId="urn:microsoft.com/office/officeart/2005/8/layout/hList1"/>
    <dgm:cxn modelId="{861BFA8C-926C-4D7A-BB13-28028715BD43}" type="presParOf" srcId="{AABFACB9-4E7D-43A5-B517-3B15FF1E5556}" destId="{3C792A68-23EE-46D1-BCB4-0D13A58E01CC}" srcOrd="1" destOrd="0" presId="urn:microsoft.com/office/officeart/2005/8/layout/hList1"/>
    <dgm:cxn modelId="{4F6315E6-1D50-4175-BC22-728E63596F47}" type="presParOf" srcId="{AC09B95D-33A3-4476-880A-9EE27C24FF22}" destId="{1D1F8D8C-DD21-4F23-9252-803E9669A725}" srcOrd="1" destOrd="0" presId="urn:microsoft.com/office/officeart/2005/8/layout/hList1"/>
    <dgm:cxn modelId="{D5DDE8AE-D334-47A2-9FDC-0057C8A232A0}" type="presParOf" srcId="{AC09B95D-33A3-4476-880A-9EE27C24FF22}" destId="{B9CC9F2D-A459-40D1-8FC7-C7DBD7FB108A}" srcOrd="2" destOrd="0" presId="urn:microsoft.com/office/officeart/2005/8/layout/hList1"/>
    <dgm:cxn modelId="{D8F21541-E493-467F-A7E4-0EF5221CE570}" type="presParOf" srcId="{B9CC9F2D-A459-40D1-8FC7-C7DBD7FB108A}" destId="{61EFD6AD-8FE5-4EC8-B501-660D1FB9DB58}" srcOrd="0" destOrd="0" presId="urn:microsoft.com/office/officeart/2005/8/layout/hList1"/>
    <dgm:cxn modelId="{BBD5DBC1-0C3C-4FF6-8A95-97414FB9E1B5}" type="presParOf" srcId="{B9CC9F2D-A459-40D1-8FC7-C7DBD7FB108A}" destId="{C20FE19D-5896-49B3-86D0-8128ED98D6C7}" srcOrd="1" destOrd="0" presId="urn:microsoft.com/office/officeart/2005/8/layout/hList1"/>
    <dgm:cxn modelId="{16ECB4C4-29DC-4E05-B22B-2A11E4387AB4}" type="presParOf" srcId="{AC09B95D-33A3-4476-880A-9EE27C24FF22}" destId="{BCE4D0B5-D5DF-4B2C-9AFB-190343EF871D}" srcOrd="3" destOrd="0" presId="urn:microsoft.com/office/officeart/2005/8/layout/hList1"/>
    <dgm:cxn modelId="{E946D0CB-E309-468B-93C6-E3D3377ACCF5}" type="presParOf" srcId="{AC09B95D-33A3-4476-880A-9EE27C24FF22}" destId="{DCFBF0DC-492B-41BD-A547-D6D6BEF6361B}" srcOrd="4" destOrd="0" presId="urn:microsoft.com/office/officeart/2005/8/layout/hList1"/>
    <dgm:cxn modelId="{F1D93CF2-E115-4446-BE1D-AEB269A7D2DC}" type="presParOf" srcId="{DCFBF0DC-492B-41BD-A547-D6D6BEF6361B}" destId="{501A51E9-A157-4420-8BD0-BE61C47F7488}" srcOrd="0" destOrd="0" presId="urn:microsoft.com/office/officeart/2005/8/layout/hList1"/>
    <dgm:cxn modelId="{329A058B-6895-4ABA-8A74-85470E5A585F}" type="presParOf" srcId="{DCFBF0DC-492B-41BD-A547-D6D6BEF6361B}" destId="{C421AAA9-9C90-4AC3-BC8A-62E811637FA7}"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50932E-3688-4BC4-9BD5-2169A9497E38}" type="doc">
      <dgm:prSet loTypeId="urn:microsoft.com/office/officeart/2005/8/layout/vList5" loCatId="list" qsTypeId="urn:microsoft.com/office/officeart/2005/8/quickstyle/simple1#9" qsCatId="simple" csTypeId="urn:microsoft.com/office/officeart/2005/8/colors/accent1_2#10" csCatId="accent1" phldr="1"/>
      <dgm:spPr/>
      <dgm:t>
        <a:bodyPr/>
        <a:lstStyle/>
        <a:p>
          <a:endParaRPr lang="en-US"/>
        </a:p>
      </dgm:t>
    </dgm:pt>
    <dgm:pt modelId="{2943B581-A5A0-4260-946F-9E13D7B25634}">
      <dgm:prSet phldrT="[Text]"/>
      <dgm:spPr/>
      <dgm:t>
        <a:bodyPr/>
        <a:lstStyle/>
        <a:p>
          <a:r>
            <a:rPr lang="en-US" dirty="0" smtClean="0"/>
            <a:t>Supply Duration</a:t>
          </a:r>
          <a:endParaRPr lang="en-US" dirty="0"/>
        </a:p>
      </dgm:t>
    </dgm:pt>
    <dgm:pt modelId="{DC591497-B729-4B9E-B4A2-34DF12BD1DEB}" type="parTrans" cxnId="{550CF3FF-A29D-4C90-9AFF-7EAA1DFC2519}">
      <dgm:prSet/>
      <dgm:spPr/>
      <dgm:t>
        <a:bodyPr/>
        <a:lstStyle/>
        <a:p>
          <a:endParaRPr lang="en-US"/>
        </a:p>
      </dgm:t>
    </dgm:pt>
    <dgm:pt modelId="{C397F2D6-663F-4AE7-848E-B8A6E5BE760F}" type="sibTrans" cxnId="{550CF3FF-A29D-4C90-9AFF-7EAA1DFC2519}">
      <dgm:prSet/>
      <dgm:spPr/>
      <dgm:t>
        <a:bodyPr/>
        <a:lstStyle/>
        <a:p>
          <a:endParaRPr lang="en-US"/>
        </a:p>
      </dgm:t>
    </dgm:pt>
    <dgm:pt modelId="{AF3AAD3A-A613-49E4-AC58-C9B1767FF5DD}">
      <dgm:prSet phldrT="[Text]"/>
      <dgm:spPr/>
      <dgm:t>
        <a:bodyPr/>
        <a:lstStyle/>
        <a:p>
          <a:r>
            <a:rPr lang="en-US" b="0" dirty="0" smtClean="0"/>
            <a:t>Period of time for which the service is called on at every instance</a:t>
          </a:r>
          <a:endParaRPr lang="en-US" dirty="0"/>
        </a:p>
      </dgm:t>
    </dgm:pt>
    <dgm:pt modelId="{44860DB0-3A2B-41D4-8835-5BD9C7C2ED48}" type="parTrans" cxnId="{7B59D47A-034D-4B7F-B688-D78453AEF75D}">
      <dgm:prSet/>
      <dgm:spPr/>
      <dgm:t>
        <a:bodyPr/>
        <a:lstStyle/>
        <a:p>
          <a:endParaRPr lang="en-US"/>
        </a:p>
      </dgm:t>
    </dgm:pt>
    <dgm:pt modelId="{DC97DE0E-E78C-4C56-875F-EE06AF8520B5}" type="sibTrans" cxnId="{7B59D47A-034D-4B7F-B688-D78453AEF75D}">
      <dgm:prSet/>
      <dgm:spPr/>
      <dgm:t>
        <a:bodyPr/>
        <a:lstStyle/>
        <a:p>
          <a:endParaRPr lang="en-US"/>
        </a:p>
      </dgm:t>
    </dgm:pt>
    <dgm:pt modelId="{C026539D-E2DF-45D9-9301-E93468619B08}">
      <dgm:prSet phldrT="[Text]"/>
      <dgm:spPr/>
      <dgm:t>
        <a:bodyPr/>
        <a:lstStyle/>
        <a:p>
          <a:r>
            <a:rPr lang="en-US" dirty="0" smtClean="0"/>
            <a:t>Directional Shifts</a:t>
          </a:r>
          <a:endParaRPr lang="en-US" dirty="0"/>
        </a:p>
      </dgm:t>
    </dgm:pt>
    <dgm:pt modelId="{0D2FB759-2E19-491A-B4EF-F6EE17B80208}" type="parTrans" cxnId="{ED704C8E-563D-4C42-BBCC-214B4F06901F}">
      <dgm:prSet/>
      <dgm:spPr/>
      <dgm:t>
        <a:bodyPr/>
        <a:lstStyle/>
        <a:p>
          <a:endParaRPr lang="en-US"/>
        </a:p>
      </dgm:t>
    </dgm:pt>
    <dgm:pt modelId="{81E6D836-1970-44D9-A020-62D9B910201C}" type="sibTrans" cxnId="{ED704C8E-563D-4C42-BBCC-214B4F06901F}">
      <dgm:prSet/>
      <dgm:spPr/>
      <dgm:t>
        <a:bodyPr/>
        <a:lstStyle/>
        <a:p>
          <a:endParaRPr lang="en-US"/>
        </a:p>
      </dgm:t>
    </dgm:pt>
    <dgm:pt modelId="{4FD4344A-C5A9-4AE8-A62B-B41EB6D44E53}">
      <dgm:prSet phldrT="[Text]"/>
      <dgm:spPr/>
      <dgm:t>
        <a:bodyPr/>
        <a:lstStyle/>
        <a:p>
          <a:r>
            <a:rPr lang="en-US" dirty="0" smtClean="0"/>
            <a:t>Frequency, direction, and duration</a:t>
          </a:r>
          <a:endParaRPr lang="en-US" dirty="0"/>
        </a:p>
      </dgm:t>
    </dgm:pt>
    <dgm:pt modelId="{CD51A2DE-E135-4CAE-8B4B-59B03925ABB9}" type="parTrans" cxnId="{D0130BED-C7F1-4822-B695-E50F91BCFDDC}">
      <dgm:prSet/>
      <dgm:spPr/>
      <dgm:t>
        <a:bodyPr/>
        <a:lstStyle/>
        <a:p>
          <a:endParaRPr lang="en-US"/>
        </a:p>
      </dgm:t>
    </dgm:pt>
    <dgm:pt modelId="{A48D794D-A3A2-4D90-94BF-2AFDF5EBC922}" type="sibTrans" cxnId="{D0130BED-C7F1-4822-B695-E50F91BCFDDC}">
      <dgm:prSet/>
      <dgm:spPr/>
      <dgm:t>
        <a:bodyPr/>
        <a:lstStyle/>
        <a:p>
          <a:endParaRPr lang="en-US"/>
        </a:p>
      </dgm:t>
    </dgm:pt>
    <dgm:pt modelId="{388D030F-1F56-4E76-856F-3B21B996DC26}">
      <dgm:prSet phldrT="[Text]"/>
      <dgm:spPr/>
      <dgm:t>
        <a:bodyPr/>
        <a:lstStyle/>
        <a:p>
          <a:r>
            <a:rPr lang="en-US" dirty="0" smtClean="0"/>
            <a:t>Response Rate</a:t>
          </a:r>
          <a:endParaRPr lang="en-US" dirty="0"/>
        </a:p>
      </dgm:t>
    </dgm:pt>
    <dgm:pt modelId="{A942B128-A345-4C36-BC67-7E9EB9259321}" type="parTrans" cxnId="{3C5F0B63-503F-44BA-ABF5-FDF4C5697681}">
      <dgm:prSet/>
      <dgm:spPr/>
      <dgm:t>
        <a:bodyPr/>
        <a:lstStyle/>
        <a:p>
          <a:endParaRPr lang="en-US"/>
        </a:p>
      </dgm:t>
    </dgm:pt>
    <dgm:pt modelId="{3C73AC3D-38B1-4FB5-AFBE-82D2E68D9D1C}" type="sibTrans" cxnId="{3C5F0B63-503F-44BA-ABF5-FDF4C5697681}">
      <dgm:prSet/>
      <dgm:spPr/>
      <dgm:t>
        <a:bodyPr/>
        <a:lstStyle/>
        <a:p>
          <a:endParaRPr lang="en-US"/>
        </a:p>
      </dgm:t>
    </dgm:pt>
    <dgm:pt modelId="{01BF2515-6555-4130-A57D-9D6AF860A7C0}">
      <dgm:prSet phldrT="[Text]"/>
      <dgm:spPr/>
      <dgm:t>
        <a:bodyPr/>
        <a:lstStyle/>
        <a:p>
          <a:r>
            <a:rPr lang="en-US" dirty="0" smtClean="0"/>
            <a:t>The time within which resource needs to initiate service</a:t>
          </a:r>
          <a:endParaRPr lang="en-US" dirty="0"/>
        </a:p>
      </dgm:t>
    </dgm:pt>
    <dgm:pt modelId="{30473ACA-F1B5-4ED1-81EF-6A0A8F118AA7}" type="parTrans" cxnId="{7F898398-31E2-47FD-B0E3-D56A22773A8D}">
      <dgm:prSet/>
      <dgm:spPr/>
      <dgm:t>
        <a:bodyPr/>
        <a:lstStyle/>
        <a:p>
          <a:endParaRPr lang="en-US"/>
        </a:p>
      </dgm:t>
    </dgm:pt>
    <dgm:pt modelId="{B6F59D57-D5FD-4E0D-9182-0E29E9CD9AA8}" type="sibTrans" cxnId="{7F898398-31E2-47FD-B0E3-D56A22773A8D}">
      <dgm:prSet/>
      <dgm:spPr/>
      <dgm:t>
        <a:bodyPr/>
        <a:lstStyle/>
        <a:p>
          <a:endParaRPr lang="en-US"/>
        </a:p>
      </dgm:t>
    </dgm:pt>
    <dgm:pt modelId="{76664398-DB03-4D8B-965D-638C1F6F53C6}">
      <dgm:prSet phldrT="[Text]"/>
      <dgm:spPr/>
      <dgm:t>
        <a:bodyPr/>
        <a:lstStyle/>
        <a:p>
          <a:r>
            <a:rPr lang="en-US" dirty="0" smtClean="0"/>
            <a:t>Service Duty</a:t>
          </a:r>
          <a:endParaRPr lang="en-US" dirty="0"/>
        </a:p>
      </dgm:t>
    </dgm:pt>
    <dgm:pt modelId="{61EE9362-E568-403B-8411-0EFC0DC180CD}" type="parTrans" cxnId="{6A8ECF39-2665-4519-8A67-ED669A7B9ED1}">
      <dgm:prSet/>
      <dgm:spPr/>
      <dgm:t>
        <a:bodyPr/>
        <a:lstStyle/>
        <a:p>
          <a:endParaRPr lang="en-US"/>
        </a:p>
      </dgm:t>
    </dgm:pt>
    <dgm:pt modelId="{5B2F11EC-9B62-491D-9FC6-13E64F352957}" type="sibTrans" cxnId="{6A8ECF39-2665-4519-8A67-ED669A7B9ED1}">
      <dgm:prSet/>
      <dgm:spPr/>
      <dgm:t>
        <a:bodyPr/>
        <a:lstStyle/>
        <a:p>
          <a:endParaRPr lang="en-US"/>
        </a:p>
      </dgm:t>
    </dgm:pt>
    <dgm:pt modelId="{2C2BE720-244F-43FB-ABB4-571CDB89133A}">
      <dgm:prSet phldrT="[Text]"/>
      <dgm:spPr/>
      <dgm:t>
        <a:bodyPr/>
        <a:lstStyle/>
        <a:p>
          <a:r>
            <a:rPr lang="en-US" dirty="0" smtClean="0"/>
            <a:t>Nature of consumption, planned vs. unplanned</a:t>
          </a:r>
          <a:endParaRPr lang="en-US" dirty="0"/>
        </a:p>
      </dgm:t>
    </dgm:pt>
    <dgm:pt modelId="{9EBEAEA0-2D8A-4F0E-9DA3-6CE07A21EEC6}" type="parTrans" cxnId="{997D7ABB-B909-4CEA-A44B-A83946E03359}">
      <dgm:prSet/>
      <dgm:spPr/>
      <dgm:t>
        <a:bodyPr/>
        <a:lstStyle/>
        <a:p>
          <a:endParaRPr lang="en-US"/>
        </a:p>
      </dgm:t>
    </dgm:pt>
    <dgm:pt modelId="{1CF6D937-6415-4903-B594-0A0176777BAE}" type="sibTrans" cxnId="{997D7ABB-B909-4CEA-A44B-A83946E03359}">
      <dgm:prSet/>
      <dgm:spPr/>
      <dgm:t>
        <a:bodyPr/>
        <a:lstStyle/>
        <a:p>
          <a:endParaRPr lang="en-US"/>
        </a:p>
      </dgm:t>
    </dgm:pt>
    <dgm:pt modelId="{34E557D9-0A7C-48E8-B64D-F88B3F2ECDD7}" type="pres">
      <dgm:prSet presAssocID="{8750932E-3688-4BC4-9BD5-2169A9497E38}" presName="Name0" presStyleCnt="0">
        <dgm:presLayoutVars>
          <dgm:dir/>
          <dgm:animLvl val="lvl"/>
          <dgm:resizeHandles val="exact"/>
        </dgm:presLayoutVars>
      </dgm:prSet>
      <dgm:spPr/>
      <dgm:t>
        <a:bodyPr/>
        <a:lstStyle/>
        <a:p>
          <a:endParaRPr lang="en-US"/>
        </a:p>
      </dgm:t>
    </dgm:pt>
    <dgm:pt modelId="{7BD52D9B-07FD-4D02-B771-E35FE6585619}" type="pres">
      <dgm:prSet presAssocID="{2943B581-A5A0-4260-946F-9E13D7B25634}" presName="linNode" presStyleCnt="0"/>
      <dgm:spPr/>
    </dgm:pt>
    <dgm:pt modelId="{0DED2CDF-4F3E-469F-925B-816861682705}" type="pres">
      <dgm:prSet presAssocID="{2943B581-A5A0-4260-946F-9E13D7B25634}" presName="parentText" presStyleLbl="node1" presStyleIdx="0" presStyleCnt="4">
        <dgm:presLayoutVars>
          <dgm:chMax val="1"/>
          <dgm:bulletEnabled val="1"/>
        </dgm:presLayoutVars>
      </dgm:prSet>
      <dgm:spPr/>
      <dgm:t>
        <a:bodyPr/>
        <a:lstStyle/>
        <a:p>
          <a:endParaRPr lang="en-US"/>
        </a:p>
      </dgm:t>
    </dgm:pt>
    <dgm:pt modelId="{797E86A6-1ED3-4CF4-83B8-4B5ED1717E90}" type="pres">
      <dgm:prSet presAssocID="{2943B581-A5A0-4260-946F-9E13D7B25634}" presName="descendantText" presStyleLbl="alignAccFollowNode1" presStyleIdx="0" presStyleCnt="4">
        <dgm:presLayoutVars>
          <dgm:bulletEnabled val="1"/>
        </dgm:presLayoutVars>
      </dgm:prSet>
      <dgm:spPr/>
      <dgm:t>
        <a:bodyPr/>
        <a:lstStyle/>
        <a:p>
          <a:endParaRPr lang="en-US"/>
        </a:p>
      </dgm:t>
    </dgm:pt>
    <dgm:pt modelId="{06973DBE-C97D-426F-A301-EBC739D65DF3}" type="pres">
      <dgm:prSet presAssocID="{C397F2D6-663F-4AE7-848E-B8A6E5BE760F}" presName="sp" presStyleCnt="0"/>
      <dgm:spPr/>
    </dgm:pt>
    <dgm:pt modelId="{CFA1674D-FFDC-4710-AD57-10CC769DD844}" type="pres">
      <dgm:prSet presAssocID="{C026539D-E2DF-45D9-9301-E93468619B08}" presName="linNode" presStyleCnt="0"/>
      <dgm:spPr/>
    </dgm:pt>
    <dgm:pt modelId="{03F31DF8-3794-4B62-956D-3256615D7632}" type="pres">
      <dgm:prSet presAssocID="{C026539D-E2DF-45D9-9301-E93468619B08}" presName="parentText" presStyleLbl="node1" presStyleIdx="1" presStyleCnt="4">
        <dgm:presLayoutVars>
          <dgm:chMax val="1"/>
          <dgm:bulletEnabled val="1"/>
        </dgm:presLayoutVars>
      </dgm:prSet>
      <dgm:spPr/>
      <dgm:t>
        <a:bodyPr/>
        <a:lstStyle/>
        <a:p>
          <a:endParaRPr lang="en-US"/>
        </a:p>
      </dgm:t>
    </dgm:pt>
    <dgm:pt modelId="{03111BAF-2C26-4481-9838-668862FF3779}" type="pres">
      <dgm:prSet presAssocID="{C026539D-E2DF-45D9-9301-E93468619B08}" presName="descendantText" presStyleLbl="alignAccFollowNode1" presStyleIdx="1" presStyleCnt="4">
        <dgm:presLayoutVars>
          <dgm:bulletEnabled val="1"/>
        </dgm:presLayoutVars>
      </dgm:prSet>
      <dgm:spPr/>
      <dgm:t>
        <a:bodyPr/>
        <a:lstStyle/>
        <a:p>
          <a:endParaRPr lang="en-US"/>
        </a:p>
      </dgm:t>
    </dgm:pt>
    <dgm:pt modelId="{778F3FF0-DDDE-4375-817C-9E84BECB38C0}" type="pres">
      <dgm:prSet presAssocID="{81E6D836-1970-44D9-A020-62D9B910201C}" presName="sp" presStyleCnt="0"/>
      <dgm:spPr/>
    </dgm:pt>
    <dgm:pt modelId="{751AF464-362C-4966-BB6D-F7597519CBA3}" type="pres">
      <dgm:prSet presAssocID="{388D030F-1F56-4E76-856F-3B21B996DC26}" presName="linNode" presStyleCnt="0"/>
      <dgm:spPr/>
    </dgm:pt>
    <dgm:pt modelId="{0F3E16D4-96B6-415E-8298-34CB098CC427}" type="pres">
      <dgm:prSet presAssocID="{388D030F-1F56-4E76-856F-3B21B996DC26}" presName="parentText" presStyleLbl="node1" presStyleIdx="2" presStyleCnt="4">
        <dgm:presLayoutVars>
          <dgm:chMax val="1"/>
          <dgm:bulletEnabled val="1"/>
        </dgm:presLayoutVars>
      </dgm:prSet>
      <dgm:spPr/>
      <dgm:t>
        <a:bodyPr/>
        <a:lstStyle/>
        <a:p>
          <a:endParaRPr lang="en-US"/>
        </a:p>
      </dgm:t>
    </dgm:pt>
    <dgm:pt modelId="{F6657010-39A9-4D2F-AECA-EC88A00FECE1}" type="pres">
      <dgm:prSet presAssocID="{388D030F-1F56-4E76-856F-3B21B996DC26}" presName="descendantText" presStyleLbl="alignAccFollowNode1" presStyleIdx="2" presStyleCnt="4">
        <dgm:presLayoutVars>
          <dgm:bulletEnabled val="1"/>
        </dgm:presLayoutVars>
      </dgm:prSet>
      <dgm:spPr/>
      <dgm:t>
        <a:bodyPr/>
        <a:lstStyle/>
        <a:p>
          <a:endParaRPr lang="en-US"/>
        </a:p>
      </dgm:t>
    </dgm:pt>
    <dgm:pt modelId="{E54414A0-95D3-4780-954B-6B24DA5A0AF8}" type="pres">
      <dgm:prSet presAssocID="{3C73AC3D-38B1-4FB5-AFBE-82D2E68D9D1C}" presName="sp" presStyleCnt="0"/>
      <dgm:spPr/>
    </dgm:pt>
    <dgm:pt modelId="{8B4CAC5C-CEAB-4D9E-9B27-A0C4B519335A}" type="pres">
      <dgm:prSet presAssocID="{76664398-DB03-4D8B-965D-638C1F6F53C6}" presName="linNode" presStyleCnt="0"/>
      <dgm:spPr/>
    </dgm:pt>
    <dgm:pt modelId="{D020F27E-317B-42C3-BF50-77EA158F5D1A}" type="pres">
      <dgm:prSet presAssocID="{76664398-DB03-4D8B-965D-638C1F6F53C6}" presName="parentText" presStyleLbl="node1" presStyleIdx="3" presStyleCnt="4">
        <dgm:presLayoutVars>
          <dgm:chMax val="1"/>
          <dgm:bulletEnabled val="1"/>
        </dgm:presLayoutVars>
      </dgm:prSet>
      <dgm:spPr/>
      <dgm:t>
        <a:bodyPr/>
        <a:lstStyle/>
        <a:p>
          <a:endParaRPr lang="en-US"/>
        </a:p>
      </dgm:t>
    </dgm:pt>
    <dgm:pt modelId="{E4BA1508-40A3-4BC7-9B0F-90D7718C1155}" type="pres">
      <dgm:prSet presAssocID="{76664398-DB03-4D8B-965D-638C1F6F53C6}" presName="descendantText" presStyleLbl="alignAccFollowNode1" presStyleIdx="3" presStyleCnt="4">
        <dgm:presLayoutVars>
          <dgm:bulletEnabled val="1"/>
        </dgm:presLayoutVars>
      </dgm:prSet>
      <dgm:spPr/>
      <dgm:t>
        <a:bodyPr/>
        <a:lstStyle/>
        <a:p>
          <a:endParaRPr lang="en-US"/>
        </a:p>
      </dgm:t>
    </dgm:pt>
  </dgm:ptLst>
  <dgm:cxnLst>
    <dgm:cxn modelId="{D51C0B2D-B8E6-432C-B676-2079CE465CBE}" type="presOf" srcId="{2C2BE720-244F-43FB-ABB4-571CDB89133A}" destId="{E4BA1508-40A3-4BC7-9B0F-90D7718C1155}" srcOrd="0" destOrd="0" presId="urn:microsoft.com/office/officeart/2005/8/layout/vList5"/>
    <dgm:cxn modelId="{EE7ADFDC-CF02-4A57-96F2-91D3B74DFBEB}" type="presOf" srcId="{C026539D-E2DF-45D9-9301-E93468619B08}" destId="{03F31DF8-3794-4B62-956D-3256615D7632}" srcOrd="0" destOrd="0" presId="urn:microsoft.com/office/officeart/2005/8/layout/vList5"/>
    <dgm:cxn modelId="{3C5F0B63-503F-44BA-ABF5-FDF4C5697681}" srcId="{8750932E-3688-4BC4-9BD5-2169A9497E38}" destId="{388D030F-1F56-4E76-856F-3B21B996DC26}" srcOrd="2" destOrd="0" parTransId="{A942B128-A345-4C36-BC67-7E9EB9259321}" sibTransId="{3C73AC3D-38B1-4FB5-AFBE-82D2E68D9D1C}"/>
    <dgm:cxn modelId="{9824B128-57D5-461A-87A0-68F4035E4ED5}" type="presOf" srcId="{388D030F-1F56-4E76-856F-3B21B996DC26}" destId="{0F3E16D4-96B6-415E-8298-34CB098CC427}" srcOrd="0" destOrd="0" presId="urn:microsoft.com/office/officeart/2005/8/layout/vList5"/>
    <dgm:cxn modelId="{DAA9FD8B-A0C5-47A0-A47D-B487850136D5}" type="presOf" srcId="{4FD4344A-C5A9-4AE8-A62B-B41EB6D44E53}" destId="{03111BAF-2C26-4481-9838-668862FF3779}" srcOrd="0" destOrd="0" presId="urn:microsoft.com/office/officeart/2005/8/layout/vList5"/>
    <dgm:cxn modelId="{7F898398-31E2-47FD-B0E3-D56A22773A8D}" srcId="{388D030F-1F56-4E76-856F-3B21B996DC26}" destId="{01BF2515-6555-4130-A57D-9D6AF860A7C0}" srcOrd="0" destOrd="0" parTransId="{30473ACA-F1B5-4ED1-81EF-6A0A8F118AA7}" sibTransId="{B6F59D57-D5FD-4E0D-9182-0E29E9CD9AA8}"/>
    <dgm:cxn modelId="{D2DCDF41-E0F3-45E6-85B2-07C921852AD4}" type="presOf" srcId="{2943B581-A5A0-4260-946F-9E13D7B25634}" destId="{0DED2CDF-4F3E-469F-925B-816861682705}" srcOrd="0" destOrd="0" presId="urn:microsoft.com/office/officeart/2005/8/layout/vList5"/>
    <dgm:cxn modelId="{6A8ECF39-2665-4519-8A67-ED669A7B9ED1}" srcId="{8750932E-3688-4BC4-9BD5-2169A9497E38}" destId="{76664398-DB03-4D8B-965D-638C1F6F53C6}" srcOrd="3" destOrd="0" parTransId="{61EE9362-E568-403B-8411-0EFC0DC180CD}" sibTransId="{5B2F11EC-9B62-491D-9FC6-13E64F352957}"/>
    <dgm:cxn modelId="{ED704C8E-563D-4C42-BBCC-214B4F06901F}" srcId="{8750932E-3688-4BC4-9BD5-2169A9497E38}" destId="{C026539D-E2DF-45D9-9301-E93468619B08}" srcOrd="1" destOrd="0" parTransId="{0D2FB759-2E19-491A-B4EF-F6EE17B80208}" sibTransId="{81E6D836-1970-44D9-A020-62D9B910201C}"/>
    <dgm:cxn modelId="{92044E4F-9A85-4C15-809E-BE0E795099C1}" type="presOf" srcId="{01BF2515-6555-4130-A57D-9D6AF860A7C0}" destId="{F6657010-39A9-4D2F-AECA-EC88A00FECE1}" srcOrd="0" destOrd="0" presId="urn:microsoft.com/office/officeart/2005/8/layout/vList5"/>
    <dgm:cxn modelId="{5AE4F47A-14D4-4D53-90AF-188FAA6E8901}" type="presOf" srcId="{8750932E-3688-4BC4-9BD5-2169A9497E38}" destId="{34E557D9-0A7C-48E8-B64D-F88B3F2ECDD7}" srcOrd="0" destOrd="0" presId="urn:microsoft.com/office/officeart/2005/8/layout/vList5"/>
    <dgm:cxn modelId="{7B59D47A-034D-4B7F-B688-D78453AEF75D}" srcId="{2943B581-A5A0-4260-946F-9E13D7B25634}" destId="{AF3AAD3A-A613-49E4-AC58-C9B1767FF5DD}" srcOrd="0" destOrd="0" parTransId="{44860DB0-3A2B-41D4-8835-5BD9C7C2ED48}" sibTransId="{DC97DE0E-E78C-4C56-875F-EE06AF8520B5}"/>
    <dgm:cxn modelId="{07A1CA82-DE84-4641-A78D-67D5F76F8B41}" type="presOf" srcId="{AF3AAD3A-A613-49E4-AC58-C9B1767FF5DD}" destId="{797E86A6-1ED3-4CF4-83B8-4B5ED1717E90}" srcOrd="0" destOrd="0" presId="urn:microsoft.com/office/officeart/2005/8/layout/vList5"/>
    <dgm:cxn modelId="{997D7ABB-B909-4CEA-A44B-A83946E03359}" srcId="{76664398-DB03-4D8B-965D-638C1F6F53C6}" destId="{2C2BE720-244F-43FB-ABB4-571CDB89133A}" srcOrd="0" destOrd="0" parTransId="{9EBEAEA0-2D8A-4F0E-9DA3-6CE07A21EEC6}" sibTransId="{1CF6D937-6415-4903-B594-0A0176777BAE}"/>
    <dgm:cxn modelId="{F36BCAC7-4962-4E9E-9D1A-8F6F02014827}" type="presOf" srcId="{76664398-DB03-4D8B-965D-638C1F6F53C6}" destId="{D020F27E-317B-42C3-BF50-77EA158F5D1A}" srcOrd="0" destOrd="0" presId="urn:microsoft.com/office/officeart/2005/8/layout/vList5"/>
    <dgm:cxn modelId="{550CF3FF-A29D-4C90-9AFF-7EAA1DFC2519}" srcId="{8750932E-3688-4BC4-9BD5-2169A9497E38}" destId="{2943B581-A5A0-4260-946F-9E13D7B25634}" srcOrd="0" destOrd="0" parTransId="{DC591497-B729-4B9E-B4A2-34DF12BD1DEB}" sibTransId="{C397F2D6-663F-4AE7-848E-B8A6E5BE760F}"/>
    <dgm:cxn modelId="{D0130BED-C7F1-4822-B695-E50F91BCFDDC}" srcId="{C026539D-E2DF-45D9-9301-E93468619B08}" destId="{4FD4344A-C5A9-4AE8-A62B-B41EB6D44E53}" srcOrd="0" destOrd="0" parTransId="{CD51A2DE-E135-4CAE-8B4B-59B03925ABB9}" sibTransId="{A48D794D-A3A2-4D90-94BF-2AFDF5EBC922}"/>
    <dgm:cxn modelId="{F2DD38D8-99A2-4E79-B494-E16898A89F2C}" type="presParOf" srcId="{34E557D9-0A7C-48E8-B64D-F88B3F2ECDD7}" destId="{7BD52D9B-07FD-4D02-B771-E35FE6585619}" srcOrd="0" destOrd="0" presId="urn:microsoft.com/office/officeart/2005/8/layout/vList5"/>
    <dgm:cxn modelId="{87E3C28E-E8C6-4399-B40F-83141999EEB9}" type="presParOf" srcId="{7BD52D9B-07FD-4D02-B771-E35FE6585619}" destId="{0DED2CDF-4F3E-469F-925B-816861682705}" srcOrd="0" destOrd="0" presId="urn:microsoft.com/office/officeart/2005/8/layout/vList5"/>
    <dgm:cxn modelId="{0C59B98F-1044-417D-8D3C-87846BD5EF97}" type="presParOf" srcId="{7BD52D9B-07FD-4D02-B771-E35FE6585619}" destId="{797E86A6-1ED3-4CF4-83B8-4B5ED1717E90}" srcOrd="1" destOrd="0" presId="urn:microsoft.com/office/officeart/2005/8/layout/vList5"/>
    <dgm:cxn modelId="{DD84EE3D-FF06-47A0-9395-E5C873223CFC}" type="presParOf" srcId="{34E557D9-0A7C-48E8-B64D-F88B3F2ECDD7}" destId="{06973DBE-C97D-426F-A301-EBC739D65DF3}" srcOrd="1" destOrd="0" presId="urn:microsoft.com/office/officeart/2005/8/layout/vList5"/>
    <dgm:cxn modelId="{90ADB4B6-9CCB-4623-8FF3-09BB66125D0E}" type="presParOf" srcId="{34E557D9-0A7C-48E8-B64D-F88B3F2ECDD7}" destId="{CFA1674D-FFDC-4710-AD57-10CC769DD844}" srcOrd="2" destOrd="0" presId="urn:microsoft.com/office/officeart/2005/8/layout/vList5"/>
    <dgm:cxn modelId="{47F69EB8-4C71-4706-A133-3D4208A35670}" type="presParOf" srcId="{CFA1674D-FFDC-4710-AD57-10CC769DD844}" destId="{03F31DF8-3794-4B62-956D-3256615D7632}" srcOrd="0" destOrd="0" presId="urn:microsoft.com/office/officeart/2005/8/layout/vList5"/>
    <dgm:cxn modelId="{44531938-7699-4BAF-B5B1-259BCE81D711}" type="presParOf" srcId="{CFA1674D-FFDC-4710-AD57-10CC769DD844}" destId="{03111BAF-2C26-4481-9838-668862FF3779}" srcOrd="1" destOrd="0" presId="urn:microsoft.com/office/officeart/2005/8/layout/vList5"/>
    <dgm:cxn modelId="{B8B7F2AF-5170-4B62-AA45-829A75A8942D}" type="presParOf" srcId="{34E557D9-0A7C-48E8-B64D-F88B3F2ECDD7}" destId="{778F3FF0-DDDE-4375-817C-9E84BECB38C0}" srcOrd="3" destOrd="0" presId="urn:microsoft.com/office/officeart/2005/8/layout/vList5"/>
    <dgm:cxn modelId="{7177ECAC-FC45-443D-B210-3D8E246B9F76}" type="presParOf" srcId="{34E557D9-0A7C-48E8-B64D-F88B3F2ECDD7}" destId="{751AF464-362C-4966-BB6D-F7597519CBA3}" srcOrd="4" destOrd="0" presId="urn:microsoft.com/office/officeart/2005/8/layout/vList5"/>
    <dgm:cxn modelId="{2AFCE75B-7069-409A-ABDD-F894092B4F1A}" type="presParOf" srcId="{751AF464-362C-4966-BB6D-F7597519CBA3}" destId="{0F3E16D4-96B6-415E-8298-34CB098CC427}" srcOrd="0" destOrd="0" presId="urn:microsoft.com/office/officeart/2005/8/layout/vList5"/>
    <dgm:cxn modelId="{3CB4D252-CAF8-483F-8CF6-E32580C82A0F}" type="presParOf" srcId="{751AF464-362C-4966-BB6D-F7597519CBA3}" destId="{F6657010-39A9-4D2F-AECA-EC88A00FECE1}" srcOrd="1" destOrd="0" presId="urn:microsoft.com/office/officeart/2005/8/layout/vList5"/>
    <dgm:cxn modelId="{EFEEC88B-8798-4E5C-BD41-879668A2FC4D}" type="presParOf" srcId="{34E557D9-0A7C-48E8-B64D-F88B3F2ECDD7}" destId="{E54414A0-95D3-4780-954B-6B24DA5A0AF8}" srcOrd="5" destOrd="0" presId="urn:microsoft.com/office/officeart/2005/8/layout/vList5"/>
    <dgm:cxn modelId="{C321D871-D785-4ABE-BF46-8738EB62DD8C}" type="presParOf" srcId="{34E557D9-0A7C-48E8-B64D-F88B3F2ECDD7}" destId="{8B4CAC5C-CEAB-4D9E-9B27-A0C4B519335A}" srcOrd="6" destOrd="0" presId="urn:microsoft.com/office/officeart/2005/8/layout/vList5"/>
    <dgm:cxn modelId="{30C4DCBB-73A7-446E-B8D2-5EB35A4E12A3}" type="presParOf" srcId="{8B4CAC5C-CEAB-4D9E-9B27-A0C4B519335A}" destId="{D020F27E-317B-42C3-BF50-77EA158F5D1A}" srcOrd="0" destOrd="0" presId="urn:microsoft.com/office/officeart/2005/8/layout/vList5"/>
    <dgm:cxn modelId="{D3654F14-EAD7-4DD4-8673-F72DA9B186CB}" type="presParOf" srcId="{8B4CAC5C-CEAB-4D9E-9B27-A0C4B519335A}" destId="{E4BA1508-40A3-4BC7-9B0F-90D7718C1155}"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98A3E79-BD23-405A-98B5-2044C9FA31AC}" type="doc">
      <dgm:prSet loTypeId="urn:microsoft.com/office/officeart/2005/8/layout/default#5" loCatId="list" qsTypeId="urn:microsoft.com/office/officeart/2005/8/quickstyle/simple1#10" qsCatId="simple" csTypeId="urn:microsoft.com/office/officeart/2005/8/colors/accent1_2#11" csCatId="accent1" phldr="1"/>
      <dgm:spPr/>
      <dgm:t>
        <a:bodyPr/>
        <a:lstStyle/>
        <a:p>
          <a:endParaRPr lang="en-US"/>
        </a:p>
      </dgm:t>
    </dgm:pt>
    <dgm:pt modelId="{A47ABD0D-60FB-477E-801B-07F3CBDAA622}">
      <dgm:prSet phldrT="[Text]"/>
      <dgm:spPr/>
      <dgm:t>
        <a:bodyPr/>
        <a:lstStyle/>
        <a:p>
          <a:r>
            <a:rPr lang="en-US" dirty="0" smtClean="0"/>
            <a:t>Regulation</a:t>
          </a:r>
          <a:endParaRPr lang="en-US" dirty="0"/>
        </a:p>
      </dgm:t>
    </dgm:pt>
    <dgm:pt modelId="{4C14A656-2A0F-4865-9D3C-1CDAE8CC0A09}" type="parTrans" cxnId="{7EC484BF-084E-4034-BAE9-92CEC1D19C36}">
      <dgm:prSet/>
      <dgm:spPr/>
      <dgm:t>
        <a:bodyPr/>
        <a:lstStyle/>
        <a:p>
          <a:endParaRPr lang="en-US"/>
        </a:p>
      </dgm:t>
    </dgm:pt>
    <dgm:pt modelId="{D46FA09C-E619-4141-9CAD-1BC6AA6F79C5}" type="sibTrans" cxnId="{7EC484BF-084E-4034-BAE9-92CEC1D19C36}">
      <dgm:prSet/>
      <dgm:spPr/>
      <dgm:t>
        <a:bodyPr/>
        <a:lstStyle/>
        <a:p>
          <a:endParaRPr lang="en-US"/>
        </a:p>
      </dgm:t>
    </dgm:pt>
    <dgm:pt modelId="{E8D59AB6-05A1-4636-A5B7-36582A4DCDE4}">
      <dgm:prSet phldrT="[Text]"/>
      <dgm:spPr/>
      <dgm:t>
        <a:bodyPr/>
        <a:lstStyle/>
        <a:p>
          <a:r>
            <a:rPr lang="en-US" dirty="0" smtClean="0"/>
            <a:t>Spinning Reserves</a:t>
          </a:r>
          <a:endParaRPr lang="en-US" dirty="0"/>
        </a:p>
      </dgm:t>
    </dgm:pt>
    <dgm:pt modelId="{8DC9B29D-9F49-4F8F-BE28-7A31F0D6C03A}" type="parTrans" cxnId="{B24EF3D3-E58B-45FD-B8AA-72474183CB5B}">
      <dgm:prSet/>
      <dgm:spPr/>
      <dgm:t>
        <a:bodyPr/>
        <a:lstStyle/>
        <a:p>
          <a:endParaRPr lang="en-US"/>
        </a:p>
      </dgm:t>
    </dgm:pt>
    <dgm:pt modelId="{00A65E1B-3642-419B-B28F-76F5F8312486}" type="sibTrans" cxnId="{B24EF3D3-E58B-45FD-B8AA-72474183CB5B}">
      <dgm:prSet/>
      <dgm:spPr/>
      <dgm:t>
        <a:bodyPr/>
        <a:lstStyle/>
        <a:p>
          <a:endParaRPr lang="en-US"/>
        </a:p>
      </dgm:t>
    </dgm:pt>
    <dgm:pt modelId="{5DEE3422-AA28-4C9B-95C7-090FEA3F84DB}">
      <dgm:prSet phldrT="[Text]"/>
      <dgm:spPr/>
      <dgm:t>
        <a:bodyPr/>
        <a:lstStyle/>
        <a:p>
          <a:r>
            <a:rPr lang="en-US" dirty="0" smtClean="0"/>
            <a:t>Supplemental Reserves</a:t>
          </a:r>
          <a:endParaRPr lang="en-US" dirty="0"/>
        </a:p>
      </dgm:t>
    </dgm:pt>
    <dgm:pt modelId="{C71A90DB-BBD1-4B9C-8BDC-EBC94FBA29E6}" type="parTrans" cxnId="{256D01F7-A694-4E2B-8334-427F39B8A1BC}">
      <dgm:prSet/>
      <dgm:spPr/>
      <dgm:t>
        <a:bodyPr/>
        <a:lstStyle/>
        <a:p>
          <a:endParaRPr lang="en-US"/>
        </a:p>
      </dgm:t>
    </dgm:pt>
    <dgm:pt modelId="{F5102895-B4C0-4F08-A804-3261D33246C6}" type="sibTrans" cxnId="{256D01F7-A694-4E2B-8334-427F39B8A1BC}">
      <dgm:prSet/>
      <dgm:spPr/>
      <dgm:t>
        <a:bodyPr/>
        <a:lstStyle/>
        <a:p>
          <a:endParaRPr lang="en-US"/>
        </a:p>
      </dgm:t>
    </dgm:pt>
    <dgm:pt modelId="{3C4CDD92-259D-41EC-8201-C09A3DD81DD2}">
      <dgm:prSet phldrT="[Text]"/>
      <dgm:spPr/>
      <dgm:t>
        <a:bodyPr/>
        <a:lstStyle/>
        <a:p>
          <a:r>
            <a:rPr lang="en-US" dirty="0" smtClean="0"/>
            <a:t>Replacement Reserves</a:t>
          </a:r>
          <a:endParaRPr lang="en-US" dirty="0"/>
        </a:p>
      </dgm:t>
    </dgm:pt>
    <dgm:pt modelId="{D57E150C-CB67-4698-BA3B-AF12B0C1183F}" type="parTrans" cxnId="{A84845C9-BE01-4E20-A84F-CA8EC0EE2A26}">
      <dgm:prSet/>
      <dgm:spPr/>
      <dgm:t>
        <a:bodyPr/>
        <a:lstStyle/>
        <a:p>
          <a:endParaRPr lang="en-US"/>
        </a:p>
      </dgm:t>
    </dgm:pt>
    <dgm:pt modelId="{8196F72E-95B7-4F4E-A40E-CC6F573E6AD6}" type="sibTrans" cxnId="{A84845C9-BE01-4E20-A84F-CA8EC0EE2A26}">
      <dgm:prSet/>
      <dgm:spPr/>
      <dgm:t>
        <a:bodyPr/>
        <a:lstStyle/>
        <a:p>
          <a:endParaRPr lang="en-US"/>
        </a:p>
      </dgm:t>
    </dgm:pt>
    <dgm:pt modelId="{8FB3E2CE-68BE-4879-A9F0-40E06EF1D6CE}" type="pres">
      <dgm:prSet presAssocID="{198A3E79-BD23-405A-98B5-2044C9FA31AC}" presName="diagram" presStyleCnt="0">
        <dgm:presLayoutVars>
          <dgm:dir/>
          <dgm:resizeHandles val="exact"/>
        </dgm:presLayoutVars>
      </dgm:prSet>
      <dgm:spPr/>
      <dgm:t>
        <a:bodyPr/>
        <a:lstStyle/>
        <a:p>
          <a:endParaRPr lang="en-US"/>
        </a:p>
      </dgm:t>
    </dgm:pt>
    <dgm:pt modelId="{F661CED7-C613-4E92-A91B-78D9AEA13C78}" type="pres">
      <dgm:prSet presAssocID="{A47ABD0D-60FB-477E-801B-07F3CBDAA622}" presName="node" presStyleLbl="node1" presStyleIdx="0" presStyleCnt="4">
        <dgm:presLayoutVars>
          <dgm:bulletEnabled val="1"/>
        </dgm:presLayoutVars>
      </dgm:prSet>
      <dgm:spPr/>
      <dgm:t>
        <a:bodyPr/>
        <a:lstStyle/>
        <a:p>
          <a:endParaRPr lang="en-US"/>
        </a:p>
      </dgm:t>
    </dgm:pt>
    <dgm:pt modelId="{810DC597-CA6D-4E68-B824-2CD10BC7B61C}" type="pres">
      <dgm:prSet presAssocID="{D46FA09C-E619-4141-9CAD-1BC6AA6F79C5}" presName="sibTrans" presStyleCnt="0"/>
      <dgm:spPr/>
    </dgm:pt>
    <dgm:pt modelId="{A297E791-90D5-4822-9669-DA646CF928AD}" type="pres">
      <dgm:prSet presAssocID="{E8D59AB6-05A1-4636-A5B7-36582A4DCDE4}" presName="node" presStyleLbl="node1" presStyleIdx="1" presStyleCnt="4">
        <dgm:presLayoutVars>
          <dgm:bulletEnabled val="1"/>
        </dgm:presLayoutVars>
      </dgm:prSet>
      <dgm:spPr/>
      <dgm:t>
        <a:bodyPr/>
        <a:lstStyle/>
        <a:p>
          <a:endParaRPr lang="en-US"/>
        </a:p>
      </dgm:t>
    </dgm:pt>
    <dgm:pt modelId="{7DB2B61E-0AD3-4057-98D7-23B3756C3B50}" type="pres">
      <dgm:prSet presAssocID="{00A65E1B-3642-419B-B28F-76F5F8312486}" presName="sibTrans" presStyleCnt="0"/>
      <dgm:spPr/>
    </dgm:pt>
    <dgm:pt modelId="{57B7493A-84C9-455E-9CB9-02718DCA16E7}" type="pres">
      <dgm:prSet presAssocID="{5DEE3422-AA28-4C9B-95C7-090FEA3F84DB}" presName="node" presStyleLbl="node1" presStyleIdx="2" presStyleCnt="4">
        <dgm:presLayoutVars>
          <dgm:bulletEnabled val="1"/>
        </dgm:presLayoutVars>
      </dgm:prSet>
      <dgm:spPr/>
      <dgm:t>
        <a:bodyPr/>
        <a:lstStyle/>
        <a:p>
          <a:endParaRPr lang="en-US"/>
        </a:p>
      </dgm:t>
    </dgm:pt>
    <dgm:pt modelId="{F5404127-D79D-45B9-82AB-B676C4B0D450}" type="pres">
      <dgm:prSet presAssocID="{F5102895-B4C0-4F08-A804-3261D33246C6}" presName="sibTrans" presStyleCnt="0"/>
      <dgm:spPr/>
    </dgm:pt>
    <dgm:pt modelId="{4DD09405-95CC-408D-8669-E5B33DECBC88}" type="pres">
      <dgm:prSet presAssocID="{3C4CDD92-259D-41EC-8201-C09A3DD81DD2}" presName="node" presStyleLbl="node1" presStyleIdx="3" presStyleCnt="4">
        <dgm:presLayoutVars>
          <dgm:bulletEnabled val="1"/>
        </dgm:presLayoutVars>
      </dgm:prSet>
      <dgm:spPr/>
      <dgm:t>
        <a:bodyPr/>
        <a:lstStyle/>
        <a:p>
          <a:endParaRPr lang="en-US"/>
        </a:p>
      </dgm:t>
    </dgm:pt>
  </dgm:ptLst>
  <dgm:cxnLst>
    <dgm:cxn modelId="{24E882E9-07EE-426A-93E0-F9015E850E48}" type="presOf" srcId="{3C4CDD92-259D-41EC-8201-C09A3DD81DD2}" destId="{4DD09405-95CC-408D-8669-E5B33DECBC88}" srcOrd="0" destOrd="0" presId="urn:microsoft.com/office/officeart/2005/8/layout/default#5"/>
    <dgm:cxn modelId="{A84845C9-BE01-4E20-A84F-CA8EC0EE2A26}" srcId="{198A3E79-BD23-405A-98B5-2044C9FA31AC}" destId="{3C4CDD92-259D-41EC-8201-C09A3DD81DD2}" srcOrd="3" destOrd="0" parTransId="{D57E150C-CB67-4698-BA3B-AF12B0C1183F}" sibTransId="{8196F72E-95B7-4F4E-A40E-CC6F573E6AD6}"/>
    <dgm:cxn modelId="{7EC484BF-084E-4034-BAE9-92CEC1D19C36}" srcId="{198A3E79-BD23-405A-98B5-2044C9FA31AC}" destId="{A47ABD0D-60FB-477E-801B-07F3CBDAA622}" srcOrd="0" destOrd="0" parTransId="{4C14A656-2A0F-4865-9D3C-1CDAE8CC0A09}" sibTransId="{D46FA09C-E619-4141-9CAD-1BC6AA6F79C5}"/>
    <dgm:cxn modelId="{4A6A3473-1D4C-42B3-A644-A1E3E95EF1AF}" type="presOf" srcId="{5DEE3422-AA28-4C9B-95C7-090FEA3F84DB}" destId="{57B7493A-84C9-455E-9CB9-02718DCA16E7}" srcOrd="0" destOrd="0" presId="urn:microsoft.com/office/officeart/2005/8/layout/default#5"/>
    <dgm:cxn modelId="{B24EF3D3-E58B-45FD-B8AA-72474183CB5B}" srcId="{198A3E79-BD23-405A-98B5-2044C9FA31AC}" destId="{E8D59AB6-05A1-4636-A5B7-36582A4DCDE4}" srcOrd="1" destOrd="0" parTransId="{8DC9B29D-9F49-4F8F-BE28-7A31F0D6C03A}" sibTransId="{00A65E1B-3642-419B-B28F-76F5F8312486}"/>
    <dgm:cxn modelId="{B4408441-2FE3-4303-B54E-249A0E9FC393}" type="presOf" srcId="{198A3E79-BD23-405A-98B5-2044C9FA31AC}" destId="{8FB3E2CE-68BE-4879-A9F0-40E06EF1D6CE}" srcOrd="0" destOrd="0" presId="urn:microsoft.com/office/officeart/2005/8/layout/default#5"/>
    <dgm:cxn modelId="{F704C7FD-7A41-4B52-9FA6-9EC3AFD60B71}" type="presOf" srcId="{A47ABD0D-60FB-477E-801B-07F3CBDAA622}" destId="{F661CED7-C613-4E92-A91B-78D9AEA13C78}" srcOrd="0" destOrd="0" presId="urn:microsoft.com/office/officeart/2005/8/layout/default#5"/>
    <dgm:cxn modelId="{2518FCE1-EC7F-4508-9B40-76299086BD3A}" type="presOf" srcId="{E8D59AB6-05A1-4636-A5B7-36582A4DCDE4}" destId="{A297E791-90D5-4822-9669-DA646CF928AD}" srcOrd="0" destOrd="0" presId="urn:microsoft.com/office/officeart/2005/8/layout/default#5"/>
    <dgm:cxn modelId="{256D01F7-A694-4E2B-8334-427F39B8A1BC}" srcId="{198A3E79-BD23-405A-98B5-2044C9FA31AC}" destId="{5DEE3422-AA28-4C9B-95C7-090FEA3F84DB}" srcOrd="2" destOrd="0" parTransId="{C71A90DB-BBD1-4B9C-8BDC-EBC94FBA29E6}" sibTransId="{F5102895-B4C0-4F08-A804-3261D33246C6}"/>
    <dgm:cxn modelId="{576BB341-CC41-4EFB-9DC7-35A197281B08}" type="presParOf" srcId="{8FB3E2CE-68BE-4879-A9F0-40E06EF1D6CE}" destId="{F661CED7-C613-4E92-A91B-78D9AEA13C78}" srcOrd="0" destOrd="0" presId="urn:microsoft.com/office/officeart/2005/8/layout/default#5"/>
    <dgm:cxn modelId="{01BB0B94-11B7-421C-B67E-9D3B18B65CEB}" type="presParOf" srcId="{8FB3E2CE-68BE-4879-A9F0-40E06EF1D6CE}" destId="{810DC597-CA6D-4E68-B824-2CD10BC7B61C}" srcOrd="1" destOrd="0" presId="urn:microsoft.com/office/officeart/2005/8/layout/default#5"/>
    <dgm:cxn modelId="{13A23B6E-59F3-48E0-B319-D714B1911297}" type="presParOf" srcId="{8FB3E2CE-68BE-4879-A9F0-40E06EF1D6CE}" destId="{A297E791-90D5-4822-9669-DA646CF928AD}" srcOrd="2" destOrd="0" presId="urn:microsoft.com/office/officeart/2005/8/layout/default#5"/>
    <dgm:cxn modelId="{CF87E33E-FF17-4C2E-909C-988A8B9392B9}" type="presParOf" srcId="{8FB3E2CE-68BE-4879-A9F0-40E06EF1D6CE}" destId="{7DB2B61E-0AD3-4057-98D7-23B3756C3B50}" srcOrd="3" destOrd="0" presId="urn:microsoft.com/office/officeart/2005/8/layout/default#5"/>
    <dgm:cxn modelId="{4756C319-0AFF-4E22-B880-6E970B442688}" type="presParOf" srcId="{8FB3E2CE-68BE-4879-A9F0-40E06EF1D6CE}" destId="{57B7493A-84C9-455E-9CB9-02718DCA16E7}" srcOrd="4" destOrd="0" presId="urn:microsoft.com/office/officeart/2005/8/layout/default#5"/>
    <dgm:cxn modelId="{495EB7D0-3889-4451-96EB-022237833957}" type="presParOf" srcId="{8FB3E2CE-68BE-4879-A9F0-40E06EF1D6CE}" destId="{F5404127-D79D-45B9-82AB-B676C4B0D450}" srcOrd="5" destOrd="0" presId="urn:microsoft.com/office/officeart/2005/8/layout/default#5"/>
    <dgm:cxn modelId="{4229A494-B21C-4903-A0B7-3CB13DCB2AC6}" type="presParOf" srcId="{8FB3E2CE-68BE-4879-A9F0-40E06EF1D6CE}" destId="{4DD09405-95CC-408D-8669-E5B33DECBC88}" srcOrd="6" destOrd="0" presId="urn:microsoft.com/office/officeart/2005/8/layout/defaul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9FB826B-213C-42B3-BA5C-D8D380CEB85D}" type="doc">
      <dgm:prSet loTypeId="urn:microsoft.com/office/officeart/2005/8/layout/hProcess9" loCatId="process" qsTypeId="urn:microsoft.com/office/officeart/2005/8/quickstyle/simple1#11" qsCatId="simple" csTypeId="urn:microsoft.com/office/officeart/2005/8/colors/accent1_2#12" csCatId="accent1" phldr="1"/>
      <dgm:spPr/>
      <dgm:t>
        <a:bodyPr/>
        <a:lstStyle/>
        <a:p>
          <a:endParaRPr lang="en-US"/>
        </a:p>
      </dgm:t>
    </dgm:pt>
    <dgm:pt modelId="{DAD995F1-AB74-4087-9801-1964B7B7966A}">
      <dgm:prSet phldrT="[Text]"/>
      <dgm:spPr>
        <a:solidFill>
          <a:schemeClr val="accent1">
            <a:hueOff val="0"/>
            <a:satOff val="0"/>
            <a:lumOff val="0"/>
          </a:schemeClr>
        </a:solidFill>
      </dgm:spPr>
      <dgm:t>
        <a:bodyPr/>
        <a:lstStyle/>
        <a:p>
          <a:r>
            <a:rPr lang="en-US" dirty="0" smtClean="0"/>
            <a:t>Steadily Increasing Penetration Rates</a:t>
          </a:r>
          <a:endParaRPr lang="en-US" dirty="0"/>
        </a:p>
      </dgm:t>
    </dgm:pt>
    <dgm:pt modelId="{7B0485CD-1266-461E-8F18-30ABB0F88B59}" type="parTrans" cxnId="{330B09C2-BB9C-44D7-BE5C-C4137F70412F}">
      <dgm:prSet/>
      <dgm:spPr/>
      <dgm:t>
        <a:bodyPr/>
        <a:lstStyle/>
        <a:p>
          <a:endParaRPr lang="en-US"/>
        </a:p>
      </dgm:t>
    </dgm:pt>
    <dgm:pt modelId="{73DB9DAB-C250-4125-BA5D-901B7615B5CF}" type="sibTrans" cxnId="{330B09C2-BB9C-44D7-BE5C-C4137F70412F}">
      <dgm:prSet/>
      <dgm:spPr/>
      <dgm:t>
        <a:bodyPr/>
        <a:lstStyle/>
        <a:p>
          <a:endParaRPr lang="en-US"/>
        </a:p>
      </dgm:t>
    </dgm:pt>
    <dgm:pt modelId="{1A50CCFF-AF06-47EB-B1F3-DDF538EB1C15}">
      <dgm:prSet phldrT="[Text]"/>
      <dgm:spPr>
        <a:solidFill>
          <a:schemeClr val="accent1">
            <a:hueOff val="0"/>
            <a:satOff val="0"/>
            <a:lumOff val="0"/>
          </a:schemeClr>
        </a:solidFill>
      </dgm:spPr>
      <dgm:t>
        <a:bodyPr/>
        <a:lstStyle/>
        <a:p>
          <a:r>
            <a:rPr lang="en-US" dirty="0" smtClean="0"/>
            <a:t>Falling LCOE</a:t>
          </a:r>
          <a:endParaRPr lang="en-US" dirty="0"/>
        </a:p>
      </dgm:t>
    </dgm:pt>
    <dgm:pt modelId="{C98D1346-0CF1-40BC-8436-C26F97F5C21A}" type="parTrans" cxnId="{B245DD06-5A45-4B89-8484-AFF6BA7C7371}">
      <dgm:prSet/>
      <dgm:spPr/>
      <dgm:t>
        <a:bodyPr/>
        <a:lstStyle/>
        <a:p>
          <a:endParaRPr lang="en-US"/>
        </a:p>
      </dgm:t>
    </dgm:pt>
    <dgm:pt modelId="{B55D872F-B539-44D3-8F45-E9BFE3FD7D2A}" type="sibTrans" cxnId="{B245DD06-5A45-4B89-8484-AFF6BA7C7371}">
      <dgm:prSet/>
      <dgm:spPr/>
      <dgm:t>
        <a:bodyPr/>
        <a:lstStyle/>
        <a:p>
          <a:endParaRPr lang="en-US"/>
        </a:p>
      </dgm:t>
    </dgm:pt>
    <dgm:pt modelId="{B96177A6-950A-4340-833F-7502570C9D2D}">
      <dgm:prSet phldrT="[Text]"/>
      <dgm:spPr>
        <a:solidFill>
          <a:schemeClr val="accent1">
            <a:hueOff val="0"/>
            <a:satOff val="0"/>
            <a:lumOff val="0"/>
          </a:schemeClr>
        </a:solidFill>
      </dgm:spPr>
      <dgm:t>
        <a:bodyPr/>
        <a:lstStyle/>
        <a:p>
          <a:r>
            <a:rPr lang="en-US" dirty="0" smtClean="0"/>
            <a:t>REC Markets</a:t>
          </a:r>
          <a:endParaRPr lang="en-US" dirty="0"/>
        </a:p>
      </dgm:t>
    </dgm:pt>
    <dgm:pt modelId="{C6C0027A-661F-4497-A562-8E718A5FFE07}" type="parTrans" cxnId="{1DD940A2-E6E1-45A0-8413-F0CE4FD81E3E}">
      <dgm:prSet/>
      <dgm:spPr/>
      <dgm:t>
        <a:bodyPr/>
        <a:lstStyle/>
        <a:p>
          <a:endParaRPr lang="en-US"/>
        </a:p>
      </dgm:t>
    </dgm:pt>
    <dgm:pt modelId="{5BFA3992-1709-4D5E-B5EE-E133E90900F9}" type="sibTrans" cxnId="{1DD940A2-E6E1-45A0-8413-F0CE4FD81E3E}">
      <dgm:prSet/>
      <dgm:spPr/>
      <dgm:t>
        <a:bodyPr/>
        <a:lstStyle/>
        <a:p>
          <a:endParaRPr lang="en-US"/>
        </a:p>
      </dgm:t>
    </dgm:pt>
    <dgm:pt modelId="{192761CA-883F-4EFC-B331-7B9E5ABF7CE9}">
      <dgm:prSet phldrT="[Text]"/>
      <dgm:spPr/>
      <dgm:t>
        <a:bodyPr/>
        <a:lstStyle/>
        <a:p>
          <a:r>
            <a:rPr lang="en-US" dirty="0" smtClean="0"/>
            <a:t>Increased Uncertainty and Variability</a:t>
          </a:r>
          <a:endParaRPr lang="en-US" dirty="0"/>
        </a:p>
      </dgm:t>
    </dgm:pt>
    <dgm:pt modelId="{FFCCC0ED-7DD0-429A-9DAC-BEC54A05F164}" type="parTrans" cxnId="{319AD96F-CCCC-40C0-889A-7AA03F714AEC}">
      <dgm:prSet/>
      <dgm:spPr/>
      <dgm:t>
        <a:bodyPr/>
        <a:lstStyle/>
        <a:p>
          <a:endParaRPr lang="en-US"/>
        </a:p>
      </dgm:t>
    </dgm:pt>
    <dgm:pt modelId="{ED2C2328-0A3F-463F-B361-3BDB066681AD}" type="sibTrans" cxnId="{319AD96F-CCCC-40C0-889A-7AA03F714AEC}">
      <dgm:prSet/>
      <dgm:spPr/>
      <dgm:t>
        <a:bodyPr/>
        <a:lstStyle/>
        <a:p>
          <a:endParaRPr lang="en-US"/>
        </a:p>
      </dgm:t>
    </dgm:pt>
    <dgm:pt modelId="{7EB01D10-CDD3-486C-B71D-3951CACBEFAB}">
      <dgm:prSet phldrT="[Text]"/>
      <dgm:spPr/>
      <dgm:t>
        <a:bodyPr/>
        <a:lstStyle/>
        <a:p>
          <a:r>
            <a:rPr lang="en-US" dirty="0" smtClean="0"/>
            <a:t>Forecasting Error</a:t>
          </a:r>
          <a:endParaRPr lang="en-US" dirty="0"/>
        </a:p>
      </dgm:t>
    </dgm:pt>
    <dgm:pt modelId="{CE7902B1-A064-4C03-904A-D82358C0CA1A}" type="parTrans" cxnId="{5EB25FAA-02A6-4A7B-B4E2-04E9A11F8705}">
      <dgm:prSet/>
      <dgm:spPr/>
      <dgm:t>
        <a:bodyPr/>
        <a:lstStyle/>
        <a:p>
          <a:endParaRPr lang="en-US"/>
        </a:p>
      </dgm:t>
    </dgm:pt>
    <dgm:pt modelId="{4451FA17-1E98-4C77-A698-7FE0A9C189F4}" type="sibTrans" cxnId="{5EB25FAA-02A6-4A7B-B4E2-04E9A11F8705}">
      <dgm:prSet/>
      <dgm:spPr/>
      <dgm:t>
        <a:bodyPr/>
        <a:lstStyle/>
        <a:p>
          <a:endParaRPr lang="en-US"/>
        </a:p>
      </dgm:t>
    </dgm:pt>
    <dgm:pt modelId="{23248FFF-93E9-4368-B9FF-64BE7038B765}">
      <dgm:prSet phldrT="[Text]"/>
      <dgm:spPr/>
      <dgm:t>
        <a:bodyPr/>
        <a:lstStyle/>
        <a:p>
          <a:r>
            <a:rPr lang="en-US" dirty="0" smtClean="0"/>
            <a:t>Intermittency</a:t>
          </a:r>
          <a:endParaRPr lang="en-US" dirty="0"/>
        </a:p>
      </dgm:t>
    </dgm:pt>
    <dgm:pt modelId="{B87FFAAB-8AA9-4528-9C89-000B8AB6B9E1}" type="parTrans" cxnId="{D6872F7B-BB9A-438A-9379-E8E5FDC008C0}">
      <dgm:prSet/>
      <dgm:spPr/>
      <dgm:t>
        <a:bodyPr/>
        <a:lstStyle/>
        <a:p>
          <a:endParaRPr lang="en-US"/>
        </a:p>
      </dgm:t>
    </dgm:pt>
    <dgm:pt modelId="{EDD2D216-D66E-4DFD-B982-62D0998DB224}" type="sibTrans" cxnId="{D6872F7B-BB9A-438A-9379-E8E5FDC008C0}">
      <dgm:prSet/>
      <dgm:spPr/>
      <dgm:t>
        <a:bodyPr/>
        <a:lstStyle/>
        <a:p>
          <a:endParaRPr lang="en-US"/>
        </a:p>
      </dgm:t>
    </dgm:pt>
    <dgm:pt modelId="{D3793469-5ED4-47FD-A7FB-D132842BF388}">
      <dgm:prSet phldrT="[Text]"/>
      <dgm:spPr/>
      <dgm:t>
        <a:bodyPr/>
        <a:lstStyle/>
        <a:p>
          <a:r>
            <a:rPr lang="en-US" dirty="0" smtClean="0"/>
            <a:t>Increased Need for Ancillary Services</a:t>
          </a:r>
          <a:endParaRPr lang="en-US" dirty="0"/>
        </a:p>
      </dgm:t>
    </dgm:pt>
    <dgm:pt modelId="{24F123EA-3BDD-4C09-9208-C7E031524B9C}" type="parTrans" cxnId="{B1BE7272-4484-4028-A398-53DE62D94DAC}">
      <dgm:prSet/>
      <dgm:spPr/>
      <dgm:t>
        <a:bodyPr/>
        <a:lstStyle/>
        <a:p>
          <a:endParaRPr lang="en-US"/>
        </a:p>
      </dgm:t>
    </dgm:pt>
    <dgm:pt modelId="{43FF7DF5-7558-44DF-9D12-19D1B224C6BC}" type="sibTrans" cxnId="{B1BE7272-4484-4028-A398-53DE62D94DAC}">
      <dgm:prSet/>
      <dgm:spPr/>
      <dgm:t>
        <a:bodyPr/>
        <a:lstStyle/>
        <a:p>
          <a:endParaRPr lang="en-US"/>
        </a:p>
      </dgm:t>
    </dgm:pt>
    <dgm:pt modelId="{BC529D57-6EDA-4625-810B-61ABC10617A8}">
      <dgm:prSet phldrT="[Text]"/>
      <dgm:spPr/>
      <dgm:t>
        <a:bodyPr/>
        <a:lstStyle/>
        <a:p>
          <a:r>
            <a:rPr lang="en-US" dirty="0" smtClean="0"/>
            <a:t>Regulation</a:t>
          </a:r>
          <a:endParaRPr lang="en-US" dirty="0"/>
        </a:p>
      </dgm:t>
    </dgm:pt>
    <dgm:pt modelId="{430C67F0-F6A1-4048-88F9-78E806D2E7B8}" type="parTrans" cxnId="{9E980058-544C-46CB-95E1-6CFCE6D2361A}">
      <dgm:prSet/>
      <dgm:spPr/>
      <dgm:t>
        <a:bodyPr/>
        <a:lstStyle/>
        <a:p>
          <a:endParaRPr lang="en-US"/>
        </a:p>
      </dgm:t>
    </dgm:pt>
    <dgm:pt modelId="{A4FC8398-60F9-4862-81E5-E186862FCC17}" type="sibTrans" cxnId="{9E980058-544C-46CB-95E1-6CFCE6D2361A}">
      <dgm:prSet/>
      <dgm:spPr/>
      <dgm:t>
        <a:bodyPr/>
        <a:lstStyle/>
        <a:p>
          <a:endParaRPr lang="en-US"/>
        </a:p>
      </dgm:t>
    </dgm:pt>
    <dgm:pt modelId="{42589AC5-26D9-4871-9789-8FF7CB761ED8}">
      <dgm:prSet phldrT="[Text]"/>
      <dgm:spPr/>
      <dgm:t>
        <a:bodyPr/>
        <a:lstStyle/>
        <a:p>
          <a:r>
            <a:rPr lang="en-US" dirty="0" smtClean="0"/>
            <a:t>Reserves</a:t>
          </a:r>
          <a:endParaRPr lang="en-US" dirty="0"/>
        </a:p>
      </dgm:t>
    </dgm:pt>
    <dgm:pt modelId="{C74B1D33-4063-40C3-AB8A-EB8A251C1D40}" type="parTrans" cxnId="{E6ABDB18-5DD6-44A8-8636-ADCD74F26590}">
      <dgm:prSet/>
      <dgm:spPr/>
      <dgm:t>
        <a:bodyPr/>
        <a:lstStyle/>
        <a:p>
          <a:endParaRPr lang="en-US"/>
        </a:p>
      </dgm:t>
    </dgm:pt>
    <dgm:pt modelId="{8F6E8CA3-F356-4BE0-9B7E-7EBC82E40E78}" type="sibTrans" cxnId="{E6ABDB18-5DD6-44A8-8636-ADCD74F26590}">
      <dgm:prSet/>
      <dgm:spPr/>
      <dgm:t>
        <a:bodyPr/>
        <a:lstStyle/>
        <a:p>
          <a:endParaRPr lang="en-US"/>
        </a:p>
      </dgm:t>
    </dgm:pt>
    <dgm:pt modelId="{8B64C0EA-3F09-4DFF-82FB-964DC632ECB7}">
      <dgm:prSet phldrT="[Text]"/>
      <dgm:spPr>
        <a:solidFill>
          <a:schemeClr val="accent1">
            <a:hueOff val="0"/>
            <a:satOff val="0"/>
            <a:lumOff val="0"/>
          </a:schemeClr>
        </a:solidFill>
      </dgm:spPr>
      <dgm:t>
        <a:bodyPr/>
        <a:lstStyle/>
        <a:p>
          <a:r>
            <a:rPr lang="en-US" dirty="0" smtClean="0"/>
            <a:t>Increasing RPS</a:t>
          </a:r>
          <a:endParaRPr lang="en-US" dirty="0"/>
        </a:p>
      </dgm:t>
    </dgm:pt>
    <dgm:pt modelId="{3F520B6E-EFE5-4A90-BCAC-F16ACB7EBB58}" type="parTrans" cxnId="{FB26C6A8-3093-4434-B394-950B959D3E7E}">
      <dgm:prSet/>
      <dgm:spPr/>
      <dgm:t>
        <a:bodyPr/>
        <a:lstStyle/>
        <a:p>
          <a:endParaRPr lang="en-US"/>
        </a:p>
      </dgm:t>
    </dgm:pt>
    <dgm:pt modelId="{43518E73-63F8-489C-952B-A0415096BA6B}" type="sibTrans" cxnId="{FB26C6A8-3093-4434-B394-950B959D3E7E}">
      <dgm:prSet/>
      <dgm:spPr/>
      <dgm:t>
        <a:bodyPr/>
        <a:lstStyle/>
        <a:p>
          <a:endParaRPr lang="en-US"/>
        </a:p>
      </dgm:t>
    </dgm:pt>
    <dgm:pt modelId="{30FF3362-0C6D-4181-A04C-F6EC56FB6DDF}" type="pres">
      <dgm:prSet presAssocID="{69FB826B-213C-42B3-BA5C-D8D380CEB85D}" presName="CompostProcess" presStyleCnt="0">
        <dgm:presLayoutVars>
          <dgm:dir/>
          <dgm:resizeHandles val="exact"/>
        </dgm:presLayoutVars>
      </dgm:prSet>
      <dgm:spPr/>
      <dgm:t>
        <a:bodyPr/>
        <a:lstStyle/>
        <a:p>
          <a:endParaRPr lang="en-US"/>
        </a:p>
      </dgm:t>
    </dgm:pt>
    <dgm:pt modelId="{1BA4F1B7-17A3-492D-AB9C-8210DDB520D6}" type="pres">
      <dgm:prSet presAssocID="{69FB826B-213C-42B3-BA5C-D8D380CEB85D}" presName="arrow" presStyleLbl="bgShp" presStyleIdx="0" presStyleCnt="1"/>
      <dgm:spPr>
        <a:gradFill rotWithShape="0">
          <a:gsLst>
            <a:gs pos="0">
              <a:schemeClr val="accent1">
                <a:tint val="66000"/>
                <a:satMod val="160000"/>
                <a:alpha val="37000"/>
              </a:schemeClr>
            </a:gs>
            <a:gs pos="50000">
              <a:schemeClr val="accent1">
                <a:tint val="44500"/>
                <a:satMod val="160000"/>
              </a:schemeClr>
            </a:gs>
            <a:gs pos="100000">
              <a:schemeClr val="accent1">
                <a:tint val="23500"/>
                <a:satMod val="160000"/>
              </a:schemeClr>
            </a:gs>
          </a:gsLst>
          <a:lin ang="5400000" scaled="0"/>
        </a:gradFill>
      </dgm:spPr>
      <dgm:t>
        <a:bodyPr/>
        <a:lstStyle/>
        <a:p>
          <a:endParaRPr lang="en-US"/>
        </a:p>
      </dgm:t>
    </dgm:pt>
    <dgm:pt modelId="{5FB767C2-AE5E-4C40-9DCE-CDFA172B17C6}" type="pres">
      <dgm:prSet presAssocID="{69FB826B-213C-42B3-BA5C-D8D380CEB85D}" presName="linearProcess" presStyleCnt="0"/>
      <dgm:spPr/>
    </dgm:pt>
    <dgm:pt modelId="{6B3F64BC-9FB4-4D86-BA4D-3FDB34ABB6F5}" type="pres">
      <dgm:prSet presAssocID="{DAD995F1-AB74-4087-9801-1964B7B7966A}" presName="textNode" presStyleLbl="node1" presStyleIdx="0" presStyleCnt="3">
        <dgm:presLayoutVars>
          <dgm:bulletEnabled val="1"/>
        </dgm:presLayoutVars>
      </dgm:prSet>
      <dgm:spPr/>
      <dgm:t>
        <a:bodyPr/>
        <a:lstStyle/>
        <a:p>
          <a:endParaRPr lang="en-US"/>
        </a:p>
      </dgm:t>
    </dgm:pt>
    <dgm:pt modelId="{F7324CCF-90F7-48BB-A3EC-0FD3FB6833E0}" type="pres">
      <dgm:prSet presAssocID="{73DB9DAB-C250-4125-BA5D-901B7615B5CF}" presName="sibTrans" presStyleCnt="0"/>
      <dgm:spPr/>
    </dgm:pt>
    <dgm:pt modelId="{5C8B49F3-4F73-4126-9B92-FEF2E5585D07}" type="pres">
      <dgm:prSet presAssocID="{192761CA-883F-4EFC-B331-7B9E5ABF7CE9}" presName="textNode" presStyleLbl="node1" presStyleIdx="1" presStyleCnt="3">
        <dgm:presLayoutVars>
          <dgm:bulletEnabled val="1"/>
        </dgm:presLayoutVars>
      </dgm:prSet>
      <dgm:spPr/>
      <dgm:t>
        <a:bodyPr/>
        <a:lstStyle/>
        <a:p>
          <a:endParaRPr lang="en-US"/>
        </a:p>
      </dgm:t>
    </dgm:pt>
    <dgm:pt modelId="{50B3C42E-1D04-48FA-ADCB-34A38D06F6EF}" type="pres">
      <dgm:prSet presAssocID="{ED2C2328-0A3F-463F-B361-3BDB066681AD}" presName="sibTrans" presStyleCnt="0"/>
      <dgm:spPr/>
    </dgm:pt>
    <dgm:pt modelId="{356EEB24-C3C8-4DB9-97B0-24C026379FF4}" type="pres">
      <dgm:prSet presAssocID="{D3793469-5ED4-47FD-A7FB-D132842BF388}" presName="textNode" presStyleLbl="node1" presStyleIdx="2" presStyleCnt="3">
        <dgm:presLayoutVars>
          <dgm:bulletEnabled val="1"/>
        </dgm:presLayoutVars>
      </dgm:prSet>
      <dgm:spPr/>
      <dgm:t>
        <a:bodyPr/>
        <a:lstStyle/>
        <a:p>
          <a:endParaRPr lang="en-US"/>
        </a:p>
      </dgm:t>
    </dgm:pt>
  </dgm:ptLst>
  <dgm:cxnLst>
    <dgm:cxn modelId="{B245DD06-5A45-4B89-8484-AFF6BA7C7371}" srcId="{DAD995F1-AB74-4087-9801-1964B7B7966A}" destId="{1A50CCFF-AF06-47EB-B1F3-DDF538EB1C15}" srcOrd="0" destOrd="0" parTransId="{C98D1346-0CF1-40BC-8436-C26F97F5C21A}" sibTransId="{B55D872F-B539-44D3-8F45-E9BFE3FD7D2A}"/>
    <dgm:cxn modelId="{9EB4C356-890C-4944-ADE8-33E4D6DFE23C}" type="presOf" srcId="{192761CA-883F-4EFC-B331-7B9E5ABF7CE9}" destId="{5C8B49F3-4F73-4126-9B92-FEF2E5585D07}" srcOrd="0" destOrd="0" presId="urn:microsoft.com/office/officeart/2005/8/layout/hProcess9"/>
    <dgm:cxn modelId="{91915CA5-D9A9-4D1B-90B2-39E7E0661A61}" type="presOf" srcId="{D3793469-5ED4-47FD-A7FB-D132842BF388}" destId="{356EEB24-C3C8-4DB9-97B0-24C026379FF4}" srcOrd="0" destOrd="0" presId="urn:microsoft.com/office/officeart/2005/8/layout/hProcess9"/>
    <dgm:cxn modelId="{6E354702-ED71-4C04-9DA6-663A2D2061C9}" type="presOf" srcId="{1A50CCFF-AF06-47EB-B1F3-DDF538EB1C15}" destId="{6B3F64BC-9FB4-4D86-BA4D-3FDB34ABB6F5}" srcOrd="0" destOrd="1" presId="urn:microsoft.com/office/officeart/2005/8/layout/hProcess9"/>
    <dgm:cxn modelId="{B29E1FDA-C8A2-49D1-AD13-97F63E789413}" type="presOf" srcId="{DAD995F1-AB74-4087-9801-1964B7B7966A}" destId="{6B3F64BC-9FB4-4D86-BA4D-3FDB34ABB6F5}" srcOrd="0" destOrd="0" presId="urn:microsoft.com/office/officeart/2005/8/layout/hProcess9"/>
    <dgm:cxn modelId="{1DD940A2-E6E1-45A0-8413-F0CE4FD81E3E}" srcId="{DAD995F1-AB74-4087-9801-1964B7B7966A}" destId="{B96177A6-950A-4340-833F-7502570C9D2D}" srcOrd="2" destOrd="0" parTransId="{C6C0027A-661F-4497-A562-8E718A5FFE07}" sibTransId="{5BFA3992-1709-4D5E-B5EE-E133E90900F9}"/>
    <dgm:cxn modelId="{40772D43-2CFF-45F3-9A40-2165A1D1BA6D}" type="presOf" srcId="{42589AC5-26D9-4871-9789-8FF7CB761ED8}" destId="{356EEB24-C3C8-4DB9-97B0-24C026379FF4}" srcOrd="0" destOrd="2" presId="urn:microsoft.com/office/officeart/2005/8/layout/hProcess9"/>
    <dgm:cxn modelId="{D6394CA3-3E81-4F89-80DA-2B4AAF70A772}" type="presOf" srcId="{23248FFF-93E9-4368-B9FF-64BE7038B765}" destId="{5C8B49F3-4F73-4126-9B92-FEF2E5585D07}" srcOrd="0" destOrd="2" presId="urn:microsoft.com/office/officeart/2005/8/layout/hProcess9"/>
    <dgm:cxn modelId="{E6ABDB18-5DD6-44A8-8636-ADCD74F26590}" srcId="{D3793469-5ED4-47FD-A7FB-D132842BF388}" destId="{42589AC5-26D9-4871-9789-8FF7CB761ED8}" srcOrd="1" destOrd="0" parTransId="{C74B1D33-4063-40C3-AB8A-EB8A251C1D40}" sibTransId="{8F6E8CA3-F356-4BE0-9B7E-7EBC82E40E78}"/>
    <dgm:cxn modelId="{D6872F7B-BB9A-438A-9379-E8E5FDC008C0}" srcId="{192761CA-883F-4EFC-B331-7B9E5ABF7CE9}" destId="{23248FFF-93E9-4368-B9FF-64BE7038B765}" srcOrd="1" destOrd="0" parTransId="{B87FFAAB-8AA9-4528-9C89-000B8AB6B9E1}" sibTransId="{EDD2D216-D66E-4DFD-B982-62D0998DB224}"/>
    <dgm:cxn modelId="{894265B3-60CB-4771-8869-232B071472CA}" type="presOf" srcId="{69FB826B-213C-42B3-BA5C-D8D380CEB85D}" destId="{30FF3362-0C6D-4181-A04C-F6EC56FB6DDF}" srcOrd="0" destOrd="0" presId="urn:microsoft.com/office/officeart/2005/8/layout/hProcess9"/>
    <dgm:cxn modelId="{FB26C6A8-3093-4434-B394-950B959D3E7E}" srcId="{DAD995F1-AB74-4087-9801-1964B7B7966A}" destId="{8B64C0EA-3F09-4DFF-82FB-964DC632ECB7}" srcOrd="1" destOrd="0" parTransId="{3F520B6E-EFE5-4A90-BCAC-F16ACB7EBB58}" sibTransId="{43518E73-63F8-489C-952B-A0415096BA6B}"/>
    <dgm:cxn modelId="{09E0FE7A-F8A7-43C6-859C-EFBF7535CE62}" type="presOf" srcId="{BC529D57-6EDA-4625-810B-61ABC10617A8}" destId="{356EEB24-C3C8-4DB9-97B0-24C026379FF4}" srcOrd="0" destOrd="1" presId="urn:microsoft.com/office/officeart/2005/8/layout/hProcess9"/>
    <dgm:cxn modelId="{9ADAD990-4FE8-4D5C-88DC-C43587BFBEAF}" type="presOf" srcId="{7EB01D10-CDD3-486C-B71D-3951CACBEFAB}" destId="{5C8B49F3-4F73-4126-9B92-FEF2E5585D07}" srcOrd="0" destOrd="1" presId="urn:microsoft.com/office/officeart/2005/8/layout/hProcess9"/>
    <dgm:cxn modelId="{F6B31B92-CA1F-4231-A232-E3BBBB505723}" type="presOf" srcId="{8B64C0EA-3F09-4DFF-82FB-964DC632ECB7}" destId="{6B3F64BC-9FB4-4D86-BA4D-3FDB34ABB6F5}" srcOrd="0" destOrd="2" presId="urn:microsoft.com/office/officeart/2005/8/layout/hProcess9"/>
    <dgm:cxn modelId="{831E9D3F-E90C-4235-9F2D-936AFE4A52F9}" type="presOf" srcId="{B96177A6-950A-4340-833F-7502570C9D2D}" destId="{6B3F64BC-9FB4-4D86-BA4D-3FDB34ABB6F5}" srcOrd="0" destOrd="3" presId="urn:microsoft.com/office/officeart/2005/8/layout/hProcess9"/>
    <dgm:cxn modelId="{5EB25FAA-02A6-4A7B-B4E2-04E9A11F8705}" srcId="{192761CA-883F-4EFC-B331-7B9E5ABF7CE9}" destId="{7EB01D10-CDD3-486C-B71D-3951CACBEFAB}" srcOrd="0" destOrd="0" parTransId="{CE7902B1-A064-4C03-904A-D82358C0CA1A}" sibTransId="{4451FA17-1E98-4C77-A698-7FE0A9C189F4}"/>
    <dgm:cxn modelId="{330B09C2-BB9C-44D7-BE5C-C4137F70412F}" srcId="{69FB826B-213C-42B3-BA5C-D8D380CEB85D}" destId="{DAD995F1-AB74-4087-9801-1964B7B7966A}" srcOrd="0" destOrd="0" parTransId="{7B0485CD-1266-461E-8F18-30ABB0F88B59}" sibTransId="{73DB9DAB-C250-4125-BA5D-901B7615B5CF}"/>
    <dgm:cxn modelId="{9E980058-544C-46CB-95E1-6CFCE6D2361A}" srcId="{D3793469-5ED4-47FD-A7FB-D132842BF388}" destId="{BC529D57-6EDA-4625-810B-61ABC10617A8}" srcOrd="0" destOrd="0" parTransId="{430C67F0-F6A1-4048-88F9-78E806D2E7B8}" sibTransId="{A4FC8398-60F9-4862-81E5-E186862FCC17}"/>
    <dgm:cxn modelId="{319AD96F-CCCC-40C0-889A-7AA03F714AEC}" srcId="{69FB826B-213C-42B3-BA5C-D8D380CEB85D}" destId="{192761CA-883F-4EFC-B331-7B9E5ABF7CE9}" srcOrd="1" destOrd="0" parTransId="{FFCCC0ED-7DD0-429A-9DAC-BEC54A05F164}" sibTransId="{ED2C2328-0A3F-463F-B361-3BDB066681AD}"/>
    <dgm:cxn modelId="{B1BE7272-4484-4028-A398-53DE62D94DAC}" srcId="{69FB826B-213C-42B3-BA5C-D8D380CEB85D}" destId="{D3793469-5ED4-47FD-A7FB-D132842BF388}" srcOrd="2" destOrd="0" parTransId="{24F123EA-3BDD-4C09-9208-C7E031524B9C}" sibTransId="{43FF7DF5-7558-44DF-9D12-19D1B224C6BC}"/>
    <dgm:cxn modelId="{F064B942-47BF-4365-8A36-0109DF873B8B}" type="presParOf" srcId="{30FF3362-0C6D-4181-A04C-F6EC56FB6DDF}" destId="{1BA4F1B7-17A3-492D-AB9C-8210DDB520D6}" srcOrd="0" destOrd="0" presId="urn:microsoft.com/office/officeart/2005/8/layout/hProcess9"/>
    <dgm:cxn modelId="{6A88CE01-BFBF-4445-9B5B-0DEAB4167CD5}" type="presParOf" srcId="{30FF3362-0C6D-4181-A04C-F6EC56FB6DDF}" destId="{5FB767C2-AE5E-4C40-9DCE-CDFA172B17C6}" srcOrd="1" destOrd="0" presId="urn:microsoft.com/office/officeart/2005/8/layout/hProcess9"/>
    <dgm:cxn modelId="{DC7094A7-97A9-4757-ADE9-D76B8448CCFE}" type="presParOf" srcId="{5FB767C2-AE5E-4C40-9DCE-CDFA172B17C6}" destId="{6B3F64BC-9FB4-4D86-BA4D-3FDB34ABB6F5}" srcOrd="0" destOrd="0" presId="urn:microsoft.com/office/officeart/2005/8/layout/hProcess9"/>
    <dgm:cxn modelId="{CE54B596-C3E0-4291-87EC-5E7C5A0B16E8}" type="presParOf" srcId="{5FB767C2-AE5E-4C40-9DCE-CDFA172B17C6}" destId="{F7324CCF-90F7-48BB-A3EC-0FD3FB6833E0}" srcOrd="1" destOrd="0" presId="urn:microsoft.com/office/officeart/2005/8/layout/hProcess9"/>
    <dgm:cxn modelId="{F6675C86-35A1-41C7-8E79-C710D0F8BCD3}" type="presParOf" srcId="{5FB767C2-AE5E-4C40-9DCE-CDFA172B17C6}" destId="{5C8B49F3-4F73-4126-9B92-FEF2E5585D07}" srcOrd="2" destOrd="0" presId="urn:microsoft.com/office/officeart/2005/8/layout/hProcess9"/>
    <dgm:cxn modelId="{B238D8DD-0CF9-4AD9-A57C-19C6DB18FA39}" type="presParOf" srcId="{5FB767C2-AE5E-4C40-9DCE-CDFA172B17C6}" destId="{50B3C42E-1D04-48FA-ADCB-34A38D06F6EF}" srcOrd="3" destOrd="0" presId="urn:microsoft.com/office/officeart/2005/8/layout/hProcess9"/>
    <dgm:cxn modelId="{89A68B58-7F3F-4AD8-BBDE-10E78B71C24C}" type="presParOf" srcId="{5FB767C2-AE5E-4C40-9DCE-CDFA172B17C6}" destId="{356EEB24-C3C8-4DB9-97B0-24C026379FF4}" srcOrd="4"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409E796-E9CC-4BE6-A858-2B6F2F7F28EF}" type="doc">
      <dgm:prSet loTypeId="urn:microsoft.com/office/officeart/2005/8/layout/chevron2" loCatId="list" qsTypeId="urn:microsoft.com/office/officeart/2005/8/quickstyle/simple1#12" qsCatId="simple" csTypeId="urn:microsoft.com/office/officeart/2005/8/colors/accent1_2#13" csCatId="accent1" phldr="1"/>
      <dgm:spPr/>
      <dgm:t>
        <a:bodyPr/>
        <a:lstStyle/>
        <a:p>
          <a:endParaRPr lang="en-US"/>
        </a:p>
      </dgm:t>
    </dgm:pt>
    <dgm:pt modelId="{0D1EEEFA-5258-478D-A7E5-9906C5121A01}">
      <dgm:prSet phldrT="[Text]"/>
      <dgm:spPr/>
      <dgm:t>
        <a:bodyPr>
          <a:scene3d>
            <a:camera prst="orthographicFront">
              <a:rot lat="0" lon="0" rev="10800000"/>
            </a:camera>
            <a:lightRig rig="threePt" dir="t"/>
          </a:scene3d>
          <a:flatTx/>
        </a:bodyPr>
        <a:lstStyle/>
        <a:p>
          <a:endParaRPr lang="en-US" dirty="0"/>
        </a:p>
      </dgm:t>
    </dgm:pt>
    <dgm:pt modelId="{44728799-9CCA-4924-925B-F21A623EF1B9}" type="parTrans" cxnId="{9FD0ABB4-3915-4C69-BD35-5ACE233C8E44}">
      <dgm:prSet/>
      <dgm:spPr/>
      <dgm:t>
        <a:bodyPr/>
        <a:lstStyle/>
        <a:p>
          <a:endParaRPr lang="en-US"/>
        </a:p>
      </dgm:t>
    </dgm:pt>
    <dgm:pt modelId="{8BC98C96-71CC-4E76-B543-EE8A9CC6FD5A}" type="sibTrans" cxnId="{9FD0ABB4-3915-4C69-BD35-5ACE233C8E44}">
      <dgm:prSet/>
      <dgm:spPr/>
      <dgm:t>
        <a:bodyPr/>
        <a:lstStyle/>
        <a:p>
          <a:endParaRPr lang="en-US"/>
        </a:p>
      </dgm:t>
    </dgm:pt>
    <dgm:pt modelId="{6E7D8C1F-D511-4C3B-A5D3-85C56EF714D5}">
      <dgm:prSet phldrT="[Text]"/>
      <dgm:spPr/>
      <dgm:t>
        <a:bodyPr/>
        <a:lstStyle/>
        <a:p>
          <a:r>
            <a:rPr lang="en-US" dirty="0" smtClean="0"/>
            <a:t>Magnitude of hourly overall ramping requirements</a:t>
          </a:r>
          <a:endParaRPr lang="en-US" dirty="0"/>
        </a:p>
      </dgm:t>
    </dgm:pt>
    <dgm:pt modelId="{A746865F-1307-4126-AD8F-2F024A784E48}" type="parTrans" cxnId="{42DE9839-86E3-4056-879B-3DA6EE54FC1C}">
      <dgm:prSet/>
      <dgm:spPr/>
      <dgm:t>
        <a:bodyPr/>
        <a:lstStyle/>
        <a:p>
          <a:endParaRPr lang="en-US"/>
        </a:p>
      </dgm:t>
    </dgm:pt>
    <dgm:pt modelId="{59BA0812-8E9A-41EF-A860-6990BD8DD199}" type="sibTrans" cxnId="{42DE9839-86E3-4056-879B-3DA6EE54FC1C}">
      <dgm:prSet/>
      <dgm:spPr/>
      <dgm:t>
        <a:bodyPr/>
        <a:lstStyle/>
        <a:p>
          <a:endParaRPr lang="en-US"/>
        </a:p>
      </dgm:t>
    </dgm:pt>
    <dgm:pt modelId="{F8FC034A-5999-44FC-9E36-FFE9F7AA5072}">
      <dgm:prSet phldrT="[Text]"/>
      <dgm:spPr/>
      <dgm:t>
        <a:bodyPr/>
        <a:lstStyle/>
        <a:p>
          <a:endParaRPr lang="en-US" dirty="0"/>
        </a:p>
      </dgm:t>
    </dgm:pt>
    <dgm:pt modelId="{19630553-E8FA-4203-95A3-98B0CC992361}" type="parTrans" cxnId="{40F8BB60-0469-4826-9458-6A313B4FB153}">
      <dgm:prSet/>
      <dgm:spPr/>
      <dgm:t>
        <a:bodyPr/>
        <a:lstStyle/>
        <a:p>
          <a:endParaRPr lang="en-US"/>
        </a:p>
      </dgm:t>
    </dgm:pt>
    <dgm:pt modelId="{DC235A38-1498-41ED-9B9E-F95EB4922B38}" type="sibTrans" cxnId="{40F8BB60-0469-4826-9458-6A313B4FB153}">
      <dgm:prSet/>
      <dgm:spPr/>
      <dgm:t>
        <a:bodyPr/>
        <a:lstStyle/>
        <a:p>
          <a:endParaRPr lang="en-US"/>
        </a:p>
      </dgm:t>
    </dgm:pt>
    <dgm:pt modelId="{2B801F4F-13C2-4EE3-BF8C-D306C3BCE417}">
      <dgm:prSet phldrT="[Text]"/>
      <dgm:spPr/>
      <dgm:t>
        <a:bodyPr/>
        <a:lstStyle/>
        <a:p>
          <a:r>
            <a:rPr lang="en-US" dirty="0" smtClean="0"/>
            <a:t>Intra-hour variability</a:t>
          </a:r>
          <a:endParaRPr lang="en-US" dirty="0"/>
        </a:p>
      </dgm:t>
    </dgm:pt>
    <dgm:pt modelId="{F02BE728-E5A7-4BBD-87DE-7F4AC77691EA}" type="parTrans" cxnId="{2EE7E818-16D7-42B4-8EE7-36B51CB1DC47}">
      <dgm:prSet/>
      <dgm:spPr/>
      <dgm:t>
        <a:bodyPr/>
        <a:lstStyle/>
        <a:p>
          <a:endParaRPr lang="en-US"/>
        </a:p>
      </dgm:t>
    </dgm:pt>
    <dgm:pt modelId="{73016A4E-6D9D-4C90-9CE2-490F402C1374}" type="sibTrans" cxnId="{2EE7E818-16D7-42B4-8EE7-36B51CB1DC47}">
      <dgm:prSet/>
      <dgm:spPr/>
      <dgm:t>
        <a:bodyPr/>
        <a:lstStyle/>
        <a:p>
          <a:endParaRPr lang="en-US"/>
        </a:p>
      </dgm:t>
    </dgm:pt>
    <dgm:pt modelId="{5F784B90-DA78-4C18-B9E8-B445F5AD4DB6}">
      <dgm:prSet phldrT="[Text]"/>
      <dgm:spPr/>
      <dgm:t>
        <a:bodyPr/>
        <a:lstStyle/>
        <a:p>
          <a:endParaRPr lang="en-US" dirty="0"/>
        </a:p>
      </dgm:t>
    </dgm:pt>
    <dgm:pt modelId="{84148E2B-EFE6-44FA-BD54-36494312B764}" type="parTrans" cxnId="{1F3FBBBE-79FF-4647-BA5D-6D964BF1B205}">
      <dgm:prSet/>
      <dgm:spPr/>
      <dgm:t>
        <a:bodyPr/>
        <a:lstStyle/>
        <a:p>
          <a:endParaRPr lang="en-US"/>
        </a:p>
      </dgm:t>
    </dgm:pt>
    <dgm:pt modelId="{64DAC8FD-5394-44D9-BEAA-69CB870251D7}" type="sibTrans" cxnId="{1F3FBBBE-79FF-4647-BA5D-6D964BF1B205}">
      <dgm:prSet/>
      <dgm:spPr/>
      <dgm:t>
        <a:bodyPr/>
        <a:lstStyle/>
        <a:p>
          <a:endParaRPr lang="en-US"/>
        </a:p>
      </dgm:t>
    </dgm:pt>
    <dgm:pt modelId="{5F7A7F79-36F2-4A24-86E4-3191F0AD1E1E}">
      <dgm:prSet phldrT="[Text]"/>
      <dgm:spPr/>
      <dgm:t>
        <a:bodyPr/>
        <a:lstStyle/>
        <a:p>
          <a:r>
            <a:rPr lang="en-US" dirty="0" smtClean="0"/>
            <a:t>Over-generation issues (particularly wind)</a:t>
          </a:r>
          <a:endParaRPr lang="en-US" dirty="0"/>
        </a:p>
      </dgm:t>
    </dgm:pt>
    <dgm:pt modelId="{C8E5B07E-29F3-48B7-9819-EE1665412323}" type="parTrans" cxnId="{41B80B37-A8EB-4FCE-A7F0-8175E6A80DBC}">
      <dgm:prSet/>
      <dgm:spPr/>
      <dgm:t>
        <a:bodyPr/>
        <a:lstStyle/>
        <a:p>
          <a:endParaRPr lang="en-US"/>
        </a:p>
      </dgm:t>
    </dgm:pt>
    <dgm:pt modelId="{06B58CEF-399E-43DA-94B1-066EF5ED7B0E}" type="sibTrans" cxnId="{41B80B37-A8EB-4FCE-A7F0-8175E6A80DBC}">
      <dgm:prSet/>
      <dgm:spPr/>
      <dgm:t>
        <a:bodyPr/>
        <a:lstStyle/>
        <a:p>
          <a:endParaRPr lang="en-US"/>
        </a:p>
      </dgm:t>
    </dgm:pt>
    <dgm:pt modelId="{BE6DD09A-63A1-4675-8D9A-ED67FDECAD5A}">
      <dgm:prSet phldrT="[Text]"/>
      <dgm:spPr/>
      <dgm:t>
        <a:bodyPr/>
        <a:lstStyle/>
        <a:p>
          <a:endParaRPr lang="en-US" dirty="0"/>
        </a:p>
      </dgm:t>
    </dgm:pt>
    <dgm:pt modelId="{6DFE4C2C-73BB-43BE-B007-7212D8AFF280}" type="parTrans" cxnId="{5F8D3D7A-785A-49FE-9CE3-12F6D01A8355}">
      <dgm:prSet/>
      <dgm:spPr/>
      <dgm:t>
        <a:bodyPr/>
        <a:lstStyle/>
        <a:p>
          <a:endParaRPr lang="en-US"/>
        </a:p>
      </dgm:t>
    </dgm:pt>
    <dgm:pt modelId="{6CCBE6B6-ED09-4C02-A10F-0C75921614B5}" type="sibTrans" cxnId="{5F8D3D7A-785A-49FE-9CE3-12F6D01A8355}">
      <dgm:prSet/>
      <dgm:spPr/>
      <dgm:t>
        <a:bodyPr/>
        <a:lstStyle/>
        <a:p>
          <a:endParaRPr lang="en-US"/>
        </a:p>
      </dgm:t>
    </dgm:pt>
    <dgm:pt modelId="{32946B65-B800-4774-8D87-794773C35CBB}">
      <dgm:prSet phldrT="[Text]"/>
      <dgm:spPr/>
      <dgm:t>
        <a:bodyPr/>
        <a:lstStyle/>
        <a:p>
          <a:r>
            <a:rPr lang="en-US" dirty="0" smtClean="0"/>
            <a:t>Large, near-instantaneous production ramps (particularly solar)</a:t>
          </a:r>
          <a:endParaRPr lang="en-US" dirty="0"/>
        </a:p>
      </dgm:t>
    </dgm:pt>
    <dgm:pt modelId="{B0C12F0A-13D8-4497-A839-BBC75ADB308E}" type="parTrans" cxnId="{F40AE62C-8BB2-4F9F-9420-2E69493A5738}">
      <dgm:prSet/>
      <dgm:spPr/>
      <dgm:t>
        <a:bodyPr/>
        <a:lstStyle/>
        <a:p>
          <a:endParaRPr lang="en-US"/>
        </a:p>
      </dgm:t>
    </dgm:pt>
    <dgm:pt modelId="{0095769C-D240-41F7-B33F-9104FA097D16}" type="sibTrans" cxnId="{F40AE62C-8BB2-4F9F-9420-2E69493A5738}">
      <dgm:prSet/>
      <dgm:spPr/>
      <dgm:t>
        <a:bodyPr/>
        <a:lstStyle/>
        <a:p>
          <a:endParaRPr lang="en-US"/>
        </a:p>
      </dgm:t>
    </dgm:pt>
    <dgm:pt modelId="{A3E40CA0-B6E5-4D9C-8B97-2875BD7E0FAF}" type="pres">
      <dgm:prSet presAssocID="{B409E796-E9CC-4BE6-A858-2B6F2F7F28EF}" presName="linearFlow" presStyleCnt="0">
        <dgm:presLayoutVars>
          <dgm:dir/>
          <dgm:animLvl val="lvl"/>
          <dgm:resizeHandles val="exact"/>
        </dgm:presLayoutVars>
      </dgm:prSet>
      <dgm:spPr/>
      <dgm:t>
        <a:bodyPr/>
        <a:lstStyle/>
        <a:p>
          <a:endParaRPr lang="en-US"/>
        </a:p>
      </dgm:t>
    </dgm:pt>
    <dgm:pt modelId="{9CA18EA9-E6CF-470A-A4E2-3982CAC148BA}" type="pres">
      <dgm:prSet presAssocID="{0D1EEEFA-5258-478D-A7E5-9906C5121A01}" presName="composite" presStyleCnt="0"/>
      <dgm:spPr/>
    </dgm:pt>
    <dgm:pt modelId="{8DD9298D-2DCA-4158-B816-C6FE408A8975}" type="pres">
      <dgm:prSet presAssocID="{0D1EEEFA-5258-478D-A7E5-9906C5121A01}" presName="parentText" presStyleLbl="alignNode1" presStyleIdx="0" presStyleCnt="4" custAng="10800000" custLinFactNeighborY="1891">
        <dgm:presLayoutVars>
          <dgm:chMax val="1"/>
          <dgm:bulletEnabled val="1"/>
        </dgm:presLayoutVars>
      </dgm:prSet>
      <dgm:spPr/>
      <dgm:t>
        <a:bodyPr/>
        <a:lstStyle/>
        <a:p>
          <a:endParaRPr lang="en-US"/>
        </a:p>
      </dgm:t>
    </dgm:pt>
    <dgm:pt modelId="{A5E73C36-56C6-4B4F-A95A-BAC90ED7749E}" type="pres">
      <dgm:prSet presAssocID="{0D1EEEFA-5258-478D-A7E5-9906C5121A01}" presName="descendantText" presStyleLbl="alignAcc1" presStyleIdx="0" presStyleCnt="4" custLinFactNeighborY="55758">
        <dgm:presLayoutVars>
          <dgm:bulletEnabled val="1"/>
        </dgm:presLayoutVars>
      </dgm:prSet>
      <dgm:spPr/>
      <dgm:t>
        <a:bodyPr/>
        <a:lstStyle/>
        <a:p>
          <a:endParaRPr lang="en-US"/>
        </a:p>
      </dgm:t>
    </dgm:pt>
    <dgm:pt modelId="{DD1C77F0-13E0-4D89-8175-4238BE68EE75}" type="pres">
      <dgm:prSet presAssocID="{8BC98C96-71CC-4E76-B543-EE8A9CC6FD5A}" presName="sp" presStyleCnt="0"/>
      <dgm:spPr/>
    </dgm:pt>
    <dgm:pt modelId="{ED784EA6-0F1C-4AF5-8869-5804FFD03898}" type="pres">
      <dgm:prSet presAssocID="{F8FC034A-5999-44FC-9E36-FFE9F7AA5072}" presName="composite" presStyleCnt="0"/>
      <dgm:spPr/>
    </dgm:pt>
    <dgm:pt modelId="{6CC345AD-E0C2-4F8A-9A0C-668349D1C4D0}" type="pres">
      <dgm:prSet presAssocID="{F8FC034A-5999-44FC-9E36-FFE9F7AA5072}" presName="parentText" presStyleLbl="alignNode1" presStyleIdx="1" presStyleCnt="4" custAng="10800000">
        <dgm:presLayoutVars>
          <dgm:chMax val="1"/>
          <dgm:bulletEnabled val="1"/>
        </dgm:presLayoutVars>
      </dgm:prSet>
      <dgm:spPr/>
      <dgm:t>
        <a:bodyPr/>
        <a:lstStyle/>
        <a:p>
          <a:endParaRPr lang="en-US"/>
        </a:p>
      </dgm:t>
    </dgm:pt>
    <dgm:pt modelId="{DFCDB77A-3F3B-4D1E-8F52-874A1D9D3159}" type="pres">
      <dgm:prSet presAssocID="{F8FC034A-5999-44FC-9E36-FFE9F7AA5072}" presName="descendantText" presStyleLbl="alignAcc1" presStyleIdx="1" presStyleCnt="4" custLinFactNeighborX="0" custLinFactNeighborY="58646">
        <dgm:presLayoutVars>
          <dgm:bulletEnabled val="1"/>
        </dgm:presLayoutVars>
      </dgm:prSet>
      <dgm:spPr/>
      <dgm:t>
        <a:bodyPr/>
        <a:lstStyle/>
        <a:p>
          <a:endParaRPr lang="en-US"/>
        </a:p>
      </dgm:t>
    </dgm:pt>
    <dgm:pt modelId="{3087E27C-2D5B-40E6-BADE-2D7F5F334DDF}" type="pres">
      <dgm:prSet presAssocID="{DC235A38-1498-41ED-9B9E-F95EB4922B38}" presName="sp" presStyleCnt="0"/>
      <dgm:spPr/>
    </dgm:pt>
    <dgm:pt modelId="{DA7B1594-6281-4012-879D-45752F96F595}" type="pres">
      <dgm:prSet presAssocID="{5F784B90-DA78-4C18-B9E8-B445F5AD4DB6}" presName="composite" presStyleCnt="0"/>
      <dgm:spPr/>
    </dgm:pt>
    <dgm:pt modelId="{AEEE0130-5159-47F5-850E-9510980BF458}" type="pres">
      <dgm:prSet presAssocID="{5F784B90-DA78-4C18-B9E8-B445F5AD4DB6}" presName="parentText" presStyleLbl="alignNode1" presStyleIdx="2" presStyleCnt="4" custAng="10800000" custLinFactNeighborY="-3768">
        <dgm:presLayoutVars>
          <dgm:chMax val="1"/>
          <dgm:bulletEnabled val="1"/>
        </dgm:presLayoutVars>
      </dgm:prSet>
      <dgm:spPr/>
      <dgm:t>
        <a:bodyPr/>
        <a:lstStyle/>
        <a:p>
          <a:endParaRPr lang="en-US"/>
        </a:p>
      </dgm:t>
    </dgm:pt>
    <dgm:pt modelId="{E3571208-1E02-469E-81D4-2421C45327C6}" type="pres">
      <dgm:prSet presAssocID="{5F784B90-DA78-4C18-B9E8-B445F5AD4DB6}" presName="descendantText" presStyleLbl="alignAcc1" presStyleIdx="2" presStyleCnt="4" custLinFactNeighborX="0" custLinFactNeighborY="50313">
        <dgm:presLayoutVars>
          <dgm:bulletEnabled val="1"/>
        </dgm:presLayoutVars>
      </dgm:prSet>
      <dgm:spPr/>
      <dgm:t>
        <a:bodyPr/>
        <a:lstStyle/>
        <a:p>
          <a:endParaRPr lang="en-US"/>
        </a:p>
      </dgm:t>
    </dgm:pt>
    <dgm:pt modelId="{8BF97342-F8FB-44A9-8E28-855AF0091BA2}" type="pres">
      <dgm:prSet presAssocID="{64DAC8FD-5394-44D9-BEAA-69CB870251D7}" presName="sp" presStyleCnt="0"/>
      <dgm:spPr/>
    </dgm:pt>
    <dgm:pt modelId="{42FABEDD-F1E0-4291-B14A-302CFFB604BC}" type="pres">
      <dgm:prSet presAssocID="{BE6DD09A-63A1-4675-8D9A-ED67FDECAD5A}" presName="composite" presStyleCnt="0"/>
      <dgm:spPr/>
    </dgm:pt>
    <dgm:pt modelId="{85D68EC6-AA61-47D3-92B8-8FCEA2253F17}" type="pres">
      <dgm:prSet presAssocID="{BE6DD09A-63A1-4675-8D9A-ED67FDECAD5A}" presName="parentText" presStyleLbl="alignNode1" presStyleIdx="3" presStyleCnt="4" custAng="10800000">
        <dgm:presLayoutVars>
          <dgm:chMax val="1"/>
          <dgm:bulletEnabled val="1"/>
        </dgm:presLayoutVars>
      </dgm:prSet>
      <dgm:spPr/>
      <dgm:t>
        <a:bodyPr/>
        <a:lstStyle/>
        <a:p>
          <a:endParaRPr lang="en-US"/>
        </a:p>
      </dgm:t>
    </dgm:pt>
    <dgm:pt modelId="{286A5F8B-54A9-4BF6-A371-5C1B9D0B4BC7}" type="pres">
      <dgm:prSet presAssocID="{BE6DD09A-63A1-4675-8D9A-ED67FDECAD5A}" presName="descendantText" presStyleLbl="alignAcc1" presStyleIdx="3" presStyleCnt="4" custLinFactNeighborX="0" custLinFactNeighborY="54198">
        <dgm:presLayoutVars>
          <dgm:bulletEnabled val="1"/>
        </dgm:presLayoutVars>
      </dgm:prSet>
      <dgm:spPr/>
      <dgm:t>
        <a:bodyPr/>
        <a:lstStyle/>
        <a:p>
          <a:endParaRPr lang="en-US"/>
        </a:p>
      </dgm:t>
    </dgm:pt>
  </dgm:ptLst>
  <dgm:cxnLst>
    <dgm:cxn modelId="{1F3FBBBE-79FF-4647-BA5D-6D964BF1B205}" srcId="{B409E796-E9CC-4BE6-A858-2B6F2F7F28EF}" destId="{5F784B90-DA78-4C18-B9E8-B445F5AD4DB6}" srcOrd="2" destOrd="0" parTransId="{84148E2B-EFE6-44FA-BD54-36494312B764}" sibTransId="{64DAC8FD-5394-44D9-BEAA-69CB870251D7}"/>
    <dgm:cxn modelId="{41B80B37-A8EB-4FCE-A7F0-8175E6A80DBC}" srcId="{5F784B90-DA78-4C18-B9E8-B445F5AD4DB6}" destId="{5F7A7F79-36F2-4A24-86E4-3191F0AD1E1E}" srcOrd="0" destOrd="0" parTransId="{C8E5B07E-29F3-48B7-9819-EE1665412323}" sibTransId="{06B58CEF-399E-43DA-94B1-066EF5ED7B0E}"/>
    <dgm:cxn modelId="{586DCD54-6160-4916-83E8-AC297BCAE55B}" type="presOf" srcId="{F8FC034A-5999-44FC-9E36-FFE9F7AA5072}" destId="{6CC345AD-E0C2-4F8A-9A0C-668349D1C4D0}" srcOrd="0" destOrd="0" presId="urn:microsoft.com/office/officeart/2005/8/layout/chevron2"/>
    <dgm:cxn modelId="{E720F15F-A157-45A3-9514-264DAB689DB6}" type="presOf" srcId="{2B801F4F-13C2-4EE3-BF8C-D306C3BCE417}" destId="{DFCDB77A-3F3B-4D1E-8F52-874A1D9D3159}" srcOrd="0" destOrd="0" presId="urn:microsoft.com/office/officeart/2005/8/layout/chevron2"/>
    <dgm:cxn modelId="{578252DD-BE98-490E-B806-9186180B958B}" type="presOf" srcId="{5F784B90-DA78-4C18-B9E8-B445F5AD4DB6}" destId="{AEEE0130-5159-47F5-850E-9510980BF458}" srcOrd="0" destOrd="0" presId="urn:microsoft.com/office/officeart/2005/8/layout/chevron2"/>
    <dgm:cxn modelId="{9FD0ABB4-3915-4C69-BD35-5ACE233C8E44}" srcId="{B409E796-E9CC-4BE6-A858-2B6F2F7F28EF}" destId="{0D1EEEFA-5258-478D-A7E5-9906C5121A01}" srcOrd="0" destOrd="0" parTransId="{44728799-9CCA-4924-925B-F21A623EF1B9}" sibTransId="{8BC98C96-71CC-4E76-B543-EE8A9CC6FD5A}"/>
    <dgm:cxn modelId="{843194B2-5A31-4464-A566-456200230020}" type="presOf" srcId="{32946B65-B800-4774-8D87-794773C35CBB}" destId="{286A5F8B-54A9-4BF6-A371-5C1B9D0B4BC7}" srcOrd="0" destOrd="0" presId="urn:microsoft.com/office/officeart/2005/8/layout/chevron2"/>
    <dgm:cxn modelId="{2924CD46-0B0F-4CA4-8B89-847C0A144F8A}" type="presOf" srcId="{6E7D8C1F-D511-4C3B-A5D3-85C56EF714D5}" destId="{A5E73C36-56C6-4B4F-A95A-BAC90ED7749E}" srcOrd="0" destOrd="0" presId="urn:microsoft.com/office/officeart/2005/8/layout/chevron2"/>
    <dgm:cxn modelId="{2EE7E818-16D7-42B4-8EE7-36B51CB1DC47}" srcId="{F8FC034A-5999-44FC-9E36-FFE9F7AA5072}" destId="{2B801F4F-13C2-4EE3-BF8C-D306C3BCE417}" srcOrd="0" destOrd="0" parTransId="{F02BE728-E5A7-4BBD-87DE-7F4AC77691EA}" sibTransId="{73016A4E-6D9D-4C90-9CE2-490F402C1374}"/>
    <dgm:cxn modelId="{42DE9839-86E3-4056-879B-3DA6EE54FC1C}" srcId="{0D1EEEFA-5258-478D-A7E5-9906C5121A01}" destId="{6E7D8C1F-D511-4C3B-A5D3-85C56EF714D5}" srcOrd="0" destOrd="0" parTransId="{A746865F-1307-4126-AD8F-2F024A784E48}" sibTransId="{59BA0812-8E9A-41EF-A860-6990BD8DD199}"/>
    <dgm:cxn modelId="{83107CDD-440E-438E-8735-4F96F966DEFB}" type="presOf" srcId="{BE6DD09A-63A1-4675-8D9A-ED67FDECAD5A}" destId="{85D68EC6-AA61-47D3-92B8-8FCEA2253F17}" srcOrd="0" destOrd="0" presId="urn:microsoft.com/office/officeart/2005/8/layout/chevron2"/>
    <dgm:cxn modelId="{65807C26-7DBC-44AF-AFBF-96BB4E05E49B}" type="presOf" srcId="{B409E796-E9CC-4BE6-A858-2B6F2F7F28EF}" destId="{A3E40CA0-B6E5-4D9C-8B97-2875BD7E0FAF}" srcOrd="0" destOrd="0" presId="urn:microsoft.com/office/officeart/2005/8/layout/chevron2"/>
    <dgm:cxn modelId="{F40AE62C-8BB2-4F9F-9420-2E69493A5738}" srcId="{BE6DD09A-63A1-4675-8D9A-ED67FDECAD5A}" destId="{32946B65-B800-4774-8D87-794773C35CBB}" srcOrd="0" destOrd="0" parTransId="{B0C12F0A-13D8-4497-A839-BBC75ADB308E}" sibTransId="{0095769C-D240-41F7-B33F-9104FA097D16}"/>
    <dgm:cxn modelId="{194E5B42-655E-46F9-9478-8746FE0068C4}" type="presOf" srcId="{0D1EEEFA-5258-478D-A7E5-9906C5121A01}" destId="{8DD9298D-2DCA-4158-B816-C6FE408A8975}" srcOrd="0" destOrd="0" presId="urn:microsoft.com/office/officeart/2005/8/layout/chevron2"/>
    <dgm:cxn modelId="{40F8BB60-0469-4826-9458-6A313B4FB153}" srcId="{B409E796-E9CC-4BE6-A858-2B6F2F7F28EF}" destId="{F8FC034A-5999-44FC-9E36-FFE9F7AA5072}" srcOrd="1" destOrd="0" parTransId="{19630553-E8FA-4203-95A3-98B0CC992361}" sibTransId="{DC235A38-1498-41ED-9B9E-F95EB4922B38}"/>
    <dgm:cxn modelId="{5F8D3D7A-785A-49FE-9CE3-12F6D01A8355}" srcId="{B409E796-E9CC-4BE6-A858-2B6F2F7F28EF}" destId="{BE6DD09A-63A1-4675-8D9A-ED67FDECAD5A}" srcOrd="3" destOrd="0" parTransId="{6DFE4C2C-73BB-43BE-B007-7212D8AFF280}" sibTransId="{6CCBE6B6-ED09-4C02-A10F-0C75921614B5}"/>
    <dgm:cxn modelId="{6C3E3663-A4EB-4DE8-BBF2-DA102095E791}" type="presOf" srcId="{5F7A7F79-36F2-4A24-86E4-3191F0AD1E1E}" destId="{E3571208-1E02-469E-81D4-2421C45327C6}" srcOrd="0" destOrd="0" presId="urn:microsoft.com/office/officeart/2005/8/layout/chevron2"/>
    <dgm:cxn modelId="{9E394DE6-609C-492D-B14C-FDE3DDAFA4D8}" type="presParOf" srcId="{A3E40CA0-B6E5-4D9C-8B97-2875BD7E0FAF}" destId="{9CA18EA9-E6CF-470A-A4E2-3982CAC148BA}" srcOrd="0" destOrd="0" presId="urn:microsoft.com/office/officeart/2005/8/layout/chevron2"/>
    <dgm:cxn modelId="{D6CBEFF0-4655-4DAE-870C-AF885037D2F7}" type="presParOf" srcId="{9CA18EA9-E6CF-470A-A4E2-3982CAC148BA}" destId="{8DD9298D-2DCA-4158-B816-C6FE408A8975}" srcOrd="0" destOrd="0" presId="urn:microsoft.com/office/officeart/2005/8/layout/chevron2"/>
    <dgm:cxn modelId="{D0C0D278-FEC4-41E7-BB55-81F4F53CD41D}" type="presParOf" srcId="{9CA18EA9-E6CF-470A-A4E2-3982CAC148BA}" destId="{A5E73C36-56C6-4B4F-A95A-BAC90ED7749E}" srcOrd="1" destOrd="0" presId="urn:microsoft.com/office/officeart/2005/8/layout/chevron2"/>
    <dgm:cxn modelId="{FA9AF8BD-7FD8-4468-BB02-C6E0BA45188C}" type="presParOf" srcId="{A3E40CA0-B6E5-4D9C-8B97-2875BD7E0FAF}" destId="{DD1C77F0-13E0-4D89-8175-4238BE68EE75}" srcOrd="1" destOrd="0" presId="urn:microsoft.com/office/officeart/2005/8/layout/chevron2"/>
    <dgm:cxn modelId="{156018EB-2AF6-43CE-A80B-8AC2F0372594}" type="presParOf" srcId="{A3E40CA0-B6E5-4D9C-8B97-2875BD7E0FAF}" destId="{ED784EA6-0F1C-4AF5-8869-5804FFD03898}" srcOrd="2" destOrd="0" presId="urn:microsoft.com/office/officeart/2005/8/layout/chevron2"/>
    <dgm:cxn modelId="{465AE027-146A-4798-925F-A938E3A14DFC}" type="presParOf" srcId="{ED784EA6-0F1C-4AF5-8869-5804FFD03898}" destId="{6CC345AD-E0C2-4F8A-9A0C-668349D1C4D0}" srcOrd="0" destOrd="0" presId="urn:microsoft.com/office/officeart/2005/8/layout/chevron2"/>
    <dgm:cxn modelId="{E1EC096C-5C2E-45FD-93B0-AE52DE97ABF6}" type="presParOf" srcId="{ED784EA6-0F1C-4AF5-8869-5804FFD03898}" destId="{DFCDB77A-3F3B-4D1E-8F52-874A1D9D3159}" srcOrd="1" destOrd="0" presId="urn:microsoft.com/office/officeart/2005/8/layout/chevron2"/>
    <dgm:cxn modelId="{F852C355-3148-4AA6-8A72-20C3A174DB1F}" type="presParOf" srcId="{A3E40CA0-B6E5-4D9C-8B97-2875BD7E0FAF}" destId="{3087E27C-2D5B-40E6-BADE-2D7F5F334DDF}" srcOrd="3" destOrd="0" presId="urn:microsoft.com/office/officeart/2005/8/layout/chevron2"/>
    <dgm:cxn modelId="{94A950AE-19BB-4F0E-A68A-50ED71F75BE2}" type="presParOf" srcId="{A3E40CA0-B6E5-4D9C-8B97-2875BD7E0FAF}" destId="{DA7B1594-6281-4012-879D-45752F96F595}" srcOrd="4" destOrd="0" presId="urn:microsoft.com/office/officeart/2005/8/layout/chevron2"/>
    <dgm:cxn modelId="{D1CFCBF8-55C4-4845-9291-B5D288479BC1}" type="presParOf" srcId="{DA7B1594-6281-4012-879D-45752F96F595}" destId="{AEEE0130-5159-47F5-850E-9510980BF458}" srcOrd="0" destOrd="0" presId="urn:microsoft.com/office/officeart/2005/8/layout/chevron2"/>
    <dgm:cxn modelId="{0D59AC6F-827B-4CF0-B182-AD19FFE3BC83}" type="presParOf" srcId="{DA7B1594-6281-4012-879D-45752F96F595}" destId="{E3571208-1E02-469E-81D4-2421C45327C6}" srcOrd="1" destOrd="0" presId="urn:microsoft.com/office/officeart/2005/8/layout/chevron2"/>
    <dgm:cxn modelId="{31BBCAB9-E8EE-48F7-9BA4-43FFD0206B67}" type="presParOf" srcId="{A3E40CA0-B6E5-4D9C-8B97-2875BD7E0FAF}" destId="{8BF97342-F8FB-44A9-8E28-855AF0091BA2}" srcOrd="5" destOrd="0" presId="urn:microsoft.com/office/officeart/2005/8/layout/chevron2"/>
    <dgm:cxn modelId="{69A8B5AE-9475-43E4-9947-B0F9093F61BA}" type="presParOf" srcId="{A3E40CA0-B6E5-4D9C-8B97-2875BD7E0FAF}" destId="{42FABEDD-F1E0-4291-B14A-302CFFB604BC}" srcOrd="6" destOrd="0" presId="urn:microsoft.com/office/officeart/2005/8/layout/chevron2"/>
    <dgm:cxn modelId="{AC988175-B4D7-48DB-998B-2AA19E043D37}" type="presParOf" srcId="{42FABEDD-F1E0-4291-B14A-302CFFB604BC}" destId="{85D68EC6-AA61-47D3-92B8-8FCEA2253F17}" srcOrd="0" destOrd="0" presId="urn:microsoft.com/office/officeart/2005/8/layout/chevron2"/>
    <dgm:cxn modelId="{5BF92046-03AD-404C-B54C-8903CE185ABC}" type="presParOf" srcId="{42FABEDD-F1E0-4291-B14A-302CFFB604BC}" destId="{286A5F8B-54A9-4BF6-A371-5C1B9D0B4BC7}"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8E3D519-E219-4E8B-BB8B-589AC1D067B3}" type="doc">
      <dgm:prSet loTypeId="urn:microsoft.com/office/officeart/2005/8/layout/process2" loCatId="process" qsTypeId="urn:microsoft.com/office/officeart/2005/8/quickstyle/simple1#13" qsCatId="simple" csTypeId="urn:microsoft.com/office/officeart/2005/8/colors/accent1_2#14" csCatId="accent1" phldr="1"/>
      <dgm:spPr/>
    </dgm:pt>
    <dgm:pt modelId="{F5F5952B-5F37-4AC2-BD21-3089D20C55AD}">
      <dgm:prSet phldrT="[Text]"/>
      <dgm:spPr>
        <a:solidFill>
          <a:schemeClr val="accent1">
            <a:lumMod val="60000"/>
            <a:lumOff val="40000"/>
          </a:schemeClr>
        </a:solidFill>
      </dgm:spPr>
      <dgm:t>
        <a:bodyPr/>
        <a:lstStyle/>
        <a:p>
          <a:r>
            <a:rPr lang="en-US" dirty="0" smtClean="0"/>
            <a:t>Introduction</a:t>
          </a:r>
          <a:endParaRPr lang="en-US" dirty="0"/>
        </a:p>
      </dgm:t>
    </dgm:pt>
    <dgm:pt modelId="{FF423A85-D420-46B3-8CC7-2692B44B574E}" type="parTrans" cxnId="{A41C65C9-D610-43EF-B107-36B1D147DD18}">
      <dgm:prSet/>
      <dgm:spPr/>
      <dgm:t>
        <a:bodyPr/>
        <a:lstStyle/>
        <a:p>
          <a:endParaRPr lang="en-US"/>
        </a:p>
      </dgm:t>
    </dgm:pt>
    <dgm:pt modelId="{0499D425-6F1F-4EA0-8D91-A134BFCA3008}" type="sibTrans" cxnId="{A41C65C9-D610-43EF-B107-36B1D147DD18}">
      <dgm:prSet/>
      <dgm:spPr/>
      <dgm:t>
        <a:bodyPr/>
        <a:lstStyle/>
        <a:p>
          <a:endParaRPr lang="en-US"/>
        </a:p>
      </dgm:t>
    </dgm:pt>
    <dgm:pt modelId="{C31F7C9D-1DE5-4A7F-9ED4-B83C0B8D94A4}">
      <dgm:prSet phldrT="[Text]"/>
      <dgm:spPr>
        <a:solidFill>
          <a:schemeClr val="accent1">
            <a:lumMod val="60000"/>
            <a:lumOff val="40000"/>
          </a:schemeClr>
        </a:solidFill>
      </dgm:spPr>
      <dgm:t>
        <a:bodyPr/>
        <a:lstStyle/>
        <a:p>
          <a:r>
            <a:rPr lang="en-US" dirty="0" smtClean="0"/>
            <a:t>EVs &amp; V2G</a:t>
          </a:r>
          <a:endParaRPr lang="en-US" dirty="0"/>
        </a:p>
      </dgm:t>
    </dgm:pt>
    <dgm:pt modelId="{0DE7C77B-C288-462E-A718-19AE33439CF0}" type="parTrans" cxnId="{2896EDA0-09D2-4F68-91B7-F80B7B595C55}">
      <dgm:prSet/>
      <dgm:spPr/>
      <dgm:t>
        <a:bodyPr/>
        <a:lstStyle/>
        <a:p>
          <a:endParaRPr lang="en-US"/>
        </a:p>
      </dgm:t>
    </dgm:pt>
    <dgm:pt modelId="{D8E64797-347A-4462-8E70-AB7F63B63584}" type="sibTrans" cxnId="{2896EDA0-09D2-4F68-91B7-F80B7B595C55}">
      <dgm:prSet/>
      <dgm:spPr/>
      <dgm:t>
        <a:bodyPr/>
        <a:lstStyle/>
        <a:p>
          <a:endParaRPr lang="en-US"/>
        </a:p>
      </dgm:t>
    </dgm:pt>
    <dgm:pt modelId="{B3E51376-6554-4DC0-A9D4-DBF3C9BD5C50}">
      <dgm:prSet phldrT="[Text]"/>
      <dgm:spPr>
        <a:solidFill>
          <a:schemeClr val="accent1">
            <a:lumMod val="60000"/>
            <a:lumOff val="40000"/>
          </a:schemeClr>
        </a:solidFill>
      </dgm:spPr>
      <dgm:t>
        <a:bodyPr/>
        <a:lstStyle/>
        <a:p>
          <a:r>
            <a:rPr lang="en-US" dirty="0" smtClean="0"/>
            <a:t>Demand Response</a:t>
          </a:r>
          <a:endParaRPr lang="en-US" dirty="0"/>
        </a:p>
      </dgm:t>
    </dgm:pt>
    <dgm:pt modelId="{AEFD1B85-4FBF-4A4F-A0C0-0A7480E32616}" type="parTrans" cxnId="{8DB5F1AF-F3A1-4D19-9AE3-C450F7C86781}">
      <dgm:prSet/>
      <dgm:spPr/>
      <dgm:t>
        <a:bodyPr/>
        <a:lstStyle/>
        <a:p>
          <a:endParaRPr lang="en-US"/>
        </a:p>
      </dgm:t>
    </dgm:pt>
    <dgm:pt modelId="{59944E50-F63B-4796-94B4-A0B55420E6E8}" type="sibTrans" cxnId="{8DB5F1AF-F3A1-4D19-9AE3-C450F7C86781}">
      <dgm:prSet/>
      <dgm:spPr/>
      <dgm:t>
        <a:bodyPr/>
        <a:lstStyle/>
        <a:p>
          <a:endParaRPr lang="en-US"/>
        </a:p>
      </dgm:t>
    </dgm:pt>
    <dgm:pt modelId="{F5C78138-D345-40CD-92FA-657D323C35F1}">
      <dgm:prSet phldrT="[Text]"/>
      <dgm:spPr>
        <a:solidFill>
          <a:schemeClr val="accent1"/>
        </a:solidFill>
      </dgm:spPr>
      <dgm:t>
        <a:bodyPr/>
        <a:lstStyle/>
        <a:p>
          <a:r>
            <a:rPr lang="en-US" dirty="0" smtClean="0"/>
            <a:t>Model and Analysis</a:t>
          </a:r>
          <a:endParaRPr lang="en-US" dirty="0"/>
        </a:p>
      </dgm:t>
    </dgm:pt>
    <dgm:pt modelId="{80AC89CF-4A15-42DB-86F4-397870993866}" type="parTrans" cxnId="{4953CF6E-556B-4FE3-B554-D04C259C7B29}">
      <dgm:prSet/>
      <dgm:spPr/>
      <dgm:t>
        <a:bodyPr/>
        <a:lstStyle/>
        <a:p>
          <a:endParaRPr lang="en-US"/>
        </a:p>
      </dgm:t>
    </dgm:pt>
    <dgm:pt modelId="{797EBDAC-8191-4C12-9EFC-61484A4462C2}" type="sibTrans" cxnId="{4953CF6E-556B-4FE3-B554-D04C259C7B29}">
      <dgm:prSet/>
      <dgm:spPr/>
      <dgm:t>
        <a:bodyPr/>
        <a:lstStyle/>
        <a:p>
          <a:endParaRPr lang="en-US"/>
        </a:p>
      </dgm:t>
    </dgm:pt>
    <dgm:pt modelId="{E85566DC-00E5-488F-AE36-97553217B1AC}">
      <dgm:prSet phldrT="[Text]"/>
      <dgm:spPr>
        <a:solidFill>
          <a:schemeClr val="accent1">
            <a:lumMod val="60000"/>
            <a:lumOff val="40000"/>
          </a:schemeClr>
        </a:solidFill>
      </dgm:spPr>
      <dgm:t>
        <a:bodyPr/>
        <a:lstStyle/>
        <a:p>
          <a:r>
            <a:rPr lang="en-US" dirty="0" smtClean="0"/>
            <a:t>Conclusions</a:t>
          </a:r>
          <a:endParaRPr lang="en-US" dirty="0"/>
        </a:p>
      </dgm:t>
    </dgm:pt>
    <dgm:pt modelId="{1796D522-CA38-46A2-A46F-683A41F29D9A}" type="parTrans" cxnId="{8CD053AA-F5E9-4D6D-B5EF-0B4CAEEA5B09}">
      <dgm:prSet/>
      <dgm:spPr/>
      <dgm:t>
        <a:bodyPr/>
        <a:lstStyle/>
        <a:p>
          <a:endParaRPr lang="en-US"/>
        </a:p>
      </dgm:t>
    </dgm:pt>
    <dgm:pt modelId="{13A2D304-E7BA-4B0E-895A-FA3FD1ADFF12}" type="sibTrans" cxnId="{8CD053AA-F5E9-4D6D-B5EF-0B4CAEEA5B09}">
      <dgm:prSet/>
      <dgm:spPr/>
      <dgm:t>
        <a:bodyPr/>
        <a:lstStyle/>
        <a:p>
          <a:endParaRPr lang="en-US"/>
        </a:p>
      </dgm:t>
    </dgm:pt>
    <dgm:pt modelId="{E910330E-0A62-446E-A00C-DBDB4E9B0B76}">
      <dgm:prSet phldrT="[Text]"/>
      <dgm:spPr>
        <a:solidFill>
          <a:schemeClr val="accent1">
            <a:lumMod val="60000"/>
            <a:lumOff val="40000"/>
          </a:schemeClr>
        </a:solidFill>
      </dgm:spPr>
      <dgm:t>
        <a:bodyPr/>
        <a:lstStyle/>
        <a:p>
          <a:r>
            <a:rPr lang="en-US" dirty="0" smtClean="0"/>
            <a:t>Ancillary Services</a:t>
          </a:r>
          <a:endParaRPr lang="en-US" dirty="0"/>
        </a:p>
      </dgm:t>
    </dgm:pt>
    <dgm:pt modelId="{8047122F-C991-4F7A-8C75-6276BB12D154}" type="parTrans" cxnId="{1176A12B-D778-40EF-B9AE-643ABE84E9D6}">
      <dgm:prSet/>
      <dgm:spPr/>
      <dgm:t>
        <a:bodyPr/>
        <a:lstStyle/>
        <a:p>
          <a:endParaRPr lang="en-US"/>
        </a:p>
      </dgm:t>
    </dgm:pt>
    <dgm:pt modelId="{1B1D22D7-4251-445C-B2EE-A8D24DF74DBF}" type="sibTrans" cxnId="{1176A12B-D778-40EF-B9AE-643ABE84E9D6}">
      <dgm:prSet/>
      <dgm:spPr/>
      <dgm:t>
        <a:bodyPr/>
        <a:lstStyle/>
        <a:p>
          <a:endParaRPr lang="en-US"/>
        </a:p>
      </dgm:t>
    </dgm:pt>
    <dgm:pt modelId="{C40D9B28-F6A9-4A43-B120-3877107B87E0}" type="pres">
      <dgm:prSet presAssocID="{F8E3D519-E219-4E8B-BB8B-589AC1D067B3}" presName="linearFlow" presStyleCnt="0">
        <dgm:presLayoutVars>
          <dgm:resizeHandles val="exact"/>
        </dgm:presLayoutVars>
      </dgm:prSet>
      <dgm:spPr/>
    </dgm:pt>
    <dgm:pt modelId="{D9BBC0AF-4B37-4F78-9DE2-11C8378FAB8E}" type="pres">
      <dgm:prSet presAssocID="{F5F5952B-5F37-4AC2-BD21-3089D20C55AD}" presName="node" presStyleLbl="node1" presStyleIdx="0" presStyleCnt="6">
        <dgm:presLayoutVars>
          <dgm:bulletEnabled val="1"/>
        </dgm:presLayoutVars>
      </dgm:prSet>
      <dgm:spPr/>
      <dgm:t>
        <a:bodyPr/>
        <a:lstStyle/>
        <a:p>
          <a:endParaRPr lang="en-US"/>
        </a:p>
      </dgm:t>
    </dgm:pt>
    <dgm:pt modelId="{6D22E22C-319A-4220-8D75-3FFD5BE775A7}" type="pres">
      <dgm:prSet presAssocID="{0499D425-6F1F-4EA0-8D91-A134BFCA3008}" presName="sibTrans" presStyleLbl="sibTrans2D1" presStyleIdx="0" presStyleCnt="5"/>
      <dgm:spPr/>
      <dgm:t>
        <a:bodyPr/>
        <a:lstStyle/>
        <a:p>
          <a:endParaRPr lang="en-US"/>
        </a:p>
      </dgm:t>
    </dgm:pt>
    <dgm:pt modelId="{DAC4AFC8-B07B-44B1-B734-E0A45C551B97}" type="pres">
      <dgm:prSet presAssocID="{0499D425-6F1F-4EA0-8D91-A134BFCA3008}" presName="connectorText" presStyleLbl="sibTrans2D1" presStyleIdx="0" presStyleCnt="5"/>
      <dgm:spPr/>
      <dgm:t>
        <a:bodyPr/>
        <a:lstStyle/>
        <a:p>
          <a:endParaRPr lang="en-US"/>
        </a:p>
      </dgm:t>
    </dgm:pt>
    <dgm:pt modelId="{1B18E478-38E6-416B-B6BE-9093A050E513}" type="pres">
      <dgm:prSet presAssocID="{C31F7C9D-1DE5-4A7F-9ED4-B83C0B8D94A4}" presName="node" presStyleLbl="node1" presStyleIdx="1" presStyleCnt="6">
        <dgm:presLayoutVars>
          <dgm:bulletEnabled val="1"/>
        </dgm:presLayoutVars>
      </dgm:prSet>
      <dgm:spPr/>
      <dgm:t>
        <a:bodyPr/>
        <a:lstStyle/>
        <a:p>
          <a:endParaRPr lang="en-US"/>
        </a:p>
      </dgm:t>
    </dgm:pt>
    <dgm:pt modelId="{438C2CA4-1071-4A2F-834A-8FDECE132159}" type="pres">
      <dgm:prSet presAssocID="{D8E64797-347A-4462-8E70-AB7F63B63584}" presName="sibTrans" presStyleLbl="sibTrans2D1" presStyleIdx="1" presStyleCnt="5"/>
      <dgm:spPr/>
      <dgm:t>
        <a:bodyPr/>
        <a:lstStyle/>
        <a:p>
          <a:endParaRPr lang="en-US"/>
        </a:p>
      </dgm:t>
    </dgm:pt>
    <dgm:pt modelId="{A6D38EC7-5A64-44B3-8272-9D7A4F0CAD2B}" type="pres">
      <dgm:prSet presAssocID="{D8E64797-347A-4462-8E70-AB7F63B63584}" presName="connectorText" presStyleLbl="sibTrans2D1" presStyleIdx="1" presStyleCnt="5"/>
      <dgm:spPr/>
      <dgm:t>
        <a:bodyPr/>
        <a:lstStyle/>
        <a:p>
          <a:endParaRPr lang="en-US"/>
        </a:p>
      </dgm:t>
    </dgm:pt>
    <dgm:pt modelId="{09A2A138-B61C-4380-AF40-63145776E9DD}" type="pres">
      <dgm:prSet presAssocID="{B3E51376-6554-4DC0-A9D4-DBF3C9BD5C50}" presName="node" presStyleLbl="node1" presStyleIdx="2" presStyleCnt="6">
        <dgm:presLayoutVars>
          <dgm:bulletEnabled val="1"/>
        </dgm:presLayoutVars>
      </dgm:prSet>
      <dgm:spPr/>
      <dgm:t>
        <a:bodyPr/>
        <a:lstStyle/>
        <a:p>
          <a:endParaRPr lang="en-US"/>
        </a:p>
      </dgm:t>
    </dgm:pt>
    <dgm:pt modelId="{EDCECE4C-7D3C-40FC-8842-7435806360CD}" type="pres">
      <dgm:prSet presAssocID="{59944E50-F63B-4796-94B4-A0B55420E6E8}" presName="sibTrans" presStyleLbl="sibTrans2D1" presStyleIdx="2" presStyleCnt="5"/>
      <dgm:spPr/>
      <dgm:t>
        <a:bodyPr/>
        <a:lstStyle/>
        <a:p>
          <a:endParaRPr lang="en-US"/>
        </a:p>
      </dgm:t>
    </dgm:pt>
    <dgm:pt modelId="{961E52F3-0AB0-48C6-9FBF-A06E13491D40}" type="pres">
      <dgm:prSet presAssocID="{59944E50-F63B-4796-94B4-A0B55420E6E8}" presName="connectorText" presStyleLbl="sibTrans2D1" presStyleIdx="2" presStyleCnt="5"/>
      <dgm:spPr/>
      <dgm:t>
        <a:bodyPr/>
        <a:lstStyle/>
        <a:p>
          <a:endParaRPr lang="en-US"/>
        </a:p>
      </dgm:t>
    </dgm:pt>
    <dgm:pt modelId="{44BC7831-3E02-4F50-93B2-1377D6BC2DA4}" type="pres">
      <dgm:prSet presAssocID="{E910330E-0A62-446E-A00C-DBDB4E9B0B76}" presName="node" presStyleLbl="node1" presStyleIdx="3" presStyleCnt="6">
        <dgm:presLayoutVars>
          <dgm:bulletEnabled val="1"/>
        </dgm:presLayoutVars>
      </dgm:prSet>
      <dgm:spPr/>
      <dgm:t>
        <a:bodyPr/>
        <a:lstStyle/>
        <a:p>
          <a:endParaRPr lang="en-US"/>
        </a:p>
      </dgm:t>
    </dgm:pt>
    <dgm:pt modelId="{8FA56BA2-7A2C-4CD0-84A6-C232BF20D968}" type="pres">
      <dgm:prSet presAssocID="{1B1D22D7-4251-445C-B2EE-A8D24DF74DBF}" presName="sibTrans" presStyleLbl="sibTrans2D1" presStyleIdx="3" presStyleCnt="5"/>
      <dgm:spPr/>
      <dgm:t>
        <a:bodyPr/>
        <a:lstStyle/>
        <a:p>
          <a:endParaRPr lang="en-US"/>
        </a:p>
      </dgm:t>
    </dgm:pt>
    <dgm:pt modelId="{7115685B-1CA3-4941-B745-0D5E2631ADDE}" type="pres">
      <dgm:prSet presAssocID="{1B1D22D7-4251-445C-B2EE-A8D24DF74DBF}" presName="connectorText" presStyleLbl="sibTrans2D1" presStyleIdx="3" presStyleCnt="5"/>
      <dgm:spPr/>
      <dgm:t>
        <a:bodyPr/>
        <a:lstStyle/>
        <a:p>
          <a:endParaRPr lang="en-US"/>
        </a:p>
      </dgm:t>
    </dgm:pt>
    <dgm:pt modelId="{F3C08786-9D42-43F3-8921-ADD694AB0A7D}" type="pres">
      <dgm:prSet presAssocID="{F5C78138-D345-40CD-92FA-657D323C35F1}" presName="node" presStyleLbl="node1" presStyleIdx="4" presStyleCnt="6">
        <dgm:presLayoutVars>
          <dgm:bulletEnabled val="1"/>
        </dgm:presLayoutVars>
      </dgm:prSet>
      <dgm:spPr/>
      <dgm:t>
        <a:bodyPr/>
        <a:lstStyle/>
        <a:p>
          <a:endParaRPr lang="en-US"/>
        </a:p>
      </dgm:t>
    </dgm:pt>
    <dgm:pt modelId="{3143CA79-EF21-4ED2-B2EC-99E95E6430D6}" type="pres">
      <dgm:prSet presAssocID="{797EBDAC-8191-4C12-9EFC-61484A4462C2}" presName="sibTrans" presStyleLbl="sibTrans2D1" presStyleIdx="4" presStyleCnt="5"/>
      <dgm:spPr/>
      <dgm:t>
        <a:bodyPr/>
        <a:lstStyle/>
        <a:p>
          <a:endParaRPr lang="en-US"/>
        </a:p>
      </dgm:t>
    </dgm:pt>
    <dgm:pt modelId="{78DCF05D-E51E-40C1-A6F2-4D3234405A4D}" type="pres">
      <dgm:prSet presAssocID="{797EBDAC-8191-4C12-9EFC-61484A4462C2}" presName="connectorText" presStyleLbl="sibTrans2D1" presStyleIdx="4" presStyleCnt="5"/>
      <dgm:spPr/>
      <dgm:t>
        <a:bodyPr/>
        <a:lstStyle/>
        <a:p>
          <a:endParaRPr lang="en-US"/>
        </a:p>
      </dgm:t>
    </dgm:pt>
    <dgm:pt modelId="{2C50838A-5F61-48EF-8917-A2B4F5FB32A3}" type="pres">
      <dgm:prSet presAssocID="{E85566DC-00E5-488F-AE36-97553217B1AC}" presName="node" presStyleLbl="node1" presStyleIdx="5" presStyleCnt="6">
        <dgm:presLayoutVars>
          <dgm:bulletEnabled val="1"/>
        </dgm:presLayoutVars>
      </dgm:prSet>
      <dgm:spPr/>
      <dgm:t>
        <a:bodyPr/>
        <a:lstStyle/>
        <a:p>
          <a:endParaRPr lang="en-US"/>
        </a:p>
      </dgm:t>
    </dgm:pt>
  </dgm:ptLst>
  <dgm:cxnLst>
    <dgm:cxn modelId="{ECF0E800-2033-4978-97CD-A2ADC3575DEF}" type="presOf" srcId="{59944E50-F63B-4796-94B4-A0B55420E6E8}" destId="{EDCECE4C-7D3C-40FC-8842-7435806360CD}" srcOrd="0" destOrd="0" presId="urn:microsoft.com/office/officeart/2005/8/layout/process2"/>
    <dgm:cxn modelId="{4953CF6E-556B-4FE3-B554-D04C259C7B29}" srcId="{F8E3D519-E219-4E8B-BB8B-589AC1D067B3}" destId="{F5C78138-D345-40CD-92FA-657D323C35F1}" srcOrd="4" destOrd="0" parTransId="{80AC89CF-4A15-42DB-86F4-397870993866}" sibTransId="{797EBDAC-8191-4C12-9EFC-61484A4462C2}"/>
    <dgm:cxn modelId="{7931E20B-5D82-476D-8CCF-6A1A6C3294CD}" type="presOf" srcId="{1B1D22D7-4251-445C-B2EE-A8D24DF74DBF}" destId="{7115685B-1CA3-4941-B745-0D5E2631ADDE}" srcOrd="1" destOrd="0" presId="urn:microsoft.com/office/officeart/2005/8/layout/process2"/>
    <dgm:cxn modelId="{2896EDA0-09D2-4F68-91B7-F80B7B595C55}" srcId="{F8E3D519-E219-4E8B-BB8B-589AC1D067B3}" destId="{C31F7C9D-1DE5-4A7F-9ED4-B83C0B8D94A4}" srcOrd="1" destOrd="0" parTransId="{0DE7C77B-C288-462E-A718-19AE33439CF0}" sibTransId="{D8E64797-347A-4462-8E70-AB7F63B63584}"/>
    <dgm:cxn modelId="{3B2FCB02-0812-4E5D-B0BF-7545A6AD47F7}" type="presOf" srcId="{E85566DC-00E5-488F-AE36-97553217B1AC}" destId="{2C50838A-5F61-48EF-8917-A2B4F5FB32A3}" srcOrd="0" destOrd="0" presId="urn:microsoft.com/office/officeart/2005/8/layout/process2"/>
    <dgm:cxn modelId="{3D612DF1-5DB0-4419-A54E-1C40C7DD643F}" type="presOf" srcId="{59944E50-F63B-4796-94B4-A0B55420E6E8}" destId="{961E52F3-0AB0-48C6-9FBF-A06E13491D40}" srcOrd="1" destOrd="0" presId="urn:microsoft.com/office/officeart/2005/8/layout/process2"/>
    <dgm:cxn modelId="{642EF373-4906-4E18-A381-30DFD3E1DB98}" type="presOf" srcId="{0499D425-6F1F-4EA0-8D91-A134BFCA3008}" destId="{DAC4AFC8-B07B-44B1-B734-E0A45C551B97}" srcOrd="1" destOrd="0" presId="urn:microsoft.com/office/officeart/2005/8/layout/process2"/>
    <dgm:cxn modelId="{8CD053AA-F5E9-4D6D-B5EF-0B4CAEEA5B09}" srcId="{F8E3D519-E219-4E8B-BB8B-589AC1D067B3}" destId="{E85566DC-00E5-488F-AE36-97553217B1AC}" srcOrd="5" destOrd="0" parTransId="{1796D522-CA38-46A2-A46F-683A41F29D9A}" sibTransId="{13A2D304-E7BA-4B0E-895A-FA3FD1ADFF12}"/>
    <dgm:cxn modelId="{9FE25D13-A49B-4185-B087-2FA6CD332B74}" type="presOf" srcId="{0499D425-6F1F-4EA0-8D91-A134BFCA3008}" destId="{6D22E22C-319A-4220-8D75-3FFD5BE775A7}" srcOrd="0" destOrd="0" presId="urn:microsoft.com/office/officeart/2005/8/layout/process2"/>
    <dgm:cxn modelId="{DA69E74F-0690-4B27-B0BA-15E72982D33B}" type="presOf" srcId="{1B1D22D7-4251-445C-B2EE-A8D24DF74DBF}" destId="{8FA56BA2-7A2C-4CD0-84A6-C232BF20D968}" srcOrd="0" destOrd="0" presId="urn:microsoft.com/office/officeart/2005/8/layout/process2"/>
    <dgm:cxn modelId="{F4FB3BBE-4739-4985-97C2-FE1658B8348A}" type="presOf" srcId="{B3E51376-6554-4DC0-A9D4-DBF3C9BD5C50}" destId="{09A2A138-B61C-4380-AF40-63145776E9DD}" srcOrd="0" destOrd="0" presId="urn:microsoft.com/office/officeart/2005/8/layout/process2"/>
    <dgm:cxn modelId="{90F2F1AF-AA02-4D91-9C8F-7FA4D89C805C}" type="presOf" srcId="{D8E64797-347A-4462-8E70-AB7F63B63584}" destId="{438C2CA4-1071-4A2F-834A-8FDECE132159}" srcOrd="0" destOrd="0" presId="urn:microsoft.com/office/officeart/2005/8/layout/process2"/>
    <dgm:cxn modelId="{8DB5F1AF-F3A1-4D19-9AE3-C450F7C86781}" srcId="{F8E3D519-E219-4E8B-BB8B-589AC1D067B3}" destId="{B3E51376-6554-4DC0-A9D4-DBF3C9BD5C50}" srcOrd="2" destOrd="0" parTransId="{AEFD1B85-4FBF-4A4F-A0C0-0A7480E32616}" sibTransId="{59944E50-F63B-4796-94B4-A0B55420E6E8}"/>
    <dgm:cxn modelId="{DF465E23-00C0-4BB2-81F3-CB8AAD0CCC9D}" type="presOf" srcId="{F5C78138-D345-40CD-92FA-657D323C35F1}" destId="{F3C08786-9D42-43F3-8921-ADD694AB0A7D}" srcOrd="0" destOrd="0" presId="urn:microsoft.com/office/officeart/2005/8/layout/process2"/>
    <dgm:cxn modelId="{1A9AA943-15D6-42BF-80EC-CDE58BFDFC9F}" type="presOf" srcId="{F5F5952B-5F37-4AC2-BD21-3089D20C55AD}" destId="{D9BBC0AF-4B37-4F78-9DE2-11C8378FAB8E}" srcOrd="0" destOrd="0" presId="urn:microsoft.com/office/officeart/2005/8/layout/process2"/>
    <dgm:cxn modelId="{CCB8EB78-80D0-42BD-844B-0BCC9C107A6E}" type="presOf" srcId="{E910330E-0A62-446E-A00C-DBDB4E9B0B76}" destId="{44BC7831-3E02-4F50-93B2-1377D6BC2DA4}" srcOrd="0" destOrd="0" presId="urn:microsoft.com/office/officeart/2005/8/layout/process2"/>
    <dgm:cxn modelId="{104488E0-EDE6-49D0-BCDC-B72BD5EE8886}" type="presOf" srcId="{D8E64797-347A-4462-8E70-AB7F63B63584}" destId="{A6D38EC7-5A64-44B3-8272-9D7A4F0CAD2B}" srcOrd="1" destOrd="0" presId="urn:microsoft.com/office/officeart/2005/8/layout/process2"/>
    <dgm:cxn modelId="{1176A12B-D778-40EF-B9AE-643ABE84E9D6}" srcId="{F8E3D519-E219-4E8B-BB8B-589AC1D067B3}" destId="{E910330E-0A62-446E-A00C-DBDB4E9B0B76}" srcOrd="3" destOrd="0" parTransId="{8047122F-C991-4F7A-8C75-6276BB12D154}" sibTransId="{1B1D22D7-4251-445C-B2EE-A8D24DF74DBF}"/>
    <dgm:cxn modelId="{4104BD17-FC27-4ACC-AF19-369444C0A11F}" type="presOf" srcId="{797EBDAC-8191-4C12-9EFC-61484A4462C2}" destId="{3143CA79-EF21-4ED2-B2EC-99E95E6430D6}" srcOrd="0" destOrd="0" presId="urn:microsoft.com/office/officeart/2005/8/layout/process2"/>
    <dgm:cxn modelId="{A41C65C9-D610-43EF-B107-36B1D147DD18}" srcId="{F8E3D519-E219-4E8B-BB8B-589AC1D067B3}" destId="{F5F5952B-5F37-4AC2-BD21-3089D20C55AD}" srcOrd="0" destOrd="0" parTransId="{FF423A85-D420-46B3-8CC7-2692B44B574E}" sibTransId="{0499D425-6F1F-4EA0-8D91-A134BFCA3008}"/>
    <dgm:cxn modelId="{1BC03794-18E6-476A-95AD-B166B71AC8A8}" type="presOf" srcId="{797EBDAC-8191-4C12-9EFC-61484A4462C2}" destId="{78DCF05D-E51E-40C1-A6F2-4D3234405A4D}" srcOrd="1" destOrd="0" presId="urn:microsoft.com/office/officeart/2005/8/layout/process2"/>
    <dgm:cxn modelId="{EEF3246A-12F6-4A27-90D7-C32CE54B7F24}" type="presOf" srcId="{F8E3D519-E219-4E8B-BB8B-589AC1D067B3}" destId="{C40D9B28-F6A9-4A43-B120-3877107B87E0}" srcOrd="0" destOrd="0" presId="urn:microsoft.com/office/officeart/2005/8/layout/process2"/>
    <dgm:cxn modelId="{1C87DEBE-3B79-48C0-9F80-7A9BDC999B5C}" type="presOf" srcId="{C31F7C9D-1DE5-4A7F-9ED4-B83C0B8D94A4}" destId="{1B18E478-38E6-416B-B6BE-9093A050E513}" srcOrd="0" destOrd="0" presId="urn:microsoft.com/office/officeart/2005/8/layout/process2"/>
    <dgm:cxn modelId="{9D5B21BB-DDC9-4D11-A114-2B160E6494B1}" type="presParOf" srcId="{C40D9B28-F6A9-4A43-B120-3877107B87E0}" destId="{D9BBC0AF-4B37-4F78-9DE2-11C8378FAB8E}" srcOrd="0" destOrd="0" presId="urn:microsoft.com/office/officeart/2005/8/layout/process2"/>
    <dgm:cxn modelId="{E7D95371-E1FF-4A13-AAA1-57820CD4F04F}" type="presParOf" srcId="{C40D9B28-F6A9-4A43-B120-3877107B87E0}" destId="{6D22E22C-319A-4220-8D75-3FFD5BE775A7}" srcOrd="1" destOrd="0" presId="urn:microsoft.com/office/officeart/2005/8/layout/process2"/>
    <dgm:cxn modelId="{328C06A1-D68F-42A5-98A3-C77BADA19D12}" type="presParOf" srcId="{6D22E22C-319A-4220-8D75-3FFD5BE775A7}" destId="{DAC4AFC8-B07B-44B1-B734-E0A45C551B97}" srcOrd="0" destOrd="0" presId="urn:microsoft.com/office/officeart/2005/8/layout/process2"/>
    <dgm:cxn modelId="{67078688-D4AC-4FEB-A746-3B69942E2934}" type="presParOf" srcId="{C40D9B28-F6A9-4A43-B120-3877107B87E0}" destId="{1B18E478-38E6-416B-B6BE-9093A050E513}" srcOrd="2" destOrd="0" presId="urn:microsoft.com/office/officeart/2005/8/layout/process2"/>
    <dgm:cxn modelId="{24CA6A85-D389-480C-9456-8E5FD971185D}" type="presParOf" srcId="{C40D9B28-F6A9-4A43-B120-3877107B87E0}" destId="{438C2CA4-1071-4A2F-834A-8FDECE132159}" srcOrd="3" destOrd="0" presId="urn:microsoft.com/office/officeart/2005/8/layout/process2"/>
    <dgm:cxn modelId="{A178132E-1CD9-4A84-92B9-BB221F812EFA}" type="presParOf" srcId="{438C2CA4-1071-4A2F-834A-8FDECE132159}" destId="{A6D38EC7-5A64-44B3-8272-9D7A4F0CAD2B}" srcOrd="0" destOrd="0" presId="urn:microsoft.com/office/officeart/2005/8/layout/process2"/>
    <dgm:cxn modelId="{377A66E5-8F16-4F30-B12C-3C6AC940FE2D}" type="presParOf" srcId="{C40D9B28-F6A9-4A43-B120-3877107B87E0}" destId="{09A2A138-B61C-4380-AF40-63145776E9DD}" srcOrd="4" destOrd="0" presId="urn:microsoft.com/office/officeart/2005/8/layout/process2"/>
    <dgm:cxn modelId="{071650B0-2EA4-4422-B0C6-EA121D92B214}" type="presParOf" srcId="{C40D9B28-F6A9-4A43-B120-3877107B87E0}" destId="{EDCECE4C-7D3C-40FC-8842-7435806360CD}" srcOrd="5" destOrd="0" presId="urn:microsoft.com/office/officeart/2005/8/layout/process2"/>
    <dgm:cxn modelId="{FBD25BE8-FBB4-4139-B0EC-ABDEB3908DA0}" type="presParOf" srcId="{EDCECE4C-7D3C-40FC-8842-7435806360CD}" destId="{961E52F3-0AB0-48C6-9FBF-A06E13491D40}" srcOrd="0" destOrd="0" presId="urn:microsoft.com/office/officeart/2005/8/layout/process2"/>
    <dgm:cxn modelId="{3E6B7297-2898-4D1A-B4D0-F060524DD71E}" type="presParOf" srcId="{C40D9B28-F6A9-4A43-B120-3877107B87E0}" destId="{44BC7831-3E02-4F50-93B2-1377D6BC2DA4}" srcOrd="6" destOrd="0" presId="urn:microsoft.com/office/officeart/2005/8/layout/process2"/>
    <dgm:cxn modelId="{6E8870D8-54F0-4FAB-AD35-E30F97858B41}" type="presParOf" srcId="{C40D9B28-F6A9-4A43-B120-3877107B87E0}" destId="{8FA56BA2-7A2C-4CD0-84A6-C232BF20D968}" srcOrd="7" destOrd="0" presId="urn:microsoft.com/office/officeart/2005/8/layout/process2"/>
    <dgm:cxn modelId="{CA8831E2-7C70-4DAB-B8AD-0178ED7DD836}" type="presParOf" srcId="{8FA56BA2-7A2C-4CD0-84A6-C232BF20D968}" destId="{7115685B-1CA3-4941-B745-0D5E2631ADDE}" srcOrd="0" destOrd="0" presId="urn:microsoft.com/office/officeart/2005/8/layout/process2"/>
    <dgm:cxn modelId="{8EEAB1ED-D022-448F-B458-72E7E1EF692A}" type="presParOf" srcId="{C40D9B28-F6A9-4A43-B120-3877107B87E0}" destId="{F3C08786-9D42-43F3-8921-ADD694AB0A7D}" srcOrd="8" destOrd="0" presId="urn:microsoft.com/office/officeart/2005/8/layout/process2"/>
    <dgm:cxn modelId="{5E7628F5-3303-468C-93A8-6105109DBD36}" type="presParOf" srcId="{C40D9B28-F6A9-4A43-B120-3877107B87E0}" destId="{3143CA79-EF21-4ED2-B2EC-99E95E6430D6}" srcOrd="9" destOrd="0" presId="urn:microsoft.com/office/officeart/2005/8/layout/process2"/>
    <dgm:cxn modelId="{47779C7E-C4A0-4324-A7C0-C7BB3BD69F8E}" type="presParOf" srcId="{3143CA79-EF21-4ED2-B2EC-99E95E6430D6}" destId="{78DCF05D-E51E-40C1-A6F2-4D3234405A4D}" srcOrd="0" destOrd="0" presId="urn:microsoft.com/office/officeart/2005/8/layout/process2"/>
    <dgm:cxn modelId="{6EB12175-7CF5-47A9-B589-34E122D9F894}" type="presParOf" srcId="{C40D9B28-F6A9-4A43-B120-3877107B87E0}" destId="{2C50838A-5F61-48EF-8917-A2B4F5FB32A3}" srcOrd="10"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DAEAE34-4E91-EF41-B9E9-6C5540BCE4D2}" type="doc">
      <dgm:prSet loTypeId="urn:microsoft.com/office/officeart/2008/layout/TitlePictureLineup" loCatId="" qsTypeId="urn:microsoft.com/office/officeart/2005/8/quickstyle/simple1" qsCatId="simple" csTypeId="urn:microsoft.com/office/officeart/2005/8/colors/accent1_2" csCatId="accent1" phldr="1"/>
      <dgm:spPr/>
      <dgm:t>
        <a:bodyPr/>
        <a:lstStyle/>
        <a:p>
          <a:endParaRPr lang="en-US"/>
        </a:p>
      </dgm:t>
    </dgm:pt>
    <dgm:pt modelId="{D95255D9-0E51-EE42-9B98-F18591B52F40}">
      <dgm:prSet phldrT="[Text]"/>
      <dgm:spPr/>
      <dgm:t>
        <a:bodyPr/>
        <a:lstStyle/>
        <a:p>
          <a:r>
            <a:rPr lang="en-US" dirty="0" smtClean="0">
              <a:ln>
                <a:noFill/>
              </a:ln>
            </a:rPr>
            <a:t>Low</a:t>
          </a:r>
          <a:endParaRPr lang="en-US" dirty="0">
            <a:ln>
              <a:noFill/>
            </a:ln>
          </a:endParaRPr>
        </a:p>
      </dgm:t>
    </dgm:pt>
    <dgm:pt modelId="{8C95F925-19C6-4E47-80C4-7288403C5DD8}" type="parTrans" cxnId="{93BA0574-7263-6E44-8D27-F0447A4DE0C0}">
      <dgm:prSet/>
      <dgm:spPr/>
      <dgm:t>
        <a:bodyPr/>
        <a:lstStyle/>
        <a:p>
          <a:endParaRPr lang="en-US">
            <a:ln>
              <a:noFill/>
            </a:ln>
          </a:endParaRPr>
        </a:p>
      </dgm:t>
    </dgm:pt>
    <dgm:pt modelId="{7E73706E-DB74-E64C-8D12-DFF586B04EEF}" type="sibTrans" cxnId="{93BA0574-7263-6E44-8D27-F0447A4DE0C0}">
      <dgm:prSet/>
      <dgm:spPr/>
      <dgm:t>
        <a:bodyPr/>
        <a:lstStyle/>
        <a:p>
          <a:endParaRPr lang="en-US">
            <a:ln>
              <a:noFill/>
            </a:ln>
          </a:endParaRPr>
        </a:p>
      </dgm:t>
    </dgm:pt>
    <dgm:pt modelId="{C1B88AA7-1B10-6840-BF58-080A7B1117C5}">
      <dgm:prSet phldrT="[Text]" custT="1"/>
      <dgm:spPr/>
      <dgm:t>
        <a:bodyPr/>
        <a:lstStyle/>
        <a:p>
          <a:pPr algn="l"/>
          <a:r>
            <a:rPr lang="en-US" sz="1600" b="1" dirty="0" smtClean="0">
              <a:ln>
                <a:noFill/>
              </a:ln>
            </a:rPr>
            <a:t>Input Variables</a:t>
          </a:r>
        </a:p>
        <a:p>
          <a:pPr algn="l"/>
          <a:r>
            <a:rPr lang="en-US" sz="1400" dirty="0" smtClean="0">
              <a:ln>
                <a:noFill/>
              </a:ln>
            </a:rPr>
            <a:t> - Timeline: 2011 to 2030</a:t>
          </a:r>
        </a:p>
        <a:p>
          <a:pPr algn="l"/>
          <a:r>
            <a:rPr lang="en-US" sz="1400" dirty="0" smtClean="0">
              <a:ln>
                <a:noFill/>
              </a:ln>
            </a:rPr>
            <a:t> - Energy Efficiency: 3.04 m/kWh</a:t>
          </a:r>
        </a:p>
        <a:p>
          <a:pPr algn="l"/>
          <a:r>
            <a:rPr lang="en-US" sz="1400" dirty="0" smtClean="0">
              <a:ln>
                <a:noFill/>
              </a:ln>
            </a:rPr>
            <a:t> - Max. Charge Rate: 19.2 kWh</a:t>
          </a:r>
        </a:p>
        <a:p>
          <a:pPr algn="l"/>
          <a:r>
            <a:rPr lang="en-US" sz="1400" dirty="0" smtClean="0">
              <a:ln>
                <a:noFill/>
              </a:ln>
            </a:rPr>
            <a:t> - Range Anxiety: 30 miles</a:t>
          </a:r>
        </a:p>
        <a:p>
          <a:pPr algn="l"/>
          <a:r>
            <a:rPr lang="en-US" sz="1400" dirty="0" smtClean="0">
              <a:ln>
                <a:noFill/>
              </a:ln>
            </a:rPr>
            <a:t> - EV Penetration: Medium</a:t>
          </a:r>
          <a:endParaRPr lang="en-US" sz="1400" dirty="0">
            <a:ln>
              <a:noFill/>
            </a:ln>
          </a:endParaRPr>
        </a:p>
      </dgm:t>
    </dgm:pt>
    <dgm:pt modelId="{94EE22D9-42E1-084F-A76B-935EBB955903}" type="parTrans" cxnId="{05246F6D-BF4C-0F42-A806-F00562660EFD}">
      <dgm:prSet/>
      <dgm:spPr/>
      <dgm:t>
        <a:bodyPr/>
        <a:lstStyle/>
        <a:p>
          <a:endParaRPr lang="en-US">
            <a:ln>
              <a:noFill/>
            </a:ln>
          </a:endParaRPr>
        </a:p>
      </dgm:t>
    </dgm:pt>
    <dgm:pt modelId="{F3C1C634-55E8-714C-B35F-7920C6F74D26}" type="sibTrans" cxnId="{05246F6D-BF4C-0F42-A806-F00562660EFD}">
      <dgm:prSet/>
      <dgm:spPr/>
      <dgm:t>
        <a:bodyPr/>
        <a:lstStyle/>
        <a:p>
          <a:endParaRPr lang="en-US">
            <a:ln>
              <a:noFill/>
            </a:ln>
          </a:endParaRPr>
        </a:p>
      </dgm:t>
    </dgm:pt>
    <dgm:pt modelId="{789AFA38-63F3-6E40-A2E2-D4667B00065C}">
      <dgm:prSet phldrT="[Text]"/>
      <dgm:spPr/>
      <dgm:t>
        <a:bodyPr/>
        <a:lstStyle/>
        <a:p>
          <a:r>
            <a:rPr lang="en-US" dirty="0" smtClean="0">
              <a:ln>
                <a:noFill/>
              </a:ln>
            </a:rPr>
            <a:t>Med</a:t>
          </a:r>
          <a:endParaRPr lang="en-US" dirty="0">
            <a:ln>
              <a:noFill/>
            </a:ln>
          </a:endParaRPr>
        </a:p>
      </dgm:t>
    </dgm:pt>
    <dgm:pt modelId="{006E2923-A76E-BF44-BB34-A226B13334DB}" type="parTrans" cxnId="{F9C0261F-265E-8C4F-B92C-89DA385396E0}">
      <dgm:prSet/>
      <dgm:spPr/>
      <dgm:t>
        <a:bodyPr/>
        <a:lstStyle/>
        <a:p>
          <a:endParaRPr lang="en-US">
            <a:ln>
              <a:noFill/>
            </a:ln>
          </a:endParaRPr>
        </a:p>
      </dgm:t>
    </dgm:pt>
    <dgm:pt modelId="{237BBEE4-0674-0A44-A84C-0D28DCCB49FD}" type="sibTrans" cxnId="{F9C0261F-265E-8C4F-B92C-89DA385396E0}">
      <dgm:prSet/>
      <dgm:spPr/>
      <dgm:t>
        <a:bodyPr/>
        <a:lstStyle/>
        <a:p>
          <a:endParaRPr lang="en-US">
            <a:ln>
              <a:noFill/>
            </a:ln>
          </a:endParaRPr>
        </a:p>
      </dgm:t>
    </dgm:pt>
    <dgm:pt modelId="{9B6FF9C2-5864-5446-9DDE-BB2DB2F7B4C3}">
      <dgm:prSet phldrT="[Text]"/>
      <dgm:spPr/>
      <dgm:t>
        <a:bodyPr/>
        <a:lstStyle/>
        <a:p>
          <a:r>
            <a:rPr lang="en-US" dirty="0" smtClean="0">
              <a:ln>
                <a:noFill/>
              </a:ln>
            </a:rPr>
            <a:t>High</a:t>
          </a:r>
          <a:endParaRPr lang="en-US" dirty="0">
            <a:ln>
              <a:noFill/>
            </a:ln>
          </a:endParaRPr>
        </a:p>
      </dgm:t>
    </dgm:pt>
    <dgm:pt modelId="{5C259E05-4093-514B-9BAC-F98ED0BD0DB0}" type="parTrans" cxnId="{5708078C-6CBE-D14C-B682-889236FDE330}">
      <dgm:prSet/>
      <dgm:spPr/>
      <dgm:t>
        <a:bodyPr/>
        <a:lstStyle/>
        <a:p>
          <a:endParaRPr lang="en-US">
            <a:ln>
              <a:noFill/>
            </a:ln>
          </a:endParaRPr>
        </a:p>
      </dgm:t>
    </dgm:pt>
    <dgm:pt modelId="{D1545B6C-1866-0D4E-B4D3-A616299C3913}" type="sibTrans" cxnId="{5708078C-6CBE-D14C-B682-889236FDE330}">
      <dgm:prSet/>
      <dgm:spPr/>
      <dgm:t>
        <a:bodyPr/>
        <a:lstStyle/>
        <a:p>
          <a:endParaRPr lang="en-US">
            <a:ln>
              <a:noFill/>
            </a:ln>
          </a:endParaRPr>
        </a:p>
      </dgm:t>
    </dgm:pt>
    <dgm:pt modelId="{A9437B0A-3836-CA4F-A9BD-54CA55055D94}">
      <dgm:prSet phldrT="[Text]" custT="1"/>
      <dgm:spPr/>
      <dgm:t>
        <a:bodyPr/>
        <a:lstStyle/>
        <a:p>
          <a:pPr algn="l"/>
          <a:r>
            <a:rPr lang="en-US" sz="1600" b="1" dirty="0" smtClean="0">
              <a:ln>
                <a:noFill/>
              </a:ln>
            </a:rPr>
            <a:t>Input Variables</a:t>
          </a:r>
        </a:p>
        <a:p>
          <a:pPr algn="l"/>
          <a:r>
            <a:rPr lang="en-US" sz="1400" dirty="0" smtClean="0">
              <a:ln>
                <a:noFill/>
              </a:ln>
            </a:rPr>
            <a:t> - Timeline: 2011 to 2030</a:t>
          </a:r>
        </a:p>
        <a:p>
          <a:pPr algn="l"/>
          <a:r>
            <a:rPr lang="en-US" sz="1400" dirty="0" smtClean="0">
              <a:ln>
                <a:noFill/>
              </a:ln>
            </a:rPr>
            <a:t> - Energy Efficiency: 3.04 m/kWh</a:t>
          </a:r>
        </a:p>
        <a:p>
          <a:pPr algn="l"/>
          <a:r>
            <a:rPr lang="en-US" sz="1400" dirty="0" smtClean="0">
              <a:ln>
                <a:noFill/>
              </a:ln>
            </a:rPr>
            <a:t> - Max. Charge Rate: 19.2 kWh</a:t>
          </a:r>
        </a:p>
        <a:p>
          <a:pPr algn="l"/>
          <a:r>
            <a:rPr lang="en-US" sz="1400" dirty="0" smtClean="0">
              <a:ln>
                <a:noFill/>
              </a:ln>
            </a:rPr>
            <a:t> - Range Anxiety: 10 miles</a:t>
          </a:r>
        </a:p>
        <a:p>
          <a:pPr algn="l"/>
          <a:r>
            <a:rPr lang="en-US" sz="1400" dirty="0" smtClean="0">
              <a:ln>
                <a:noFill/>
              </a:ln>
            </a:rPr>
            <a:t> - EV Penetration: High</a:t>
          </a:r>
          <a:endParaRPr lang="en-US" sz="1400" dirty="0">
            <a:ln>
              <a:noFill/>
            </a:ln>
          </a:endParaRPr>
        </a:p>
      </dgm:t>
    </dgm:pt>
    <dgm:pt modelId="{79279924-A089-A141-BEB4-6B27A18AE803}" type="parTrans" cxnId="{644DB04F-13EE-C047-A03D-2CC2012FADDF}">
      <dgm:prSet/>
      <dgm:spPr/>
      <dgm:t>
        <a:bodyPr/>
        <a:lstStyle/>
        <a:p>
          <a:endParaRPr lang="en-US">
            <a:ln>
              <a:noFill/>
            </a:ln>
          </a:endParaRPr>
        </a:p>
      </dgm:t>
    </dgm:pt>
    <dgm:pt modelId="{3A9F567C-DDFC-C648-BAE1-55C1B2FA604C}" type="sibTrans" cxnId="{644DB04F-13EE-C047-A03D-2CC2012FADDF}">
      <dgm:prSet/>
      <dgm:spPr/>
      <dgm:t>
        <a:bodyPr/>
        <a:lstStyle/>
        <a:p>
          <a:endParaRPr lang="en-US">
            <a:ln>
              <a:noFill/>
            </a:ln>
          </a:endParaRPr>
        </a:p>
      </dgm:t>
    </dgm:pt>
    <dgm:pt modelId="{BA8DF805-85ED-CD44-941E-326C3275BBA6}">
      <dgm:prSet phldrT="[Text]" custT="1"/>
      <dgm:spPr/>
      <dgm:t>
        <a:bodyPr/>
        <a:lstStyle/>
        <a:p>
          <a:pPr algn="l"/>
          <a:r>
            <a:rPr lang="en-US" sz="1600" b="1" dirty="0" smtClean="0">
              <a:ln>
                <a:noFill/>
              </a:ln>
            </a:rPr>
            <a:t>Input Variables</a:t>
          </a:r>
        </a:p>
        <a:p>
          <a:pPr algn="l"/>
          <a:r>
            <a:rPr lang="en-US" sz="1600" dirty="0" smtClean="0">
              <a:ln>
                <a:noFill/>
              </a:ln>
            </a:rPr>
            <a:t> </a:t>
          </a:r>
          <a:r>
            <a:rPr lang="en-US" sz="1400" dirty="0" smtClean="0">
              <a:ln>
                <a:noFill/>
              </a:ln>
            </a:rPr>
            <a:t> - Timeline: 2011 to 2030</a:t>
          </a:r>
        </a:p>
        <a:p>
          <a:pPr algn="l"/>
          <a:r>
            <a:rPr lang="en-US" sz="1400" dirty="0" smtClean="0">
              <a:ln>
                <a:noFill/>
              </a:ln>
            </a:rPr>
            <a:t> - Energy Efficiency: 3.04 m/kWh</a:t>
          </a:r>
        </a:p>
        <a:p>
          <a:pPr algn="l"/>
          <a:r>
            <a:rPr lang="en-US" sz="1400" dirty="0" smtClean="0">
              <a:ln>
                <a:noFill/>
              </a:ln>
            </a:rPr>
            <a:t> - Max. Charge Rate: 19.2 kWh</a:t>
          </a:r>
        </a:p>
        <a:p>
          <a:pPr algn="l"/>
          <a:r>
            <a:rPr lang="en-US" sz="1400" dirty="0" smtClean="0">
              <a:ln>
                <a:noFill/>
              </a:ln>
            </a:rPr>
            <a:t> - Range Anxiety: 20 miles</a:t>
          </a:r>
        </a:p>
        <a:p>
          <a:pPr algn="l"/>
          <a:r>
            <a:rPr lang="en-US" sz="1400" dirty="0" smtClean="0">
              <a:ln>
                <a:noFill/>
              </a:ln>
            </a:rPr>
            <a:t> - </a:t>
          </a:r>
          <a:r>
            <a:rPr lang="en-US" sz="1400" b="0" dirty="0" smtClean="0">
              <a:ln>
                <a:noFill/>
              </a:ln>
            </a:rPr>
            <a:t>E</a:t>
          </a:r>
          <a:r>
            <a:rPr lang="en-US" sz="1400" dirty="0" smtClean="0">
              <a:ln>
                <a:noFill/>
              </a:ln>
            </a:rPr>
            <a:t>V Penetration: Medium</a:t>
          </a:r>
          <a:endParaRPr lang="en-US" sz="1600" dirty="0">
            <a:ln>
              <a:noFill/>
            </a:ln>
          </a:endParaRPr>
        </a:p>
      </dgm:t>
    </dgm:pt>
    <dgm:pt modelId="{ADC3B79C-2097-9544-BC5F-4E1C19A6B0FF}" type="sibTrans" cxnId="{E053FAFC-579D-F04F-8236-4B2FBFCB2616}">
      <dgm:prSet/>
      <dgm:spPr/>
      <dgm:t>
        <a:bodyPr/>
        <a:lstStyle/>
        <a:p>
          <a:endParaRPr lang="en-US">
            <a:ln>
              <a:noFill/>
            </a:ln>
          </a:endParaRPr>
        </a:p>
      </dgm:t>
    </dgm:pt>
    <dgm:pt modelId="{7CB7367D-319A-0F4F-B2D0-1D73F5452F46}" type="parTrans" cxnId="{E053FAFC-579D-F04F-8236-4B2FBFCB2616}">
      <dgm:prSet/>
      <dgm:spPr/>
      <dgm:t>
        <a:bodyPr/>
        <a:lstStyle/>
        <a:p>
          <a:endParaRPr lang="en-US">
            <a:ln>
              <a:noFill/>
            </a:ln>
          </a:endParaRPr>
        </a:p>
      </dgm:t>
    </dgm:pt>
    <dgm:pt modelId="{85A4D5EA-98C1-C548-937E-EF0B0DCAB89C}" type="pres">
      <dgm:prSet presAssocID="{FDAEAE34-4E91-EF41-B9E9-6C5540BCE4D2}" presName="Name0" presStyleCnt="0">
        <dgm:presLayoutVars>
          <dgm:dir/>
        </dgm:presLayoutVars>
      </dgm:prSet>
      <dgm:spPr/>
      <dgm:t>
        <a:bodyPr/>
        <a:lstStyle/>
        <a:p>
          <a:endParaRPr lang="en-US"/>
        </a:p>
      </dgm:t>
    </dgm:pt>
    <dgm:pt modelId="{C0E19349-AF3A-864E-8D80-DF9D871BACA4}" type="pres">
      <dgm:prSet presAssocID="{D95255D9-0E51-EE42-9B98-F18591B52F40}" presName="composite" presStyleCnt="0"/>
      <dgm:spPr/>
    </dgm:pt>
    <dgm:pt modelId="{F45935A5-3744-1D40-9FE5-18551E77F7CB}" type="pres">
      <dgm:prSet presAssocID="{D95255D9-0E51-EE42-9B98-F18591B52F40}" presName="Accent" presStyleLbl="alignAcc1" presStyleIdx="0" presStyleCnt="3"/>
      <dgm:spPr/>
    </dgm:pt>
    <dgm:pt modelId="{E4A4C97E-A151-CE4E-A3DC-84307B6AD8D9}" type="pres">
      <dgm:prSet presAssocID="{D95255D9-0E51-EE42-9B98-F18591B52F40}" presName="Image" presStyleLbl="node1" presStyleIdx="0" presStyleCnt="3" custScaleX="102468" custScaleY="94848" custLinFactNeighborX="-2461" custLinFactNeighborY="-3320"/>
      <dgm:spPr>
        <a:blipFill rotWithShape="0">
          <a:blip xmlns:r="http://schemas.openxmlformats.org/officeDocument/2006/relationships" r:embed="rId1"/>
          <a:stretch>
            <a:fillRect/>
          </a:stretch>
        </a:blipFill>
      </dgm:spPr>
      <dgm:t>
        <a:bodyPr/>
        <a:lstStyle/>
        <a:p>
          <a:endParaRPr lang="en-US"/>
        </a:p>
      </dgm:t>
    </dgm:pt>
    <dgm:pt modelId="{94213B55-2349-804E-B8BC-EE8E0800BD91}" type="pres">
      <dgm:prSet presAssocID="{D95255D9-0E51-EE42-9B98-F18591B52F40}" presName="Child" presStyleLbl="revTx" presStyleIdx="0" presStyleCnt="3" custScaleY="78217" custLinFactNeighborY="9459">
        <dgm:presLayoutVars>
          <dgm:bulletEnabled val="1"/>
        </dgm:presLayoutVars>
      </dgm:prSet>
      <dgm:spPr/>
      <dgm:t>
        <a:bodyPr/>
        <a:lstStyle/>
        <a:p>
          <a:endParaRPr lang="en-US"/>
        </a:p>
      </dgm:t>
    </dgm:pt>
    <dgm:pt modelId="{2A3D3BAE-38EE-5B4F-9419-6906C6263826}" type="pres">
      <dgm:prSet presAssocID="{D95255D9-0E51-EE42-9B98-F18591B52F40}" presName="Parent" presStyleLbl="alignNode1" presStyleIdx="0" presStyleCnt="3">
        <dgm:presLayoutVars>
          <dgm:bulletEnabled val="1"/>
        </dgm:presLayoutVars>
      </dgm:prSet>
      <dgm:spPr/>
      <dgm:t>
        <a:bodyPr/>
        <a:lstStyle/>
        <a:p>
          <a:endParaRPr lang="en-US"/>
        </a:p>
      </dgm:t>
    </dgm:pt>
    <dgm:pt modelId="{91A33F06-B3BD-9A49-A8C0-E8011BBF7F0B}" type="pres">
      <dgm:prSet presAssocID="{7E73706E-DB74-E64C-8D12-DFF586B04EEF}" presName="sibTrans" presStyleCnt="0"/>
      <dgm:spPr/>
    </dgm:pt>
    <dgm:pt modelId="{664DF936-CBA2-454B-9B22-B723A8CD7D0E}" type="pres">
      <dgm:prSet presAssocID="{789AFA38-63F3-6E40-A2E2-D4667B00065C}" presName="composite" presStyleCnt="0"/>
      <dgm:spPr/>
    </dgm:pt>
    <dgm:pt modelId="{9A1E2478-8B1E-2148-A772-A086AAD47583}" type="pres">
      <dgm:prSet presAssocID="{789AFA38-63F3-6E40-A2E2-D4667B00065C}" presName="Accent" presStyleLbl="alignAcc1" presStyleIdx="1" presStyleCnt="3"/>
      <dgm:spPr/>
    </dgm:pt>
    <dgm:pt modelId="{7B292DA8-1D4B-ED4D-B1C8-BBA9ED3D2259}" type="pres">
      <dgm:prSet presAssocID="{789AFA38-63F3-6E40-A2E2-D4667B00065C}" presName="Image" presStyleLbl="node1" presStyleIdx="1" presStyleCnt="3" custScaleX="104394" custScaleY="94675" custLinFactNeighborX="-1960" custLinFactNeighborY="-3759"/>
      <dgm:spPr>
        <a:blipFill rotWithShape="0">
          <a:blip xmlns:r="http://schemas.openxmlformats.org/officeDocument/2006/relationships" r:embed="rId2"/>
          <a:stretch>
            <a:fillRect/>
          </a:stretch>
        </a:blipFill>
      </dgm:spPr>
      <dgm:t>
        <a:bodyPr/>
        <a:lstStyle/>
        <a:p>
          <a:endParaRPr lang="en-US"/>
        </a:p>
      </dgm:t>
    </dgm:pt>
    <dgm:pt modelId="{46614313-7F3C-9E47-967F-0B12A0594735}" type="pres">
      <dgm:prSet presAssocID="{789AFA38-63F3-6E40-A2E2-D4667B00065C}" presName="Child" presStyleLbl="revTx" presStyleIdx="1" presStyleCnt="3" custScaleY="59299">
        <dgm:presLayoutVars>
          <dgm:bulletEnabled val="1"/>
        </dgm:presLayoutVars>
      </dgm:prSet>
      <dgm:spPr/>
      <dgm:t>
        <a:bodyPr/>
        <a:lstStyle/>
        <a:p>
          <a:endParaRPr lang="en-US"/>
        </a:p>
      </dgm:t>
    </dgm:pt>
    <dgm:pt modelId="{E9F8523A-550E-C14F-9CB8-B81A052B3783}" type="pres">
      <dgm:prSet presAssocID="{789AFA38-63F3-6E40-A2E2-D4667B00065C}" presName="Parent" presStyleLbl="alignNode1" presStyleIdx="1" presStyleCnt="3">
        <dgm:presLayoutVars>
          <dgm:bulletEnabled val="1"/>
        </dgm:presLayoutVars>
      </dgm:prSet>
      <dgm:spPr/>
      <dgm:t>
        <a:bodyPr/>
        <a:lstStyle/>
        <a:p>
          <a:endParaRPr lang="en-US"/>
        </a:p>
      </dgm:t>
    </dgm:pt>
    <dgm:pt modelId="{A9B8E951-5129-0147-B34A-B83F19DEA374}" type="pres">
      <dgm:prSet presAssocID="{237BBEE4-0674-0A44-A84C-0D28DCCB49FD}" presName="sibTrans" presStyleCnt="0"/>
      <dgm:spPr/>
    </dgm:pt>
    <dgm:pt modelId="{C14D7109-44A2-AC48-8E54-6966AA296A52}" type="pres">
      <dgm:prSet presAssocID="{9B6FF9C2-5864-5446-9DDE-BB2DB2F7B4C3}" presName="composite" presStyleCnt="0"/>
      <dgm:spPr/>
    </dgm:pt>
    <dgm:pt modelId="{1BD688D4-E8B2-804E-BB84-75C770BB51DE}" type="pres">
      <dgm:prSet presAssocID="{9B6FF9C2-5864-5446-9DDE-BB2DB2F7B4C3}" presName="Accent" presStyleLbl="alignAcc1" presStyleIdx="2" presStyleCnt="3"/>
      <dgm:spPr/>
    </dgm:pt>
    <dgm:pt modelId="{9EA566C5-BB5D-5142-AFE1-418F0E152882}" type="pres">
      <dgm:prSet presAssocID="{9B6FF9C2-5864-5446-9DDE-BB2DB2F7B4C3}" presName="Image" presStyleLbl="node1" presStyleIdx="2" presStyleCnt="3" custScaleY="87234" custLinFactNeighborX="-1907" custLinFactNeighborY="-7303"/>
      <dgm:spPr>
        <a:blipFill rotWithShape="0">
          <a:blip xmlns:r="http://schemas.openxmlformats.org/officeDocument/2006/relationships" r:embed="rId3"/>
          <a:stretch>
            <a:fillRect/>
          </a:stretch>
        </a:blipFill>
      </dgm:spPr>
      <dgm:t>
        <a:bodyPr/>
        <a:lstStyle/>
        <a:p>
          <a:endParaRPr lang="en-US"/>
        </a:p>
      </dgm:t>
    </dgm:pt>
    <dgm:pt modelId="{693ABF1C-8C4F-8A45-9174-0EBCC8B9A45F}" type="pres">
      <dgm:prSet presAssocID="{9B6FF9C2-5864-5446-9DDE-BB2DB2F7B4C3}" presName="Child" presStyleLbl="revTx" presStyleIdx="2" presStyleCnt="3" custScaleY="59299">
        <dgm:presLayoutVars>
          <dgm:bulletEnabled val="1"/>
        </dgm:presLayoutVars>
      </dgm:prSet>
      <dgm:spPr/>
      <dgm:t>
        <a:bodyPr/>
        <a:lstStyle/>
        <a:p>
          <a:endParaRPr lang="en-US"/>
        </a:p>
      </dgm:t>
    </dgm:pt>
    <dgm:pt modelId="{9FB80E09-1842-FA4B-AC45-D1FEDD614417}" type="pres">
      <dgm:prSet presAssocID="{9B6FF9C2-5864-5446-9DDE-BB2DB2F7B4C3}" presName="Parent" presStyleLbl="alignNode1" presStyleIdx="2" presStyleCnt="3">
        <dgm:presLayoutVars>
          <dgm:bulletEnabled val="1"/>
        </dgm:presLayoutVars>
      </dgm:prSet>
      <dgm:spPr/>
      <dgm:t>
        <a:bodyPr/>
        <a:lstStyle/>
        <a:p>
          <a:endParaRPr lang="en-US"/>
        </a:p>
      </dgm:t>
    </dgm:pt>
  </dgm:ptLst>
  <dgm:cxnLst>
    <dgm:cxn modelId="{93BA0574-7263-6E44-8D27-F0447A4DE0C0}" srcId="{FDAEAE34-4E91-EF41-B9E9-6C5540BCE4D2}" destId="{D95255D9-0E51-EE42-9B98-F18591B52F40}" srcOrd="0" destOrd="0" parTransId="{8C95F925-19C6-4E47-80C4-7288403C5DD8}" sibTransId="{7E73706E-DB74-E64C-8D12-DFF586B04EEF}"/>
    <dgm:cxn modelId="{8BF6A35F-B958-4DB0-A689-11574283A5B5}" type="presOf" srcId="{D95255D9-0E51-EE42-9B98-F18591B52F40}" destId="{2A3D3BAE-38EE-5B4F-9419-6906C6263826}" srcOrd="0" destOrd="0" presId="urn:microsoft.com/office/officeart/2008/layout/TitlePictureLineup"/>
    <dgm:cxn modelId="{1FA2A9A5-0A22-444B-A0F6-2AC7836502A8}" type="presOf" srcId="{789AFA38-63F3-6E40-A2E2-D4667B00065C}" destId="{E9F8523A-550E-C14F-9CB8-B81A052B3783}" srcOrd="0" destOrd="0" presId="urn:microsoft.com/office/officeart/2008/layout/TitlePictureLineup"/>
    <dgm:cxn modelId="{B97BC131-0D19-4CDB-81C4-B58D68507DAB}" type="presOf" srcId="{FDAEAE34-4E91-EF41-B9E9-6C5540BCE4D2}" destId="{85A4D5EA-98C1-C548-937E-EF0B0DCAB89C}" srcOrd="0" destOrd="0" presId="urn:microsoft.com/office/officeart/2008/layout/TitlePictureLineup"/>
    <dgm:cxn modelId="{F9C0261F-265E-8C4F-B92C-89DA385396E0}" srcId="{FDAEAE34-4E91-EF41-B9E9-6C5540BCE4D2}" destId="{789AFA38-63F3-6E40-A2E2-D4667B00065C}" srcOrd="1" destOrd="0" parTransId="{006E2923-A76E-BF44-BB34-A226B13334DB}" sibTransId="{237BBEE4-0674-0A44-A84C-0D28DCCB49FD}"/>
    <dgm:cxn modelId="{9D700121-3338-482B-BEAF-AA34775AB119}" type="presOf" srcId="{BA8DF805-85ED-CD44-941E-326C3275BBA6}" destId="{46614313-7F3C-9E47-967F-0B12A0594735}" srcOrd="0" destOrd="0" presId="urn:microsoft.com/office/officeart/2008/layout/TitlePictureLineup"/>
    <dgm:cxn modelId="{05246F6D-BF4C-0F42-A806-F00562660EFD}" srcId="{D95255D9-0E51-EE42-9B98-F18591B52F40}" destId="{C1B88AA7-1B10-6840-BF58-080A7B1117C5}" srcOrd="0" destOrd="0" parTransId="{94EE22D9-42E1-084F-A76B-935EBB955903}" sibTransId="{F3C1C634-55E8-714C-B35F-7920C6F74D26}"/>
    <dgm:cxn modelId="{EBD5DFF4-4365-487C-B1B1-61EB244B92BA}" type="presOf" srcId="{C1B88AA7-1B10-6840-BF58-080A7B1117C5}" destId="{94213B55-2349-804E-B8BC-EE8E0800BD91}" srcOrd="0" destOrd="0" presId="urn:microsoft.com/office/officeart/2008/layout/TitlePictureLineup"/>
    <dgm:cxn modelId="{5708078C-6CBE-D14C-B682-889236FDE330}" srcId="{FDAEAE34-4E91-EF41-B9E9-6C5540BCE4D2}" destId="{9B6FF9C2-5864-5446-9DDE-BB2DB2F7B4C3}" srcOrd="2" destOrd="0" parTransId="{5C259E05-4093-514B-9BAC-F98ED0BD0DB0}" sibTransId="{D1545B6C-1866-0D4E-B4D3-A616299C3913}"/>
    <dgm:cxn modelId="{644DB04F-13EE-C047-A03D-2CC2012FADDF}" srcId="{9B6FF9C2-5864-5446-9DDE-BB2DB2F7B4C3}" destId="{A9437B0A-3836-CA4F-A9BD-54CA55055D94}" srcOrd="0" destOrd="0" parTransId="{79279924-A089-A141-BEB4-6B27A18AE803}" sibTransId="{3A9F567C-DDFC-C648-BAE1-55C1B2FA604C}"/>
    <dgm:cxn modelId="{774AD619-A716-4A79-9BC2-AD107ECCCF1C}" type="presOf" srcId="{A9437B0A-3836-CA4F-A9BD-54CA55055D94}" destId="{693ABF1C-8C4F-8A45-9174-0EBCC8B9A45F}" srcOrd="0" destOrd="0" presId="urn:microsoft.com/office/officeart/2008/layout/TitlePictureLineup"/>
    <dgm:cxn modelId="{A2E99E49-B25D-4A8D-B074-5B53472DE590}" type="presOf" srcId="{9B6FF9C2-5864-5446-9DDE-BB2DB2F7B4C3}" destId="{9FB80E09-1842-FA4B-AC45-D1FEDD614417}" srcOrd="0" destOrd="0" presId="urn:microsoft.com/office/officeart/2008/layout/TitlePictureLineup"/>
    <dgm:cxn modelId="{E053FAFC-579D-F04F-8236-4B2FBFCB2616}" srcId="{789AFA38-63F3-6E40-A2E2-D4667B00065C}" destId="{BA8DF805-85ED-CD44-941E-326C3275BBA6}" srcOrd="0" destOrd="0" parTransId="{7CB7367D-319A-0F4F-B2D0-1D73F5452F46}" sibTransId="{ADC3B79C-2097-9544-BC5F-4E1C19A6B0FF}"/>
    <dgm:cxn modelId="{EEF1366B-8AB7-4865-864F-CAB3A5C6688D}" type="presParOf" srcId="{85A4D5EA-98C1-C548-937E-EF0B0DCAB89C}" destId="{C0E19349-AF3A-864E-8D80-DF9D871BACA4}" srcOrd="0" destOrd="0" presId="urn:microsoft.com/office/officeart/2008/layout/TitlePictureLineup"/>
    <dgm:cxn modelId="{642EAD68-58A7-4531-946E-C5E6277EACC5}" type="presParOf" srcId="{C0E19349-AF3A-864E-8D80-DF9D871BACA4}" destId="{F45935A5-3744-1D40-9FE5-18551E77F7CB}" srcOrd="0" destOrd="0" presId="urn:microsoft.com/office/officeart/2008/layout/TitlePictureLineup"/>
    <dgm:cxn modelId="{0FDB9880-2522-4D1B-AD6F-79220D03CC35}" type="presParOf" srcId="{C0E19349-AF3A-864E-8D80-DF9D871BACA4}" destId="{E4A4C97E-A151-CE4E-A3DC-84307B6AD8D9}" srcOrd="1" destOrd="0" presId="urn:microsoft.com/office/officeart/2008/layout/TitlePictureLineup"/>
    <dgm:cxn modelId="{E3546CD2-0CED-40EF-A46C-A4A6F360A39E}" type="presParOf" srcId="{C0E19349-AF3A-864E-8D80-DF9D871BACA4}" destId="{94213B55-2349-804E-B8BC-EE8E0800BD91}" srcOrd="2" destOrd="0" presId="urn:microsoft.com/office/officeart/2008/layout/TitlePictureLineup"/>
    <dgm:cxn modelId="{D148C487-7CDB-43DE-BAAC-AA565FD581C1}" type="presParOf" srcId="{C0E19349-AF3A-864E-8D80-DF9D871BACA4}" destId="{2A3D3BAE-38EE-5B4F-9419-6906C6263826}" srcOrd="3" destOrd="0" presId="urn:microsoft.com/office/officeart/2008/layout/TitlePictureLineup"/>
    <dgm:cxn modelId="{529A4CF8-33E3-4E39-AE75-4B90F476441F}" type="presParOf" srcId="{85A4D5EA-98C1-C548-937E-EF0B0DCAB89C}" destId="{91A33F06-B3BD-9A49-A8C0-E8011BBF7F0B}" srcOrd="1" destOrd="0" presId="urn:microsoft.com/office/officeart/2008/layout/TitlePictureLineup"/>
    <dgm:cxn modelId="{F51B6DE1-8FC6-4F51-99E6-8C2867945392}" type="presParOf" srcId="{85A4D5EA-98C1-C548-937E-EF0B0DCAB89C}" destId="{664DF936-CBA2-454B-9B22-B723A8CD7D0E}" srcOrd="2" destOrd="0" presId="urn:microsoft.com/office/officeart/2008/layout/TitlePictureLineup"/>
    <dgm:cxn modelId="{01AD321B-5330-46F7-809E-BCBAA8B6958B}" type="presParOf" srcId="{664DF936-CBA2-454B-9B22-B723A8CD7D0E}" destId="{9A1E2478-8B1E-2148-A772-A086AAD47583}" srcOrd="0" destOrd="0" presId="urn:microsoft.com/office/officeart/2008/layout/TitlePictureLineup"/>
    <dgm:cxn modelId="{B95B8AC0-E721-4D15-A37C-89FAD76469AF}" type="presParOf" srcId="{664DF936-CBA2-454B-9B22-B723A8CD7D0E}" destId="{7B292DA8-1D4B-ED4D-B1C8-BBA9ED3D2259}" srcOrd="1" destOrd="0" presId="urn:microsoft.com/office/officeart/2008/layout/TitlePictureLineup"/>
    <dgm:cxn modelId="{AEA65D95-BAF6-4CCB-BE7E-9086FE242DDB}" type="presParOf" srcId="{664DF936-CBA2-454B-9B22-B723A8CD7D0E}" destId="{46614313-7F3C-9E47-967F-0B12A0594735}" srcOrd="2" destOrd="0" presId="urn:microsoft.com/office/officeart/2008/layout/TitlePictureLineup"/>
    <dgm:cxn modelId="{742C2DB7-7579-45CB-BEEF-DDC69933FDCB}" type="presParOf" srcId="{664DF936-CBA2-454B-9B22-B723A8CD7D0E}" destId="{E9F8523A-550E-C14F-9CB8-B81A052B3783}" srcOrd="3" destOrd="0" presId="urn:microsoft.com/office/officeart/2008/layout/TitlePictureLineup"/>
    <dgm:cxn modelId="{6C753161-B17D-4010-B57B-6EFD24410CDE}" type="presParOf" srcId="{85A4D5EA-98C1-C548-937E-EF0B0DCAB89C}" destId="{A9B8E951-5129-0147-B34A-B83F19DEA374}" srcOrd="3" destOrd="0" presId="urn:microsoft.com/office/officeart/2008/layout/TitlePictureLineup"/>
    <dgm:cxn modelId="{F187A30A-7A1C-4E54-B1C2-DB08DEF805AB}" type="presParOf" srcId="{85A4D5EA-98C1-C548-937E-EF0B0DCAB89C}" destId="{C14D7109-44A2-AC48-8E54-6966AA296A52}" srcOrd="4" destOrd="0" presId="urn:microsoft.com/office/officeart/2008/layout/TitlePictureLineup"/>
    <dgm:cxn modelId="{FFB966AF-9DE5-4753-B17C-83E1EBD74EF6}" type="presParOf" srcId="{C14D7109-44A2-AC48-8E54-6966AA296A52}" destId="{1BD688D4-E8B2-804E-BB84-75C770BB51DE}" srcOrd="0" destOrd="0" presId="urn:microsoft.com/office/officeart/2008/layout/TitlePictureLineup"/>
    <dgm:cxn modelId="{FF66D2C6-7888-4479-98A8-F7FA6F943ED0}" type="presParOf" srcId="{C14D7109-44A2-AC48-8E54-6966AA296A52}" destId="{9EA566C5-BB5D-5142-AFE1-418F0E152882}" srcOrd="1" destOrd="0" presId="urn:microsoft.com/office/officeart/2008/layout/TitlePictureLineup"/>
    <dgm:cxn modelId="{612FA6B0-2E57-42E8-A22B-3E92074BD71B}" type="presParOf" srcId="{C14D7109-44A2-AC48-8E54-6966AA296A52}" destId="{693ABF1C-8C4F-8A45-9174-0EBCC8B9A45F}" srcOrd="2" destOrd="0" presId="urn:microsoft.com/office/officeart/2008/layout/TitlePictureLineup"/>
    <dgm:cxn modelId="{1C6FCE95-EAB0-4033-99B5-1AF1ED66CDFA}" type="presParOf" srcId="{C14D7109-44A2-AC48-8E54-6966AA296A52}" destId="{9FB80E09-1842-FA4B-AC45-D1FEDD614417}" srcOrd="3" destOrd="0" presId="urn:microsoft.com/office/officeart/2008/layout/TitlePictureLineup"/>
  </dgm:cxn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8E3D519-E219-4E8B-BB8B-589AC1D067B3}" type="doc">
      <dgm:prSet loTypeId="urn:microsoft.com/office/officeart/2005/8/layout/process2" loCatId="process" qsTypeId="urn:microsoft.com/office/officeart/2005/8/quickstyle/simple1#15" qsCatId="simple" csTypeId="urn:microsoft.com/office/officeart/2005/8/colors/accent1_2#16" csCatId="accent1" phldr="1"/>
      <dgm:spPr/>
    </dgm:pt>
    <dgm:pt modelId="{F5F5952B-5F37-4AC2-BD21-3089D20C55AD}">
      <dgm:prSet phldrT="[Text]"/>
      <dgm:spPr>
        <a:solidFill>
          <a:schemeClr val="accent1">
            <a:lumMod val="60000"/>
            <a:lumOff val="40000"/>
          </a:schemeClr>
        </a:solidFill>
      </dgm:spPr>
      <dgm:t>
        <a:bodyPr/>
        <a:lstStyle/>
        <a:p>
          <a:r>
            <a:rPr lang="en-US" dirty="0" smtClean="0"/>
            <a:t>Introduction</a:t>
          </a:r>
          <a:endParaRPr lang="en-US" dirty="0"/>
        </a:p>
      </dgm:t>
    </dgm:pt>
    <dgm:pt modelId="{FF423A85-D420-46B3-8CC7-2692B44B574E}" type="parTrans" cxnId="{A41C65C9-D610-43EF-B107-36B1D147DD18}">
      <dgm:prSet/>
      <dgm:spPr/>
      <dgm:t>
        <a:bodyPr/>
        <a:lstStyle/>
        <a:p>
          <a:endParaRPr lang="en-US"/>
        </a:p>
      </dgm:t>
    </dgm:pt>
    <dgm:pt modelId="{0499D425-6F1F-4EA0-8D91-A134BFCA3008}" type="sibTrans" cxnId="{A41C65C9-D610-43EF-B107-36B1D147DD18}">
      <dgm:prSet/>
      <dgm:spPr/>
      <dgm:t>
        <a:bodyPr/>
        <a:lstStyle/>
        <a:p>
          <a:endParaRPr lang="en-US"/>
        </a:p>
      </dgm:t>
    </dgm:pt>
    <dgm:pt modelId="{C31F7C9D-1DE5-4A7F-9ED4-B83C0B8D94A4}">
      <dgm:prSet phldrT="[Text]"/>
      <dgm:spPr>
        <a:solidFill>
          <a:schemeClr val="accent1">
            <a:lumMod val="60000"/>
            <a:lumOff val="40000"/>
          </a:schemeClr>
        </a:solidFill>
      </dgm:spPr>
      <dgm:t>
        <a:bodyPr/>
        <a:lstStyle/>
        <a:p>
          <a:r>
            <a:rPr lang="en-US" dirty="0" smtClean="0"/>
            <a:t>EVs &amp; V2G</a:t>
          </a:r>
          <a:endParaRPr lang="en-US" dirty="0"/>
        </a:p>
      </dgm:t>
    </dgm:pt>
    <dgm:pt modelId="{0DE7C77B-C288-462E-A718-19AE33439CF0}" type="parTrans" cxnId="{2896EDA0-09D2-4F68-91B7-F80B7B595C55}">
      <dgm:prSet/>
      <dgm:spPr/>
      <dgm:t>
        <a:bodyPr/>
        <a:lstStyle/>
        <a:p>
          <a:endParaRPr lang="en-US"/>
        </a:p>
      </dgm:t>
    </dgm:pt>
    <dgm:pt modelId="{D8E64797-347A-4462-8E70-AB7F63B63584}" type="sibTrans" cxnId="{2896EDA0-09D2-4F68-91B7-F80B7B595C55}">
      <dgm:prSet/>
      <dgm:spPr/>
      <dgm:t>
        <a:bodyPr/>
        <a:lstStyle/>
        <a:p>
          <a:endParaRPr lang="en-US"/>
        </a:p>
      </dgm:t>
    </dgm:pt>
    <dgm:pt modelId="{B3E51376-6554-4DC0-A9D4-DBF3C9BD5C50}">
      <dgm:prSet phldrT="[Text]"/>
      <dgm:spPr>
        <a:solidFill>
          <a:schemeClr val="accent1">
            <a:lumMod val="60000"/>
            <a:lumOff val="40000"/>
          </a:schemeClr>
        </a:solidFill>
      </dgm:spPr>
      <dgm:t>
        <a:bodyPr/>
        <a:lstStyle/>
        <a:p>
          <a:r>
            <a:rPr lang="en-US" dirty="0" smtClean="0"/>
            <a:t>Demand Response</a:t>
          </a:r>
          <a:endParaRPr lang="en-US" dirty="0"/>
        </a:p>
      </dgm:t>
    </dgm:pt>
    <dgm:pt modelId="{AEFD1B85-4FBF-4A4F-A0C0-0A7480E32616}" type="parTrans" cxnId="{8DB5F1AF-F3A1-4D19-9AE3-C450F7C86781}">
      <dgm:prSet/>
      <dgm:spPr/>
      <dgm:t>
        <a:bodyPr/>
        <a:lstStyle/>
        <a:p>
          <a:endParaRPr lang="en-US"/>
        </a:p>
      </dgm:t>
    </dgm:pt>
    <dgm:pt modelId="{59944E50-F63B-4796-94B4-A0B55420E6E8}" type="sibTrans" cxnId="{8DB5F1AF-F3A1-4D19-9AE3-C450F7C86781}">
      <dgm:prSet/>
      <dgm:spPr/>
      <dgm:t>
        <a:bodyPr/>
        <a:lstStyle/>
        <a:p>
          <a:endParaRPr lang="en-US"/>
        </a:p>
      </dgm:t>
    </dgm:pt>
    <dgm:pt modelId="{F5C78138-D345-40CD-92FA-657D323C35F1}">
      <dgm:prSet phldrT="[Text]"/>
      <dgm:spPr>
        <a:solidFill>
          <a:schemeClr val="accent1">
            <a:lumMod val="60000"/>
            <a:lumOff val="40000"/>
          </a:schemeClr>
        </a:solidFill>
      </dgm:spPr>
      <dgm:t>
        <a:bodyPr/>
        <a:lstStyle/>
        <a:p>
          <a:r>
            <a:rPr lang="en-US" dirty="0" smtClean="0"/>
            <a:t>Model and Analysis</a:t>
          </a:r>
          <a:endParaRPr lang="en-US" dirty="0"/>
        </a:p>
      </dgm:t>
    </dgm:pt>
    <dgm:pt modelId="{80AC89CF-4A15-42DB-86F4-397870993866}" type="parTrans" cxnId="{4953CF6E-556B-4FE3-B554-D04C259C7B29}">
      <dgm:prSet/>
      <dgm:spPr/>
      <dgm:t>
        <a:bodyPr/>
        <a:lstStyle/>
        <a:p>
          <a:endParaRPr lang="en-US"/>
        </a:p>
      </dgm:t>
    </dgm:pt>
    <dgm:pt modelId="{797EBDAC-8191-4C12-9EFC-61484A4462C2}" type="sibTrans" cxnId="{4953CF6E-556B-4FE3-B554-D04C259C7B29}">
      <dgm:prSet/>
      <dgm:spPr/>
      <dgm:t>
        <a:bodyPr/>
        <a:lstStyle/>
        <a:p>
          <a:endParaRPr lang="en-US"/>
        </a:p>
      </dgm:t>
    </dgm:pt>
    <dgm:pt modelId="{E85566DC-00E5-488F-AE36-97553217B1AC}">
      <dgm:prSet phldrT="[Text]"/>
      <dgm:spPr>
        <a:solidFill>
          <a:schemeClr val="accent1"/>
        </a:solidFill>
      </dgm:spPr>
      <dgm:t>
        <a:bodyPr/>
        <a:lstStyle/>
        <a:p>
          <a:r>
            <a:rPr lang="en-US" dirty="0" smtClean="0"/>
            <a:t>Conclusions</a:t>
          </a:r>
          <a:endParaRPr lang="en-US" dirty="0"/>
        </a:p>
      </dgm:t>
    </dgm:pt>
    <dgm:pt modelId="{1796D522-CA38-46A2-A46F-683A41F29D9A}" type="parTrans" cxnId="{8CD053AA-F5E9-4D6D-B5EF-0B4CAEEA5B09}">
      <dgm:prSet/>
      <dgm:spPr/>
      <dgm:t>
        <a:bodyPr/>
        <a:lstStyle/>
        <a:p>
          <a:endParaRPr lang="en-US"/>
        </a:p>
      </dgm:t>
    </dgm:pt>
    <dgm:pt modelId="{13A2D304-E7BA-4B0E-895A-FA3FD1ADFF12}" type="sibTrans" cxnId="{8CD053AA-F5E9-4D6D-B5EF-0B4CAEEA5B09}">
      <dgm:prSet/>
      <dgm:spPr/>
      <dgm:t>
        <a:bodyPr/>
        <a:lstStyle/>
        <a:p>
          <a:endParaRPr lang="en-US"/>
        </a:p>
      </dgm:t>
    </dgm:pt>
    <dgm:pt modelId="{E910330E-0A62-446E-A00C-DBDB4E9B0B76}">
      <dgm:prSet phldrT="[Text]"/>
      <dgm:spPr>
        <a:solidFill>
          <a:schemeClr val="accent1">
            <a:lumMod val="60000"/>
            <a:lumOff val="40000"/>
          </a:schemeClr>
        </a:solidFill>
      </dgm:spPr>
      <dgm:t>
        <a:bodyPr/>
        <a:lstStyle/>
        <a:p>
          <a:r>
            <a:rPr lang="en-US" dirty="0" smtClean="0"/>
            <a:t>Ancillary Services</a:t>
          </a:r>
          <a:endParaRPr lang="en-US" dirty="0"/>
        </a:p>
      </dgm:t>
    </dgm:pt>
    <dgm:pt modelId="{8047122F-C991-4F7A-8C75-6276BB12D154}" type="parTrans" cxnId="{1176A12B-D778-40EF-B9AE-643ABE84E9D6}">
      <dgm:prSet/>
      <dgm:spPr/>
      <dgm:t>
        <a:bodyPr/>
        <a:lstStyle/>
        <a:p>
          <a:endParaRPr lang="en-US"/>
        </a:p>
      </dgm:t>
    </dgm:pt>
    <dgm:pt modelId="{1B1D22D7-4251-445C-B2EE-A8D24DF74DBF}" type="sibTrans" cxnId="{1176A12B-D778-40EF-B9AE-643ABE84E9D6}">
      <dgm:prSet/>
      <dgm:spPr/>
      <dgm:t>
        <a:bodyPr/>
        <a:lstStyle/>
        <a:p>
          <a:endParaRPr lang="en-US"/>
        </a:p>
      </dgm:t>
    </dgm:pt>
    <dgm:pt modelId="{C40D9B28-F6A9-4A43-B120-3877107B87E0}" type="pres">
      <dgm:prSet presAssocID="{F8E3D519-E219-4E8B-BB8B-589AC1D067B3}" presName="linearFlow" presStyleCnt="0">
        <dgm:presLayoutVars>
          <dgm:resizeHandles val="exact"/>
        </dgm:presLayoutVars>
      </dgm:prSet>
      <dgm:spPr/>
    </dgm:pt>
    <dgm:pt modelId="{D9BBC0AF-4B37-4F78-9DE2-11C8378FAB8E}" type="pres">
      <dgm:prSet presAssocID="{F5F5952B-5F37-4AC2-BD21-3089D20C55AD}" presName="node" presStyleLbl="node1" presStyleIdx="0" presStyleCnt="6">
        <dgm:presLayoutVars>
          <dgm:bulletEnabled val="1"/>
        </dgm:presLayoutVars>
      </dgm:prSet>
      <dgm:spPr/>
      <dgm:t>
        <a:bodyPr/>
        <a:lstStyle/>
        <a:p>
          <a:endParaRPr lang="en-US"/>
        </a:p>
      </dgm:t>
    </dgm:pt>
    <dgm:pt modelId="{6D22E22C-319A-4220-8D75-3FFD5BE775A7}" type="pres">
      <dgm:prSet presAssocID="{0499D425-6F1F-4EA0-8D91-A134BFCA3008}" presName="sibTrans" presStyleLbl="sibTrans2D1" presStyleIdx="0" presStyleCnt="5"/>
      <dgm:spPr/>
      <dgm:t>
        <a:bodyPr/>
        <a:lstStyle/>
        <a:p>
          <a:endParaRPr lang="en-US"/>
        </a:p>
      </dgm:t>
    </dgm:pt>
    <dgm:pt modelId="{DAC4AFC8-B07B-44B1-B734-E0A45C551B97}" type="pres">
      <dgm:prSet presAssocID="{0499D425-6F1F-4EA0-8D91-A134BFCA3008}" presName="connectorText" presStyleLbl="sibTrans2D1" presStyleIdx="0" presStyleCnt="5"/>
      <dgm:spPr/>
      <dgm:t>
        <a:bodyPr/>
        <a:lstStyle/>
        <a:p>
          <a:endParaRPr lang="en-US"/>
        </a:p>
      </dgm:t>
    </dgm:pt>
    <dgm:pt modelId="{1B18E478-38E6-416B-B6BE-9093A050E513}" type="pres">
      <dgm:prSet presAssocID="{C31F7C9D-1DE5-4A7F-9ED4-B83C0B8D94A4}" presName="node" presStyleLbl="node1" presStyleIdx="1" presStyleCnt="6">
        <dgm:presLayoutVars>
          <dgm:bulletEnabled val="1"/>
        </dgm:presLayoutVars>
      </dgm:prSet>
      <dgm:spPr/>
      <dgm:t>
        <a:bodyPr/>
        <a:lstStyle/>
        <a:p>
          <a:endParaRPr lang="en-US"/>
        </a:p>
      </dgm:t>
    </dgm:pt>
    <dgm:pt modelId="{438C2CA4-1071-4A2F-834A-8FDECE132159}" type="pres">
      <dgm:prSet presAssocID="{D8E64797-347A-4462-8E70-AB7F63B63584}" presName="sibTrans" presStyleLbl="sibTrans2D1" presStyleIdx="1" presStyleCnt="5"/>
      <dgm:spPr/>
      <dgm:t>
        <a:bodyPr/>
        <a:lstStyle/>
        <a:p>
          <a:endParaRPr lang="en-US"/>
        </a:p>
      </dgm:t>
    </dgm:pt>
    <dgm:pt modelId="{A6D38EC7-5A64-44B3-8272-9D7A4F0CAD2B}" type="pres">
      <dgm:prSet presAssocID="{D8E64797-347A-4462-8E70-AB7F63B63584}" presName="connectorText" presStyleLbl="sibTrans2D1" presStyleIdx="1" presStyleCnt="5"/>
      <dgm:spPr/>
      <dgm:t>
        <a:bodyPr/>
        <a:lstStyle/>
        <a:p>
          <a:endParaRPr lang="en-US"/>
        </a:p>
      </dgm:t>
    </dgm:pt>
    <dgm:pt modelId="{09A2A138-B61C-4380-AF40-63145776E9DD}" type="pres">
      <dgm:prSet presAssocID="{B3E51376-6554-4DC0-A9D4-DBF3C9BD5C50}" presName="node" presStyleLbl="node1" presStyleIdx="2" presStyleCnt="6">
        <dgm:presLayoutVars>
          <dgm:bulletEnabled val="1"/>
        </dgm:presLayoutVars>
      </dgm:prSet>
      <dgm:spPr/>
      <dgm:t>
        <a:bodyPr/>
        <a:lstStyle/>
        <a:p>
          <a:endParaRPr lang="en-US"/>
        </a:p>
      </dgm:t>
    </dgm:pt>
    <dgm:pt modelId="{EDCECE4C-7D3C-40FC-8842-7435806360CD}" type="pres">
      <dgm:prSet presAssocID="{59944E50-F63B-4796-94B4-A0B55420E6E8}" presName="sibTrans" presStyleLbl="sibTrans2D1" presStyleIdx="2" presStyleCnt="5"/>
      <dgm:spPr/>
      <dgm:t>
        <a:bodyPr/>
        <a:lstStyle/>
        <a:p>
          <a:endParaRPr lang="en-US"/>
        </a:p>
      </dgm:t>
    </dgm:pt>
    <dgm:pt modelId="{961E52F3-0AB0-48C6-9FBF-A06E13491D40}" type="pres">
      <dgm:prSet presAssocID="{59944E50-F63B-4796-94B4-A0B55420E6E8}" presName="connectorText" presStyleLbl="sibTrans2D1" presStyleIdx="2" presStyleCnt="5"/>
      <dgm:spPr/>
      <dgm:t>
        <a:bodyPr/>
        <a:lstStyle/>
        <a:p>
          <a:endParaRPr lang="en-US"/>
        </a:p>
      </dgm:t>
    </dgm:pt>
    <dgm:pt modelId="{44BC7831-3E02-4F50-93B2-1377D6BC2DA4}" type="pres">
      <dgm:prSet presAssocID="{E910330E-0A62-446E-A00C-DBDB4E9B0B76}" presName="node" presStyleLbl="node1" presStyleIdx="3" presStyleCnt="6">
        <dgm:presLayoutVars>
          <dgm:bulletEnabled val="1"/>
        </dgm:presLayoutVars>
      </dgm:prSet>
      <dgm:spPr/>
      <dgm:t>
        <a:bodyPr/>
        <a:lstStyle/>
        <a:p>
          <a:endParaRPr lang="en-US"/>
        </a:p>
      </dgm:t>
    </dgm:pt>
    <dgm:pt modelId="{8FA56BA2-7A2C-4CD0-84A6-C232BF20D968}" type="pres">
      <dgm:prSet presAssocID="{1B1D22D7-4251-445C-B2EE-A8D24DF74DBF}" presName="sibTrans" presStyleLbl="sibTrans2D1" presStyleIdx="3" presStyleCnt="5"/>
      <dgm:spPr/>
      <dgm:t>
        <a:bodyPr/>
        <a:lstStyle/>
        <a:p>
          <a:endParaRPr lang="en-US"/>
        </a:p>
      </dgm:t>
    </dgm:pt>
    <dgm:pt modelId="{7115685B-1CA3-4941-B745-0D5E2631ADDE}" type="pres">
      <dgm:prSet presAssocID="{1B1D22D7-4251-445C-B2EE-A8D24DF74DBF}" presName="connectorText" presStyleLbl="sibTrans2D1" presStyleIdx="3" presStyleCnt="5"/>
      <dgm:spPr/>
      <dgm:t>
        <a:bodyPr/>
        <a:lstStyle/>
        <a:p>
          <a:endParaRPr lang="en-US"/>
        </a:p>
      </dgm:t>
    </dgm:pt>
    <dgm:pt modelId="{F3C08786-9D42-43F3-8921-ADD694AB0A7D}" type="pres">
      <dgm:prSet presAssocID="{F5C78138-D345-40CD-92FA-657D323C35F1}" presName="node" presStyleLbl="node1" presStyleIdx="4" presStyleCnt="6">
        <dgm:presLayoutVars>
          <dgm:bulletEnabled val="1"/>
        </dgm:presLayoutVars>
      </dgm:prSet>
      <dgm:spPr/>
      <dgm:t>
        <a:bodyPr/>
        <a:lstStyle/>
        <a:p>
          <a:endParaRPr lang="en-US"/>
        </a:p>
      </dgm:t>
    </dgm:pt>
    <dgm:pt modelId="{3143CA79-EF21-4ED2-B2EC-99E95E6430D6}" type="pres">
      <dgm:prSet presAssocID="{797EBDAC-8191-4C12-9EFC-61484A4462C2}" presName="sibTrans" presStyleLbl="sibTrans2D1" presStyleIdx="4" presStyleCnt="5"/>
      <dgm:spPr/>
      <dgm:t>
        <a:bodyPr/>
        <a:lstStyle/>
        <a:p>
          <a:endParaRPr lang="en-US"/>
        </a:p>
      </dgm:t>
    </dgm:pt>
    <dgm:pt modelId="{78DCF05D-E51E-40C1-A6F2-4D3234405A4D}" type="pres">
      <dgm:prSet presAssocID="{797EBDAC-8191-4C12-9EFC-61484A4462C2}" presName="connectorText" presStyleLbl="sibTrans2D1" presStyleIdx="4" presStyleCnt="5"/>
      <dgm:spPr/>
      <dgm:t>
        <a:bodyPr/>
        <a:lstStyle/>
        <a:p>
          <a:endParaRPr lang="en-US"/>
        </a:p>
      </dgm:t>
    </dgm:pt>
    <dgm:pt modelId="{2C50838A-5F61-48EF-8917-A2B4F5FB32A3}" type="pres">
      <dgm:prSet presAssocID="{E85566DC-00E5-488F-AE36-97553217B1AC}" presName="node" presStyleLbl="node1" presStyleIdx="5" presStyleCnt="6">
        <dgm:presLayoutVars>
          <dgm:bulletEnabled val="1"/>
        </dgm:presLayoutVars>
      </dgm:prSet>
      <dgm:spPr/>
      <dgm:t>
        <a:bodyPr/>
        <a:lstStyle/>
        <a:p>
          <a:endParaRPr lang="en-US"/>
        </a:p>
      </dgm:t>
    </dgm:pt>
  </dgm:ptLst>
  <dgm:cxnLst>
    <dgm:cxn modelId="{6CFB5951-9D37-3740-85D1-7FE625346CF6}" type="presOf" srcId="{797EBDAC-8191-4C12-9EFC-61484A4462C2}" destId="{3143CA79-EF21-4ED2-B2EC-99E95E6430D6}" srcOrd="0" destOrd="0" presId="urn:microsoft.com/office/officeart/2005/8/layout/process2"/>
    <dgm:cxn modelId="{D0AC691F-5522-A44C-BAD7-C4BF772391FA}" type="presOf" srcId="{F8E3D519-E219-4E8B-BB8B-589AC1D067B3}" destId="{C40D9B28-F6A9-4A43-B120-3877107B87E0}" srcOrd="0" destOrd="0" presId="urn:microsoft.com/office/officeart/2005/8/layout/process2"/>
    <dgm:cxn modelId="{1E91E762-1790-B745-8782-6B39F16A8F81}" type="presOf" srcId="{59944E50-F63B-4796-94B4-A0B55420E6E8}" destId="{EDCECE4C-7D3C-40FC-8842-7435806360CD}" srcOrd="0" destOrd="0" presId="urn:microsoft.com/office/officeart/2005/8/layout/process2"/>
    <dgm:cxn modelId="{4953CF6E-556B-4FE3-B554-D04C259C7B29}" srcId="{F8E3D519-E219-4E8B-BB8B-589AC1D067B3}" destId="{F5C78138-D345-40CD-92FA-657D323C35F1}" srcOrd="4" destOrd="0" parTransId="{80AC89CF-4A15-42DB-86F4-397870993866}" sibTransId="{797EBDAC-8191-4C12-9EFC-61484A4462C2}"/>
    <dgm:cxn modelId="{36BA5B07-CA74-A448-BD0C-D773D82583AA}" type="presOf" srcId="{797EBDAC-8191-4C12-9EFC-61484A4462C2}" destId="{78DCF05D-E51E-40C1-A6F2-4D3234405A4D}" srcOrd="1" destOrd="0" presId="urn:microsoft.com/office/officeart/2005/8/layout/process2"/>
    <dgm:cxn modelId="{2896EDA0-09D2-4F68-91B7-F80B7B595C55}" srcId="{F8E3D519-E219-4E8B-BB8B-589AC1D067B3}" destId="{C31F7C9D-1DE5-4A7F-9ED4-B83C0B8D94A4}" srcOrd="1" destOrd="0" parTransId="{0DE7C77B-C288-462E-A718-19AE33439CF0}" sibTransId="{D8E64797-347A-4462-8E70-AB7F63B63584}"/>
    <dgm:cxn modelId="{F80DAB29-E1FF-944E-BCBF-C73E71011478}" type="presOf" srcId="{B3E51376-6554-4DC0-A9D4-DBF3C9BD5C50}" destId="{09A2A138-B61C-4380-AF40-63145776E9DD}" srcOrd="0" destOrd="0" presId="urn:microsoft.com/office/officeart/2005/8/layout/process2"/>
    <dgm:cxn modelId="{F1F319B7-2A3C-194D-B78C-63B250C3735F}" type="presOf" srcId="{F5C78138-D345-40CD-92FA-657D323C35F1}" destId="{F3C08786-9D42-43F3-8921-ADD694AB0A7D}" srcOrd="0" destOrd="0" presId="urn:microsoft.com/office/officeart/2005/8/layout/process2"/>
    <dgm:cxn modelId="{4F0ED58B-D7B4-7243-9B51-B17DD31309BA}" type="presOf" srcId="{0499D425-6F1F-4EA0-8D91-A134BFCA3008}" destId="{DAC4AFC8-B07B-44B1-B734-E0A45C551B97}" srcOrd="1" destOrd="0" presId="urn:microsoft.com/office/officeart/2005/8/layout/process2"/>
    <dgm:cxn modelId="{EF0A9136-9DB3-1C45-8F50-67826580BFFC}" type="presOf" srcId="{1B1D22D7-4251-445C-B2EE-A8D24DF74DBF}" destId="{7115685B-1CA3-4941-B745-0D5E2631ADDE}" srcOrd="1" destOrd="0" presId="urn:microsoft.com/office/officeart/2005/8/layout/process2"/>
    <dgm:cxn modelId="{8CD053AA-F5E9-4D6D-B5EF-0B4CAEEA5B09}" srcId="{F8E3D519-E219-4E8B-BB8B-589AC1D067B3}" destId="{E85566DC-00E5-488F-AE36-97553217B1AC}" srcOrd="5" destOrd="0" parTransId="{1796D522-CA38-46A2-A46F-683A41F29D9A}" sibTransId="{13A2D304-E7BA-4B0E-895A-FA3FD1ADFF12}"/>
    <dgm:cxn modelId="{8DB5F1AF-F3A1-4D19-9AE3-C450F7C86781}" srcId="{F8E3D519-E219-4E8B-BB8B-589AC1D067B3}" destId="{B3E51376-6554-4DC0-A9D4-DBF3C9BD5C50}" srcOrd="2" destOrd="0" parTransId="{AEFD1B85-4FBF-4A4F-A0C0-0A7480E32616}" sibTransId="{59944E50-F63B-4796-94B4-A0B55420E6E8}"/>
    <dgm:cxn modelId="{DD3E9D23-28D3-F14C-AA61-E1E414B390AF}" type="presOf" srcId="{C31F7C9D-1DE5-4A7F-9ED4-B83C0B8D94A4}" destId="{1B18E478-38E6-416B-B6BE-9093A050E513}" srcOrd="0" destOrd="0" presId="urn:microsoft.com/office/officeart/2005/8/layout/process2"/>
    <dgm:cxn modelId="{EB6CF1EA-B763-954F-93FA-5196FEE0BC1C}" type="presOf" srcId="{0499D425-6F1F-4EA0-8D91-A134BFCA3008}" destId="{6D22E22C-319A-4220-8D75-3FFD5BE775A7}" srcOrd="0" destOrd="0" presId="urn:microsoft.com/office/officeart/2005/8/layout/process2"/>
    <dgm:cxn modelId="{9AD3865A-37E0-0B48-905A-331B5185CBF9}" type="presOf" srcId="{59944E50-F63B-4796-94B4-A0B55420E6E8}" destId="{961E52F3-0AB0-48C6-9FBF-A06E13491D40}" srcOrd="1" destOrd="0" presId="urn:microsoft.com/office/officeart/2005/8/layout/process2"/>
    <dgm:cxn modelId="{72F5BA5D-9DB8-F941-BE1D-1C78A149CF6E}" type="presOf" srcId="{E910330E-0A62-446E-A00C-DBDB4E9B0B76}" destId="{44BC7831-3E02-4F50-93B2-1377D6BC2DA4}" srcOrd="0" destOrd="0" presId="urn:microsoft.com/office/officeart/2005/8/layout/process2"/>
    <dgm:cxn modelId="{1176A12B-D778-40EF-B9AE-643ABE84E9D6}" srcId="{F8E3D519-E219-4E8B-BB8B-589AC1D067B3}" destId="{E910330E-0A62-446E-A00C-DBDB4E9B0B76}" srcOrd="3" destOrd="0" parTransId="{8047122F-C991-4F7A-8C75-6276BB12D154}" sibTransId="{1B1D22D7-4251-445C-B2EE-A8D24DF74DBF}"/>
    <dgm:cxn modelId="{E7D134FD-8558-C14E-AC02-5AE3A399A791}" type="presOf" srcId="{E85566DC-00E5-488F-AE36-97553217B1AC}" destId="{2C50838A-5F61-48EF-8917-A2B4F5FB32A3}" srcOrd="0" destOrd="0" presId="urn:microsoft.com/office/officeart/2005/8/layout/process2"/>
    <dgm:cxn modelId="{24898530-E985-9444-817F-980070A8D6CA}" type="presOf" srcId="{F5F5952B-5F37-4AC2-BD21-3089D20C55AD}" destId="{D9BBC0AF-4B37-4F78-9DE2-11C8378FAB8E}" srcOrd="0" destOrd="0" presId="urn:microsoft.com/office/officeart/2005/8/layout/process2"/>
    <dgm:cxn modelId="{A41C65C9-D610-43EF-B107-36B1D147DD18}" srcId="{F8E3D519-E219-4E8B-BB8B-589AC1D067B3}" destId="{F5F5952B-5F37-4AC2-BD21-3089D20C55AD}" srcOrd="0" destOrd="0" parTransId="{FF423A85-D420-46B3-8CC7-2692B44B574E}" sibTransId="{0499D425-6F1F-4EA0-8D91-A134BFCA3008}"/>
    <dgm:cxn modelId="{079A468D-110B-384B-B124-140BAF984191}" type="presOf" srcId="{D8E64797-347A-4462-8E70-AB7F63B63584}" destId="{438C2CA4-1071-4A2F-834A-8FDECE132159}" srcOrd="0" destOrd="0" presId="urn:microsoft.com/office/officeart/2005/8/layout/process2"/>
    <dgm:cxn modelId="{68EF5BFE-7F2D-0846-9774-F01B5EC1A461}" type="presOf" srcId="{1B1D22D7-4251-445C-B2EE-A8D24DF74DBF}" destId="{8FA56BA2-7A2C-4CD0-84A6-C232BF20D968}" srcOrd="0" destOrd="0" presId="urn:microsoft.com/office/officeart/2005/8/layout/process2"/>
    <dgm:cxn modelId="{8253A53E-049C-3942-B2DA-0ADB27F8FC74}" type="presOf" srcId="{D8E64797-347A-4462-8E70-AB7F63B63584}" destId="{A6D38EC7-5A64-44B3-8272-9D7A4F0CAD2B}" srcOrd="1" destOrd="0" presId="urn:microsoft.com/office/officeart/2005/8/layout/process2"/>
    <dgm:cxn modelId="{A3225080-B77E-6B48-B558-1CD89E51BF36}" type="presParOf" srcId="{C40D9B28-F6A9-4A43-B120-3877107B87E0}" destId="{D9BBC0AF-4B37-4F78-9DE2-11C8378FAB8E}" srcOrd="0" destOrd="0" presId="urn:microsoft.com/office/officeart/2005/8/layout/process2"/>
    <dgm:cxn modelId="{DBE47A3C-1F39-B646-9257-C451BEEDDBB7}" type="presParOf" srcId="{C40D9B28-F6A9-4A43-B120-3877107B87E0}" destId="{6D22E22C-319A-4220-8D75-3FFD5BE775A7}" srcOrd="1" destOrd="0" presId="urn:microsoft.com/office/officeart/2005/8/layout/process2"/>
    <dgm:cxn modelId="{1FE639ED-D987-374F-986A-37A6A33E6EF7}" type="presParOf" srcId="{6D22E22C-319A-4220-8D75-3FFD5BE775A7}" destId="{DAC4AFC8-B07B-44B1-B734-E0A45C551B97}" srcOrd="0" destOrd="0" presId="urn:microsoft.com/office/officeart/2005/8/layout/process2"/>
    <dgm:cxn modelId="{F92B2185-2064-D340-A767-953710F879E1}" type="presParOf" srcId="{C40D9B28-F6A9-4A43-B120-3877107B87E0}" destId="{1B18E478-38E6-416B-B6BE-9093A050E513}" srcOrd="2" destOrd="0" presId="urn:microsoft.com/office/officeart/2005/8/layout/process2"/>
    <dgm:cxn modelId="{45B3B9AC-8834-AF44-81CB-ED54E2005ECD}" type="presParOf" srcId="{C40D9B28-F6A9-4A43-B120-3877107B87E0}" destId="{438C2CA4-1071-4A2F-834A-8FDECE132159}" srcOrd="3" destOrd="0" presId="urn:microsoft.com/office/officeart/2005/8/layout/process2"/>
    <dgm:cxn modelId="{3E5BABA6-AE13-3048-A8AA-F17F0D1EE9BA}" type="presParOf" srcId="{438C2CA4-1071-4A2F-834A-8FDECE132159}" destId="{A6D38EC7-5A64-44B3-8272-9D7A4F0CAD2B}" srcOrd="0" destOrd="0" presId="urn:microsoft.com/office/officeart/2005/8/layout/process2"/>
    <dgm:cxn modelId="{E771F290-A43F-8A4C-8921-DEA4C0ACADC3}" type="presParOf" srcId="{C40D9B28-F6A9-4A43-B120-3877107B87E0}" destId="{09A2A138-B61C-4380-AF40-63145776E9DD}" srcOrd="4" destOrd="0" presId="urn:microsoft.com/office/officeart/2005/8/layout/process2"/>
    <dgm:cxn modelId="{B4E811C6-B713-5341-B3BC-1F8FA1AA38E0}" type="presParOf" srcId="{C40D9B28-F6A9-4A43-B120-3877107B87E0}" destId="{EDCECE4C-7D3C-40FC-8842-7435806360CD}" srcOrd="5" destOrd="0" presId="urn:microsoft.com/office/officeart/2005/8/layout/process2"/>
    <dgm:cxn modelId="{44A885FF-FBCA-8C40-B657-21A8AF3A649D}" type="presParOf" srcId="{EDCECE4C-7D3C-40FC-8842-7435806360CD}" destId="{961E52F3-0AB0-48C6-9FBF-A06E13491D40}" srcOrd="0" destOrd="0" presId="urn:microsoft.com/office/officeart/2005/8/layout/process2"/>
    <dgm:cxn modelId="{141E355F-2FDC-6B44-B87E-C58B571598C0}" type="presParOf" srcId="{C40D9B28-F6A9-4A43-B120-3877107B87E0}" destId="{44BC7831-3E02-4F50-93B2-1377D6BC2DA4}" srcOrd="6" destOrd="0" presId="urn:microsoft.com/office/officeart/2005/8/layout/process2"/>
    <dgm:cxn modelId="{83A46132-2EBB-774D-A4D5-46378FD5AA3F}" type="presParOf" srcId="{C40D9B28-F6A9-4A43-B120-3877107B87E0}" destId="{8FA56BA2-7A2C-4CD0-84A6-C232BF20D968}" srcOrd="7" destOrd="0" presId="urn:microsoft.com/office/officeart/2005/8/layout/process2"/>
    <dgm:cxn modelId="{844849A2-D09A-4F4A-9983-00C23C6D60F1}" type="presParOf" srcId="{8FA56BA2-7A2C-4CD0-84A6-C232BF20D968}" destId="{7115685B-1CA3-4941-B745-0D5E2631ADDE}" srcOrd="0" destOrd="0" presId="urn:microsoft.com/office/officeart/2005/8/layout/process2"/>
    <dgm:cxn modelId="{B2215912-A0A0-864F-ADEC-E1116460C218}" type="presParOf" srcId="{C40D9B28-F6A9-4A43-B120-3877107B87E0}" destId="{F3C08786-9D42-43F3-8921-ADD694AB0A7D}" srcOrd="8" destOrd="0" presId="urn:microsoft.com/office/officeart/2005/8/layout/process2"/>
    <dgm:cxn modelId="{2C9F06BA-17D0-4040-84EA-00826C2F9F5A}" type="presParOf" srcId="{C40D9B28-F6A9-4A43-B120-3877107B87E0}" destId="{3143CA79-EF21-4ED2-B2EC-99E95E6430D6}" srcOrd="9" destOrd="0" presId="urn:microsoft.com/office/officeart/2005/8/layout/process2"/>
    <dgm:cxn modelId="{92BD6F7F-63DC-434D-A099-BC5741BAF21B}" type="presParOf" srcId="{3143CA79-EF21-4ED2-B2EC-99E95E6430D6}" destId="{78DCF05D-E51E-40C1-A6F2-4D3234405A4D}" srcOrd="0" destOrd="0" presId="urn:microsoft.com/office/officeart/2005/8/layout/process2"/>
    <dgm:cxn modelId="{33DAA166-C0B5-1F49-ABA4-2D6EA3565E61}" type="presParOf" srcId="{C40D9B28-F6A9-4A43-B120-3877107B87E0}" destId="{2C50838A-5F61-48EF-8917-A2B4F5FB32A3}" srcOrd="10"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14E4DB4-F072-4DA7-AFEC-0CC2466E4CF6}" type="doc">
      <dgm:prSet loTypeId="urn:microsoft.com/office/officeart/2005/8/layout/StepDownProcess" loCatId="list" qsTypeId="urn:microsoft.com/office/officeart/2005/8/quickstyle/simple1" qsCatId="simple" csTypeId="urn:microsoft.com/office/officeart/2005/8/colors/accent1_2" csCatId="accent1" phldr="1"/>
      <dgm:spPr/>
      <dgm:t>
        <a:bodyPr/>
        <a:lstStyle/>
        <a:p>
          <a:endParaRPr lang="en-US"/>
        </a:p>
      </dgm:t>
    </dgm:pt>
    <dgm:pt modelId="{3655F2EC-4A84-4F52-B0DB-16201CD86E91}">
      <dgm:prSet phldrT="[Text]" custT="1"/>
      <dgm:spPr>
        <a:effectLst>
          <a:outerShdw blurRad="50800" dist="38100" dir="2700000" algn="tl" rotWithShape="0">
            <a:prstClr val="black">
              <a:alpha val="40000"/>
            </a:prstClr>
          </a:outerShdw>
        </a:effectLst>
      </dgm:spPr>
      <dgm:t>
        <a:bodyPr/>
        <a:lstStyle/>
        <a:p>
          <a:r>
            <a:rPr lang="en-US" sz="1600" b="1" dirty="0" smtClean="0"/>
            <a:t>Increased renewable penetration increases the need for Ancillary Services</a:t>
          </a:r>
          <a:endParaRPr lang="en-US" sz="1600" b="1" dirty="0"/>
        </a:p>
      </dgm:t>
    </dgm:pt>
    <dgm:pt modelId="{2CD391F3-EC0B-4784-9F3E-F74BE867D983}" type="parTrans" cxnId="{0CCE24CD-E859-4713-89E0-A2EE0B3426D4}">
      <dgm:prSet/>
      <dgm:spPr/>
      <dgm:t>
        <a:bodyPr/>
        <a:lstStyle/>
        <a:p>
          <a:endParaRPr lang="en-US"/>
        </a:p>
      </dgm:t>
    </dgm:pt>
    <dgm:pt modelId="{D43300DA-CD05-4EFB-96BB-B205B96EFF66}" type="sibTrans" cxnId="{0CCE24CD-E859-4713-89E0-A2EE0B3426D4}">
      <dgm:prSet/>
      <dgm:spPr/>
      <dgm:t>
        <a:bodyPr/>
        <a:lstStyle/>
        <a:p>
          <a:endParaRPr lang="en-US"/>
        </a:p>
      </dgm:t>
    </dgm:pt>
    <dgm:pt modelId="{BAD0B0C2-2581-4A84-8509-7D56E8DC159B}">
      <dgm:prSet phldrT="[Text]" custT="1"/>
      <dgm:spPr>
        <a:effectLst>
          <a:outerShdw blurRad="50800" dist="38100" dir="2700000" algn="tl" rotWithShape="0">
            <a:prstClr val="black">
              <a:alpha val="40000"/>
            </a:prstClr>
          </a:outerShdw>
        </a:effectLst>
      </dgm:spPr>
      <dgm:t>
        <a:bodyPr/>
        <a:lstStyle/>
        <a:p>
          <a:r>
            <a:rPr lang="en-US" sz="1600" b="1" dirty="0" smtClean="0"/>
            <a:t>V2G is not a viable mechanism to provide Ancillary Services in the near term</a:t>
          </a:r>
          <a:endParaRPr lang="en-US" sz="1600" dirty="0"/>
        </a:p>
      </dgm:t>
    </dgm:pt>
    <dgm:pt modelId="{B8BCC370-3832-475B-ABC8-2AD2013922DB}" type="parTrans" cxnId="{46EC7908-4E44-4B2F-839D-16BEF01A2687}">
      <dgm:prSet/>
      <dgm:spPr/>
      <dgm:t>
        <a:bodyPr/>
        <a:lstStyle/>
        <a:p>
          <a:endParaRPr lang="en-US"/>
        </a:p>
      </dgm:t>
    </dgm:pt>
    <dgm:pt modelId="{3D5B2A5A-908E-47D2-A799-978A24AB1268}" type="sibTrans" cxnId="{46EC7908-4E44-4B2F-839D-16BEF01A2687}">
      <dgm:prSet/>
      <dgm:spPr/>
      <dgm:t>
        <a:bodyPr/>
        <a:lstStyle/>
        <a:p>
          <a:endParaRPr lang="en-US"/>
        </a:p>
      </dgm:t>
    </dgm:pt>
    <dgm:pt modelId="{DC787A6D-4493-4B04-A9F6-CFC0EBFF81FF}">
      <dgm:prSet phldrT="[Text]" custT="1"/>
      <dgm:spPr>
        <a:effectLst>
          <a:outerShdw blurRad="50800" dist="38100" dir="2700000" algn="tl" rotWithShape="0">
            <a:prstClr val="black">
              <a:alpha val="40000"/>
            </a:prstClr>
          </a:outerShdw>
        </a:effectLst>
      </dgm:spPr>
      <dgm:t>
        <a:bodyPr/>
        <a:lstStyle/>
        <a:p>
          <a:r>
            <a:rPr lang="en-US" sz="1600" b="1" dirty="0" smtClean="0"/>
            <a:t>EVs can participate in the Ancillary Service markets through Demand Response</a:t>
          </a:r>
          <a:endParaRPr lang="en-US" sz="1600" dirty="0"/>
        </a:p>
      </dgm:t>
    </dgm:pt>
    <dgm:pt modelId="{F52F93E7-C446-459B-8FE9-39457C3C5C2F}" type="parTrans" cxnId="{6961D2DE-FC0A-43FF-BDFB-4E816EE06CD0}">
      <dgm:prSet/>
      <dgm:spPr/>
      <dgm:t>
        <a:bodyPr/>
        <a:lstStyle/>
        <a:p>
          <a:endParaRPr lang="en-US"/>
        </a:p>
      </dgm:t>
    </dgm:pt>
    <dgm:pt modelId="{D06EDA8E-E9D8-483C-9BA5-05B017506B51}" type="sibTrans" cxnId="{6961D2DE-FC0A-43FF-BDFB-4E816EE06CD0}">
      <dgm:prSet/>
      <dgm:spPr/>
      <dgm:t>
        <a:bodyPr/>
        <a:lstStyle/>
        <a:p>
          <a:endParaRPr lang="en-US"/>
        </a:p>
      </dgm:t>
    </dgm:pt>
    <dgm:pt modelId="{2882889B-CFBE-014A-822D-975C69F21AAD}">
      <dgm:prSet custT="1"/>
      <dgm:spPr>
        <a:solidFill>
          <a:schemeClr val="accent3">
            <a:lumMod val="75000"/>
          </a:schemeClr>
        </a:solidFill>
        <a:effectLst>
          <a:outerShdw blurRad="50800" dist="38100" dir="2700000" algn="tl" rotWithShape="0">
            <a:prstClr val="black">
              <a:alpha val="40000"/>
            </a:prstClr>
          </a:outerShdw>
        </a:effectLst>
      </dgm:spPr>
      <dgm:t>
        <a:bodyPr/>
        <a:lstStyle/>
        <a:p>
          <a:r>
            <a:rPr lang="en-US" sz="1600" b="1" dirty="0" smtClean="0"/>
            <a:t>As a grid support mechanism, EVs are not likely to contribute to renewable penetration </a:t>
          </a:r>
          <a:endParaRPr lang="en-US" sz="1600" b="1" dirty="0"/>
        </a:p>
      </dgm:t>
    </dgm:pt>
    <dgm:pt modelId="{5D2AD6F6-6712-7942-B888-F842494800D7}" type="parTrans" cxnId="{2777DF5E-5C9E-FA41-BC56-BA2C7AA5423C}">
      <dgm:prSet/>
      <dgm:spPr/>
      <dgm:t>
        <a:bodyPr/>
        <a:lstStyle/>
        <a:p>
          <a:endParaRPr lang="en-US"/>
        </a:p>
      </dgm:t>
    </dgm:pt>
    <dgm:pt modelId="{B1E256FE-6F66-974C-887B-B19C76495065}" type="sibTrans" cxnId="{2777DF5E-5C9E-FA41-BC56-BA2C7AA5423C}">
      <dgm:prSet/>
      <dgm:spPr/>
      <dgm:t>
        <a:bodyPr/>
        <a:lstStyle/>
        <a:p>
          <a:endParaRPr lang="en-US"/>
        </a:p>
      </dgm:t>
    </dgm:pt>
    <dgm:pt modelId="{19256E31-8EBA-324E-82F0-B912811D9E14}">
      <dgm:prSet custT="1"/>
      <dgm:spPr>
        <a:effectLst>
          <a:outerShdw blurRad="50800" dist="38100" dir="2700000" algn="tl" rotWithShape="0">
            <a:prstClr val="black">
              <a:alpha val="40000"/>
            </a:prstClr>
          </a:outerShdw>
        </a:effectLst>
      </dgm:spPr>
      <dgm:t>
        <a:bodyPr/>
        <a:lstStyle/>
        <a:p>
          <a:r>
            <a:rPr lang="en-US" sz="1600" b="1" dirty="0" smtClean="0"/>
            <a:t>Despite large market for Ancillary Services, DR-EV revenue is minimal on a per car basis</a:t>
          </a:r>
          <a:endParaRPr lang="en-US" sz="1600" b="1" dirty="0"/>
        </a:p>
      </dgm:t>
    </dgm:pt>
    <dgm:pt modelId="{D5F3FAD3-E1DE-E045-95B2-F24CDF86F6B8}" type="parTrans" cxnId="{EE4E49CB-397E-BE4A-AD49-4AEB403215E6}">
      <dgm:prSet/>
      <dgm:spPr/>
      <dgm:t>
        <a:bodyPr/>
        <a:lstStyle/>
        <a:p>
          <a:endParaRPr lang="en-US"/>
        </a:p>
      </dgm:t>
    </dgm:pt>
    <dgm:pt modelId="{9F53F974-18C3-194F-A172-FB0B9738AB13}" type="sibTrans" cxnId="{EE4E49CB-397E-BE4A-AD49-4AEB403215E6}">
      <dgm:prSet/>
      <dgm:spPr/>
      <dgm:t>
        <a:bodyPr/>
        <a:lstStyle/>
        <a:p>
          <a:endParaRPr lang="en-US"/>
        </a:p>
      </dgm:t>
    </dgm:pt>
    <dgm:pt modelId="{48889D41-BBFF-874E-9037-9FE25BDC2BFE}" type="pres">
      <dgm:prSet presAssocID="{F14E4DB4-F072-4DA7-AFEC-0CC2466E4CF6}" presName="rootnode" presStyleCnt="0">
        <dgm:presLayoutVars>
          <dgm:chMax/>
          <dgm:chPref/>
          <dgm:dir/>
          <dgm:animLvl val="lvl"/>
        </dgm:presLayoutVars>
      </dgm:prSet>
      <dgm:spPr/>
      <dgm:t>
        <a:bodyPr/>
        <a:lstStyle/>
        <a:p>
          <a:endParaRPr lang="en-US"/>
        </a:p>
      </dgm:t>
    </dgm:pt>
    <dgm:pt modelId="{D96C43EE-D915-7948-904A-310D8DFB6A02}" type="pres">
      <dgm:prSet presAssocID="{3655F2EC-4A84-4F52-B0DB-16201CD86E91}" presName="composite" presStyleCnt="0"/>
      <dgm:spPr/>
    </dgm:pt>
    <dgm:pt modelId="{24560D87-9F1D-6B4D-AA91-43211D2CE76E}" type="pres">
      <dgm:prSet presAssocID="{3655F2EC-4A84-4F52-B0DB-16201CD86E91}" presName="bentUpArrow1" presStyleLbl="alignImgPlace1" presStyleIdx="0" presStyleCnt="4"/>
      <dgm:spPr/>
    </dgm:pt>
    <dgm:pt modelId="{40D525AC-C29E-E044-9394-09570E381C0E}" type="pres">
      <dgm:prSet presAssocID="{3655F2EC-4A84-4F52-B0DB-16201CD86E91}" presName="ParentText" presStyleLbl="node1" presStyleIdx="0" presStyleCnt="5" custScaleX="233052">
        <dgm:presLayoutVars>
          <dgm:chMax val="1"/>
          <dgm:chPref val="1"/>
          <dgm:bulletEnabled val="1"/>
        </dgm:presLayoutVars>
      </dgm:prSet>
      <dgm:spPr/>
      <dgm:t>
        <a:bodyPr/>
        <a:lstStyle/>
        <a:p>
          <a:endParaRPr lang="en-US"/>
        </a:p>
      </dgm:t>
    </dgm:pt>
    <dgm:pt modelId="{34E9838C-7377-634E-94E3-A185E4F900AC}" type="pres">
      <dgm:prSet presAssocID="{3655F2EC-4A84-4F52-B0DB-16201CD86E91}" presName="ChildText" presStyleLbl="revTx" presStyleIdx="0" presStyleCnt="4">
        <dgm:presLayoutVars>
          <dgm:chMax val="0"/>
          <dgm:chPref val="0"/>
          <dgm:bulletEnabled val="1"/>
        </dgm:presLayoutVars>
      </dgm:prSet>
      <dgm:spPr/>
      <dgm:t>
        <a:bodyPr/>
        <a:lstStyle/>
        <a:p>
          <a:endParaRPr lang="en-US"/>
        </a:p>
      </dgm:t>
    </dgm:pt>
    <dgm:pt modelId="{E67C132B-DB57-5F4C-90CB-81BA550C219A}" type="pres">
      <dgm:prSet presAssocID="{D43300DA-CD05-4EFB-96BB-B205B96EFF66}" presName="sibTrans" presStyleCnt="0"/>
      <dgm:spPr/>
    </dgm:pt>
    <dgm:pt modelId="{629E49DC-016A-3748-82ED-E749CAE8EA7E}" type="pres">
      <dgm:prSet presAssocID="{BAD0B0C2-2581-4A84-8509-7D56E8DC159B}" presName="composite" presStyleCnt="0"/>
      <dgm:spPr/>
    </dgm:pt>
    <dgm:pt modelId="{4FB17D3A-8F28-6C41-98B3-372E6C936280}" type="pres">
      <dgm:prSet presAssocID="{BAD0B0C2-2581-4A84-8509-7D56E8DC159B}" presName="bentUpArrow1" presStyleLbl="alignImgPlace1" presStyleIdx="1" presStyleCnt="4"/>
      <dgm:spPr/>
    </dgm:pt>
    <dgm:pt modelId="{DA0670CB-BC8D-734C-87E5-B2E83A30B433}" type="pres">
      <dgm:prSet presAssocID="{BAD0B0C2-2581-4A84-8509-7D56E8DC159B}" presName="ParentText" presStyleLbl="node1" presStyleIdx="1" presStyleCnt="5" custScaleX="233052">
        <dgm:presLayoutVars>
          <dgm:chMax val="1"/>
          <dgm:chPref val="1"/>
          <dgm:bulletEnabled val="1"/>
        </dgm:presLayoutVars>
      </dgm:prSet>
      <dgm:spPr/>
      <dgm:t>
        <a:bodyPr/>
        <a:lstStyle/>
        <a:p>
          <a:endParaRPr lang="en-US"/>
        </a:p>
      </dgm:t>
    </dgm:pt>
    <dgm:pt modelId="{497AF580-1F8C-A242-9D37-83BC5D2465EF}" type="pres">
      <dgm:prSet presAssocID="{BAD0B0C2-2581-4A84-8509-7D56E8DC159B}" presName="ChildText" presStyleLbl="revTx" presStyleIdx="1" presStyleCnt="4">
        <dgm:presLayoutVars>
          <dgm:chMax val="0"/>
          <dgm:chPref val="0"/>
          <dgm:bulletEnabled val="1"/>
        </dgm:presLayoutVars>
      </dgm:prSet>
      <dgm:spPr/>
      <dgm:t>
        <a:bodyPr/>
        <a:lstStyle/>
        <a:p>
          <a:endParaRPr lang="en-US"/>
        </a:p>
      </dgm:t>
    </dgm:pt>
    <dgm:pt modelId="{46E2CA78-9BFC-CA42-A3B0-7783C379A8EB}" type="pres">
      <dgm:prSet presAssocID="{3D5B2A5A-908E-47D2-A799-978A24AB1268}" presName="sibTrans" presStyleCnt="0"/>
      <dgm:spPr/>
    </dgm:pt>
    <dgm:pt modelId="{106156D7-A3D5-894A-81FD-0D9EDDB75F28}" type="pres">
      <dgm:prSet presAssocID="{DC787A6D-4493-4B04-A9F6-CFC0EBFF81FF}" presName="composite" presStyleCnt="0"/>
      <dgm:spPr/>
    </dgm:pt>
    <dgm:pt modelId="{0BE98B8A-F49A-1046-9BA0-E32703B6CF5C}" type="pres">
      <dgm:prSet presAssocID="{DC787A6D-4493-4B04-A9F6-CFC0EBFF81FF}" presName="bentUpArrow1" presStyleLbl="alignImgPlace1" presStyleIdx="2" presStyleCnt="4"/>
      <dgm:spPr/>
    </dgm:pt>
    <dgm:pt modelId="{6848B520-E994-CE4D-8191-187079CFEFE4}" type="pres">
      <dgm:prSet presAssocID="{DC787A6D-4493-4B04-A9F6-CFC0EBFF81FF}" presName="ParentText" presStyleLbl="node1" presStyleIdx="2" presStyleCnt="5" custScaleX="240820">
        <dgm:presLayoutVars>
          <dgm:chMax val="1"/>
          <dgm:chPref val="1"/>
          <dgm:bulletEnabled val="1"/>
        </dgm:presLayoutVars>
      </dgm:prSet>
      <dgm:spPr/>
      <dgm:t>
        <a:bodyPr/>
        <a:lstStyle/>
        <a:p>
          <a:endParaRPr lang="en-US"/>
        </a:p>
      </dgm:t>
    </dgm:pt>
    <dgm:pt modelId="{353DA9DB-BCEB-5C47-89F8-83BBF2993458}" type="pres">
      <dgm:prSet presAssocID="{DC787A6D-4493-4B04-A9F6-CFC0EBFF81FF}" presName="ChildText" presStyleLbl="revTx" presStyleIdx="2" presStyleCnt="4">
        <dgm:presLayoutVars>
          <dgm:chMax val="0"/>
          <dgm:chPref val="0"/>
          <dgm:bulletEnabled val="1"/>
        </dgm:presLayoutVars>
      </dgm:prSet>
      <dgm:spPr/>
      <dgm:t>
        <a:bodyPr/>
        <a:lstStyle/>
        <a:p>
          <a:endParaRPr lang="en-US"/>
        </a:p>
      </dgm:t>
    </dgm:pt>
    <dgm:pt modelId="{13126555-F200-2F43-A5A0-9F5095A70ECA}" type="pres">
      <dgm:prSet presAssocID="{D06EDA8E-E9D8-483C-9BA5-05B017506B51}" presName="sibTrans" presStyleCnt="0"/>
      <dgm:spPr/>
    </dgm:pt>
    <dgm:pt modelId="{93B68182-D7C0-BB40-BEDA-38204D4C9693}" type="pres">
      <dgm:prSet presAssocID="{19256E31-8EBA-324E-82F0-B912811D9E14}" presName="composite" presStyleCnt="0"/>
      <dgm:spPr/>
    </dgm:pt>
    <dgm:pt modelId="{82A0B964-6141-594F-A0D4-3B883BCB1D4D}" type="pres">
      <dgm:prSet presAssocID="{19256E31-8EBA-324E-82F0-B912811D9E14}" presName="bentUpArrow1" presStyleLbl="alignImgPlace1" presStyleIdx="3" presStyleCnt="4"/>
      <dgm:spPr/>
    </dgm:pt>
    <dgm:pt modelId="{251E6A6B-8F37-B241-A30D-2F49F5625F01}" type="pres">
      <dgm:prSet presAssocID="{19256E31-8EBA-324E-82F0-B912811D9E14}" presName="ParentText" presStyleLbl="node1" presStyleIdx="3" presStyleCnt="5" custScaleX="240820">
        <dgm:presLayoutVars>
          <dgm:chMax val="1"/>
          <dgm:chPref val="1"/>
          <dgm:bulletEnabled val="1"/>
        </dgm:presLayoutVars>
      </dgm:prSet>
      <dgm:spPr/>
      <dgm:t>
        <a:bodyPr/>
        <a:lstStyle/>
        <a:p>
          <a:endParaRPr lang="en-US"/>
        </a:p>
      </dgm:t>
    </dgm:pt>
    <dgm:pt modelId="{5F6AE1AC-4630-1F48-8F66-E065E9E808B0}" type="pres">
      <dgm:prSet presAssocID="{19256E31-8EBA-324E-82F0-B912811D9E14}" presName="ChildText" presStyleLbl="revTx" presStyleIdx="3" presStyleCnt="4">
        <dgm:presLayoutVars>
          <dgm:chMax val="0"/>
          <dgm:chPref val="0"/>
          <dgm:bulletEnabled val="1"/>
        </dgm:presLayoutVars>
      </dgm:prSet>
      <dgm:spPr/>
      <dgm:t>
        <a:bodyPr/>
        <a:lstStyle/>
        <a:p>
          <a:endParaRPr lang="en-US"/>
        </a:p>
      </dgm:t>
    </dgm:pt>
    <dgm:pt modelId="{AE93E213-5465-044B-B4B8-A40EF56D28AB}" type="pres">
      <dgm:prSet presAssocID="{9F53F974-18C3-194F-A172-FB0B9738AB13}" presName="sibTrans" presStyleCnt="0"/>
      <dgm:spPr/>
    </dgm:pt>
    <dgm:pt modelId="{70ECD480-820F-7E4C-98D1-7974C19A93E7}" type="pres">
      <dgm:prSet presAssocID="{2882889B-CFBE-014A-822D-975C69F21AAD}" presName="composite" presStyleCnt="0"/>
      <dgm:spPr/>
    </dgm:pt>
    <dgm:pt modelId="{0E3D8B2B-0F7D-A74D-B1A4-81DC57F0AAE2}" type="pres">
      <dgm:prSet presAssocID="{2882889B-CFBE-014A-822D-975C69F21AAD}" presName="ParentText" presStyleLbl="node1" presStyleIdx="4" presStyleCnt="5" custScaleX="233052">
        <dgm:presLayoutVars>
          <dgm:chMax val="1"/>
          <dgm:chPref val="1"/>
          <dgm:bulletEnabled val="1"/>
        </dgm:presLayoutVars>
      </dgm:prSet>
      <dgm:spPr/>
      <dgm:t>
        <a:bodyPr/>
        <a:lstStyle/>
        <a:p>
          <a:endParaRPr lang="en-US"/>
        </a:p>
      </dgm:t>
    </dgm:pt>
  </dgm:ptLst>
  <dgm:cxnLst>
    <dgm:cxn modelId="{940C48B5-48E2-8A4B-B34B-290B4F8D3C62}" type="presOf" srcId="{19256E31-8EBA-324E-82F0-B912811D9E14}" destId="{251E6A6B-8F37-B241-A30D-2F49F5625F01}" srcOrd="0" destOrd="0" presId="urn:microsoft.com/office/officeart/2005/8/layout/StepDownProcess"/>
    <dgm:cxn modelId="{393B2AC1-8E60-B642-9443-0E4C76C82FE0}" type="presOf" srcId="{2882889B-CFBE-014A-822D-975C69F21AAD}" destId="{0E3D8B2B-0F7D-A74D-B1A4-81DC57F0AAE2}" srcOrd="0" destOrd="0" presId="urn:microsoft.com/office/officeart/2005/8/layout/StepDownProcess"/>
    <dgm:cxn modelId="{667AA873-6FAB-9C40-9734-E53B7D4F1E63}" type="presOf" srcId="{BAD0B0C2-2581-4A84-8509-7D56E8DC159B}" destId="{DA0670CB-BC8D-734C-87E5-B2E83A30B433}" srcOrd="0" destOrd="0" presId="urn:microsoft.com/office/officeart/2005/8/layout/StepDownProcess"/>
    <dgm:cxn modelId="{2777DF5E-5C9E-FA41-BC56-BA2C7AA5423C}" srcId="{F14E4DB4-F072-4DA7-AFEC-0CC2466E4CF6}" destId="{2882889B-CFBE-014A-822D-975C69F21AAD}" srcOrd="4" destOrd="0" parTransId="{5D2AD6F6-6712-7942-B888-F842494800D7}" sibTransId="{B1E256FE-6F66-974C-887B-B19C76495065}"/>
    <dgm:cxn modelId="{6961D2DE-FC0A-43FF-BDFB-4E816EE06CD0}" srcId="{F14E4DB4-F072-4DA7-AFEC-0CC2466E4CF6}" destId="{DC787A6D-4493-4B04-A9F6-CFC0EBFF81FF}" srcOrd="2" destOrd="0" parTransId="{F52F93E7-C446-459B-8FE9-39457C3C5C2F}" sibTransId="{D06EDA8E-E9D8-483C-9BA5-05B017506B51}"/>
    <dgm:cxn modelId="{61F2BA58-E5F0-2A48-AC89-862D0C5138F0}" type="presOf" srcId="{DC787A6D-4493-4B04-A9F6-CFC0EBFF81FF}" destId="{6848B520-E994-CE4D-8191-187079CFEFE4}" srcOrd="0" destOrd="0" presId="urn:microsoft.com/office/officeart/2005/8/layout/StepDownProcess"/>
    <dgm:cxn modelId="{46EC7908-4E44-4B2F-839D-16BEF01A2687}" srcId="{F14E4DB4-F072-4DA7-AFEC-0CC2466E4CF6}" destId="{BAD0B0C2-2581-4A84-8509-7D56E8DC159B}" srcOrd="1" destOrd="0" parTransId="{B8BCC370-3832-475B-ABC8-2AD2013922DB}" sibTransId="{3D5B2A5A-908E-47D2-A799-978A24AB1268}"/>
    <dgm:cxn modelId="{1859625F-3D45-544D-865B-BBAAF18587A8}" type="presOf" srcId="{F14E4DB4-F072-4DA7-AFEC-0CC2466E4CF6}" destId="{48889D41-BBFF-874E-9037-9FE25BDC2BFE}" srcOrd="0" destOrd="0" presId="urn:microsoft.com/office/officeart/2005/8/layout/StepDownProcess"/>
    <dgm:cxn modelId="{EE4E49CB-397E-BE4A-AD49-4AEB403215E6}" srcId="{F14E4DB4-F072-4DA7-AFEC-0CC2466E4CF6}" destId="{19256E31-8EBA-324E-82F0-B912811D9E14}" srcOrd="3" destOrd="0" parTransId="{D5F3FAD3-E1DE-E045-95B2-F24CDF86F6B8}" sibTransId="{9F53F974-18C3-194F-A172-FB0B9738AB13}"/>
    <dgm:cxn modelId="{39D29104-2344-EC4C-8001-7C18A47B62E8}" type="presOf" srcId="{3655F2EC-4A84-4F52-B0DB-16201CD86E91}" destId="{40D525AC-C29E-E044-9394-09570E381C0E}" srcOrd="0" destOrd="0" presId="urn:microsoft.com/office/officeart/2005/8/layout/StepDownProcess"/>
    <dgm:cxn modelId="{0CCE24CD-E859-4713-89E0-A2EE0B3426D4}" srcId="{F14E4DB4-F072-4DA7-AFEC-0CC2466E4CF6}" destId="{3655F2EC-4A84-4F52-B0DB-16201CD86E91}" srcOrd="0" destOrd="0" parTransId="{2CD391F3-EC0B-4784-9F3E-F74BE867D983}" sibTransId="{D43300DA-CD05-4EFB-96BB-B205B96EFF66}"/>
    <dgm:cxn modelId="{1A7B1A90-C097-C44C-85DC-4D333F1EEFA6}" type="presParOf" srcId="{48889D41-BBFF-874E-9037-9FE25BDC2BFE}" destId="{D96C43EE-D915-7948-904A-310D8DFB6A02}" srcOrd="0" destOrd="0" presId="urn:microsoft.com/office/officeart/2005/8/layout/StepDownProcess"/>
    <dgm:cxn modelId="{50DD024C-9C6A-3342-BF93-5014C4449C05}" type="presParOf" srcId="{D96C43EE-D915-7948-904A-310D8DFB6A02}" destId="{24560D87-9F1D-6B4D-AA91-43211D2CE76E}" srcOrd="0" destOrd="0" presId="urn:microsoft.com/office/officeart/2005/8/layout/StepDownProcess"/>
    <dgm:cxn modelId="{F4AECC1D-19DE-A643-89AA-80E3084776EC}" type="presParOf" srcId="{D96C43EE-D915-7948-904A-310D8DFB6A02}" destId="{40D525AC-C29E-E044-9394-09570E381C0E}" srcOrd="1" destOrd="0" presId="urn:microsoft.com/office/officeart/2005/8/layout/StepDownProcess"/>
    <dgm:cxn modelId="{A677BED5-DA66-FC42-A863-3C7C32D6B7E1}" type="presParOf" srcId="{D96C43EE-D915-7948-904A-310D8DFB6A02}" destId="{34E9838C-7377-634E-94E3-A185E4F900AC}" srcOrd="2" destOrd="0" presId="urn:microsoft.com/office/officeart/2005/8/layout/StepDownProcess"/>
    <dgm:cxn modelId="{86DF68E3-371A-954B-A521-CAC090A9AECC}" type="presParOf" srcId="{48889D41-BBFF-874E-9037-9FE25BDC2BFE}" destId="{E67C132B-DB57-5F4C-90CB-81BA550C219A}" srcOrd="1" destOrd="0" presId="urn:microsoft.com/office/officeart/2005/8/layout/StepDownProcess"/>
    <dgm:cxn modelId="{94242098-4DE4-7449-A273-EEDB8CF9AD51}" type="presParOf" srcId="{48889D41-BBFF-874E-9037-9FE25BDC2BFE}" destId="{629E49DC-016A-3748-82ED-E749CAE8EA7E}" srcOrd="2" destOrd="0" presId="urn:microsoft.com/office/officeart/2005/8/layout/StepDownProcess"/>
    <dgm:cxn modelId="{A543DF22-7743-7941-AAF3-DAEBE5FABD46}" type="presParOf" srcId="{629E49DC-016A-3748-82ED-E749CAE8EA7E}" destId="{4FB17D3A-8F28-6C41-98B3-372E6C936280}" srcOrd="0" destOrd="0" presId="urn:microsoft.com/office/officeart/2005/8/layout/StepDownProcess"/>
    <dgm:cxn modelId="{CAEF9EDB-DA51-FC44-946A-2D52D74876B1}" type="presParOf" srcId="{629E49DC-016A-3748-82ED-E749CAE8EA7E}" destId="{DA0670CB-BC8D-734C-87E5-B2E83A30B433}" srcOrd="1" destOrd="0" presId="urn:microsoft.com/office/officeart/2005/8/layout/StepDownProcess"/>
    <dgm:cxn modelId="{59CCB565-3FEF-9046-BD3F-6A69922390D7}" type="presParOf" srcId="{629E49DC-016A-3748-82ED-E749CAE8EA7E}" destId="{497AF580-1F8C-A242-9D37-83BC5D2465EF}" srcOrd="2" destOrd="0" presId="urn:microsoft.com/office/officeart/2005/8/layout/StepDownProcess"/>
    <dgm:cxn modelId="{77DD0369-B556-2746-B8F3-9548F30A19F3}" type="presParOf" srcId="{48889D41-BBFF-874E-9037-9FE25BDC2BFE}" destId="{46E2CA78-9BFC-CA42-A3B0-7783C379A8EB}" srcOrd="3" destOrd="0" presId="urn:microsoft.com/office/officeart/2005/8/layout/StepDownProcess"/>
    <dgm:cxn modelId="{E732AF9A-83A4-A945-941E-29F1DEE0BC74}" type="presParOf" srcId="{48889D41-BBFF-874E-9037-9FE25BDC2BFE}" destId="{106156D7-A3D5-894A-81FD-0D9EDDB75F28}" srcOrd="4" destOrd="0" presId="urn:microsoft.com/office/officeart/2005/8/layout/StepDownProcess"/>
    <dgm:cxn modelId="{D498FFE8-D8C5-794B-8886-953E79F79611}" type="presParOf" srcId="{106156D7-A3D5-894A-81FD-0D9EDDB75F28}" destId="{0BE98B8A-F49A-1046-9BA0-E32703B6CF5C}" srcOrd="0" destOrd="0" presId="urn:microsoft.com/office/officeart/2005/8/layout/StepDownProcess"/>
    <dgm:cxn modelId="{94637AE7-75EB-6B45-B167-574ACCAF1B3B}" type="presParOf" srcId="{106156D7-A3D5-894A-81FD-0D9EDDB75F28}" destId="{6848B520-E994-CE4D-8191-187079CFEFE4}" srcOrd="1" destOrd="0" presId="urn:microsoft.com/office/officeart/2005/8/layout/StepDownProcess"/>
    <dgm:cxn modelId="{EAEBD0B6-5E96-8248-974E-C88581D05DC5}" type="presParOf" srcId="{106156D7-A3D5-894A-81FD-0D9EDDB75F28}" destId="{353DA9DB-BCEB-5C47-89F8-83BBF2993458}" srcOrd="2" destOrd="0" presId="urn:microsoft.com/office/officeart/2005/8/layout/StepDownProcess"/>
    <dgm:cxn modelId="{8218374D-6157-E54C-939C-2B27C842730A}" type="presParOf" srcId="{48889D41-BBFF-874E-9037-9FE25BDC2BFE}" destId="{13126555-F200-2F43-A5A0-9F5095A70ECA}" srcOrd="5" destOrd="0" presId="urn:microsoft.com/office/officeart/2005/8/layout/StepDownProcess"/>
    <dgm:cxn modelId="{A9F2925E-9CAE-A54A-A4D2-B5ABC81EAB98}" type="presParOf" srcId="{48889D41-BBFF-874E-9037-9FE25BDC2BFE}" destId="{93B68182-D7C0-BB40-BEDA-38204D4C9693}" srcOrd="6" destOrd="0" presId="urn:microsoft.com/office/officeart/2005/8/layout/StepDownProcess"/>
    <dgm:cxn modelId="{9D6E7555-36A8-434A-8A20-25D749DDCBC0}" type="presParOf" srcId="{93B68182-D7C0-BB40-BEDA-38204D4C9693}" destId="{82A0B964-6141-594F-A0D4-3B883BCB1D4D}" srcOrd="0" destOrd="0" presId="urn:microsoft.com/office/officeart/2005/8/layout/StepDownProcess"/>
    <dgm:cxn modelId="{6B9703B6-77DA-7C4C-BB85-F3928FDE2BC0}" type="presParOf" srcId="{93B68182-D7C0-BB40-BEDA-38204D4C9693}" destId="{251E6A6B-8F37-B241-A30D-2F49F5625F01}" srcOrd="1" destOrd="0" presId="urn:microsoft.com/office/officeart/2005/8/layout/StepDownProcess"/>
    <dgm:cxn modelId="{529146F0-D001-104A-A3AC-B7ED4C5249BA}" type="presParOf" srcId="{93B68182-D7C0-BB40-BEDA-38204D4C9693}" destId="{5F6AE1AC-4630-1F48-8F66-E065E9E808B0}" srcOrd="2" destOrd="0" presId="urn:microsoft.com/office/officeart/2005/8/layout/StepDownProcess"/>
    <dgm:cxn modelId="{5638CF17-FF8E-E64C-A50D-DF57CE95197D}" type="presParOf" srcId="{48889D41-BBFF-874E-9037-9FE25BDC2BFE}" destId="{AE93E213-5465-044B-B4B8-A40EF56D28AB}" srcOrd="7" destOrd="0" presId="urn:microsoft.com/office/officeart/2005/8/layout/StepDownProcess"/>
    <dgm:cxn modelId="{AE356A0E-517B-6345-B565-7FE7E3529D5A}" type="presParOf" srcId="{48889D41-BBFF-874E-9037-9FE25BDC2BFE}" destId="{70ECD480-820F-7E4C-98D1-7974C19A93E7}" srcOrd="8" destOrd="0" presId="urn:microsoft.com/office/officeart/2005/8/layout/StepDownProcess"/>
    <dgm:cxn modelId="{6A3CA8F3-A107-DC43-8639-85A43E4C272A}" type="presParOf" srcId="{70ECD480-820F-7E4C-98D1-7974C19A93E7}" destId="{0E3D8B2B-0F7D-A74D-B1A4-81DC57F0AAE2}" srcOrd="0" destOrd="0" presId="urn:microsoft.com/office/officeart/2005/8/layout/StepDown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1790540-493E-4402-B1CF-763E8B113E47}" type="doc">
      <dgm:prSet loTypeId="urn:microsoft.com/office/officeart/2005/8/layout/hList1" loCatId="list" qsTypeId="urn:microsoft.com/office/officeart/2005/8/quickstyle/simple1#17" qsCatId="simple" csTypeId="urn:microsoft.com/office/officeart/2005/8/colors/accent1_2#18" csCatId="accent1" phldr="1"/>
      <dgm:spPr/>
      <dgm:t>
        <a:bodyPr/>
        <a:lstStyle/>
        <a:p>
          <a:endParaRPr lang="en-US"/>
        </a:p>
      </dgm:t>
    </dgm:pt>
    <dgm:pt modelId="{CFE1FBFB-EB80-4D11-AD86-EF3C29CF7212}">
      <dgm:prSet phldrT="[Text]"/>
      <dgm:spPr/>
      <dgm:t>
        <a:bodyPr/>
        <a:lstStyle/>
        <a:p>
          <a:r>
            <a:rPr lang="en-US" dirty="0" smtClean="0"/>
            <a:t>Capacity</a:t>
          </a:r>
          <a:endParaRPr lang="en-US" dirty="0"/>
        </a:p>
      </dgm:t>
    </dgm:pt>
    <dgm:pt modelId="{646A4E9A-1851-462A-98D8-7E8347D2B874}" type="parTrans" cxnId="{63F9772C-7729-4584-B2F6-D81E353DBDAB}">
      <dgm:prSet/>
      <dgm:spPr/>
      <dgm:t>
        <a:bodyPr/>
        <a:lstStyle/>
        <a:p>
          <a:endParaRPr lang="en-US"/>
        </a:p>
      </dgm:t>
    </dgm:pt>
    <dgm:pt modelId="{2E540CD6-77AF-4BC7-ABDD-B1DF4C5E58D8}" type="sibTrans" cxnId="{63F9772C-7729-4584-B2F6-D81E353DBDAB}">
      <dgm:prSet/>
      <dgm:spPr/>
      <dgm:t>
        <a:bodyPr/>
        <a:lstStyle/>
        <a:p>
          <a:endParaRPr lang="en-US"/>
        </a:p>
      </dgm:t>
    </dgm:pt>
    <dgm:pt modelId="{6F5FC378-45BE-4021-9AB7-A2D0530E3DC0}">
      <dgm:prSet phldrT="[Text]"/>
      <dgm:spPr/>
      <dgm:t>
        <a:bodyPr/>
        <a:lstStyle/>
        <a:p>
          <a:r>
            <a:rPr lang="en-US" dirty="0" smtClean="0"/>
            <a:t>Decreases the need for addition of generation and transmission capacity</a:t>
          </a:r>
          <a:endParaRPr lang="en-US" dirty="0"/>
        </a:p>
      </dgm:t>
    </dgm:pt>
    <dgm:pt modelId="{2892F136-C283-49F9-863B-78B1EE8BE39E}" type="parTrans" cxnId="{723C29A8-CD27-423C-88FA-42AD879986DA}">
      <dgm:prSet/>
      <dgm:spPr/>
      <dgm:t>
        <a:bodyPr/>
        <a:lstStyle/>
        <a:p>
          <a:endParaRPr lang="en-US"/>
        </a:p>
      </dgm:t>
    </dgm:pt>
    <dgm:pt modelId="{5E3B8806-22FC-40C7-BDAF-2AB7D46426D8}" type="sibTrans" cxnId="{723C29A8-CD27-423C-88FA-42AD879986DA}">
      <dgm:prSet/>
      <dgm:spPr/>
      <dgm:t>
        <a:bodyPr/>
        <a:lstStyle/>
        <a:p>
          <a:endParaRPr lang="en-US"/>
        </a:p>
      </dgm:t>
    </dgm:pt>
    <dgm:pt modelId="{4D0F058A-7CE3-4A28-81AC-F33772A3B593}">
      <dgm:prSet phldrT="[Text]"/>
      <dgm:spPr/>
      <dgm:t>
        <a:bodyPr/>
        <a:lstStyle/>
        <a:p>
          <a:r>
            <a:rPr lang="en-US" dirty="0" smtClean="0"/>
            <a:t>Function of dispatched energy, based on spot market energy prices</a:t>
          </a:r>
          <a:endParaRPr lang="en-US" dirty="0"/>
        </a:p>
      </dgm:t>
    </dgm:pt>
    <dgm:pt modelId="{496C99DA-04AA-4CC8-986E-0AF79FEA0614}" type="parTrans" cxnId="{71F05C9D-E51D-49F6-91F5-3FBFE32F69A1}">
      <dgm:prSet/>
      <dgm:spPr/>
      <dgm:t>
        <a:bodyPr/>
        <a:lstStyle/>
        <a:p>
          <a:endParaRPr lang="en-US"/>
        </a:p>
      </dgm:t>
    </dgm:pt>
    <dgm:pt modelId="{EBA6E599-09E4-4AC6-A111-B96E4F6FC63D}" type="sibTrans" cxnId="{71F05C9D-E51D-49F6-91F5-3FBFE32F69A1}">
      <dgm:prSet/>
      <dgm:spPr/>
      <dgm:t>
        <a:bodyPr/>
        <a:lstStyle/>
        <a:p>
          <a:endParaRPr lang="en-US"/>
        </a:p>
      </dgm:t>
    </dgm:pt>
    <dgm:pt modelId="{FDC11DDE-7DA4-48CF-80A0-9EE7EE5ECA66}">
      <dgm:prSet/>
      <dgm:spPr/>
      <dgm:t>
        <a:bodyPr/>
        <a:lstStyle/>
        <a:p>
          <a:r>
            <a:rPr lang="en-US" dirty="0" smtClean="0"/>
            <a:t>EES system enable utilities to avoid capacity additions</a:t>
          </a:r>
        </a:p>
      </dgm:t>
    </dgm:pt>
    <dgm:pt modelId="{4E3BF7B2-1213-4E35-B816-57BFE90FF9EF}" type="parTrans" cxnId="{F3661B8C-542A-4E0C-83E8-6C6C8EBF36EC}">
      <dgm:prSet/>
      <dgm:spPr/>
      <dgm:t>
        <a:bodyPr/>
        <a:lstStyle/>
        <a:p>
          <a:endParaRPr lang="en-US"/>
        </a:p>
      </dgm:t>
    </dgm:pt>
    <dgm:pt modelId="{8CAD5621-4DA7-4926-9407-BC91FD535765}" type="sibTrans" cxnId="{F3661B8C-542A-4E0C-83E8-6C6C8EBF36EC}">
      <dgm:prSet/>
      <dgm:spPr/>
      <dgm:t>
        <a:bodyPr/>
        <a:lstStyle/>
        <a:p>
          <a:endParaRPr lang="en-US"/>
        </a:p>
      </dgm:t>
    </dgm:pt>
    <dgm:pt modelId="{23D4B620-1BA4-483A-A58A-24F43AF7C6DF}">
      <dgm:prSet/>
      <dgm:spPr/>
      <dgm:t>
        <a:bodyPr/>
        <a:lstStyle/>
        <a:p>
          <a:r>
            <a:rPr lang="en-US" dirty="0" smtClean="0"/>
            <a:t>Small amounts of energy actually delivered</a:t>
          </a:r>
        </a:p>
      </dgm:t>
    </dgm:pt>
    <dgm:pt modelId="{F28D26ED-CC29-4DC9-A440-BED8BF7C56A5}" type="parTrans" cxnId="{42801D5F-8569-4A23-9CFB-8858081473EA}">
      <dgm:prSet/>
      <dgm:spPr/>
      <dgm:t>
        <a:bodyPr/>
        <a:lstStyle/>
        <a:p>
          <a:endParaRPr lang="en-US"/>
        </a:p>
      </dgm:t>
    </dgm:pt>
    <dgm:pt modelId="{49CE3140-A620-4A6C-A43F-28654A408978}" type="sibTrans" cxnId="{42801D5F-8569-4A23-9CFB-8858081473EA}">
      <dgm:prSet/>
      <dgm:spPr/>
      <dgm:t>
        <a:bodyPr/>
        <a:lstStyle/>
        <a:p>
          <a:endParaRPr lang="en-US"/>
        </a:p>
      </dgm:t>
    </dgm:pt>
    <dgm:pt modelId="{DA445EAE-552F-4329-9BE1-A555B63C5B9E}">
      <dgm:prSet/>
      <dgm:spPr/>
      <dgm:t>
        <a:bodyPr/>
        <a:lstStyle/>
        <a:p>
          <a:r>
            <a:rPr lang="en-US" dirty="0" smtClean="0"/>
            <a:t>Up-front payments for pre-specified load reductions, based on market prices </a:t>
          </a:r>
        </a:p>
      </dgm:t>
    </dgm:pt>
    <dgm:pt modelId="{8621D754-860D-49C5-867C-37367FF635B5}" type="parTrans" cxnId="{EF5B5D34-4515-4D43-899E-8248822B51C8}">
      <dgm:prSet/>
      <dgm:spPr/>
      <dgm:t>
        <a:bodyPr/>
        <a:lstStyle/>
        <a:p>
          <a:endParaRPr lang="en-US"/>
        </a:p>
      </dgm:t>
    </dgm:pt>
    <dgm:pt modelId="{C44D1132-3F17-44F3-B088-0B86A1C8C9BB}" type="sibTrans" cxnId="{EF5B5D34-4515-4D43-899E-8248822B51C8}">
      <dgm:prSet/>
      <dgm:spPr/>
      <dgm:t>
        <a:bodyPr/>
        <a:lstStyle/>
        <a:p>
          <a:endParaRPr lang="en-US"/>
        </a:p>
      </dgm:t>
    </dgm:pt>
    <dgm:pt modelId="{B73D6AFC-D778-48E8-9922-BF3A0DADC2CD}">
      <dgm:prSet/>
      <dgm:spPr/>
      <dgm:t>
        <a:bodyPr/>
        <a:lstStyle/>
        <a:p>
          <a:r>
            <a:rPr lang="en-US" dirty="0" smtClean="0"/>
            <a:t>Energy</a:t>
          </a:r>
        </a:p>
      </dgm:t>
    </dgm:pt>
    <dgm:pt modelId="{98CD73EF-9E26-484F-B526-3BA360D3488B}" type="parTrans" cxnId="{0C24B54A-25CE-41DC-8402-769FE7BB1867}">
      <dgm:prSet/>
      <dgm:spPr/>
      <dgm:t>
        <a:bodyPr/>
        <a:lstStyle/>
        <a:p>
          <a:endParaRPr lang="en-US"/>
        </a:p>
      </dgm:t>
    </dgm:pt>
    <dgm:pt modelId="{9BEE71A3-C4B3-4805-9CF1-FC4821B4FA4F}" type="sibTrans" cxnId="{0C24B54A-25CE-41DC-8402-769FE7BB1867}">
      <dgm:prSet/>
      <dgm:spPr/>
      <dgm:t>
        <a:bodyPr/>
        <a:lstStyle/>
        <a:p>
          <a:endParaRPr lang="en-US"/>
        </a:p>
      </dgm:t>
    </dgm:pt>
    <dgm:pt modelId="{C736B7AE-4782-4CF1-97AB-A381435D2C61}">
      <dgm:prSet/>
      <dgm:spPr/>
      <dgm:t>
        <a:bodyPr/>
        <a:lstStyle/>
        <a:p>
          <a:r>
            <a:rPr lang="en-US" dirty="0" smtClean="0"/>
            <a:t>Storage of a significant amount of energy by the EES system</a:t>
          </a:r>
        </a:p>
      </dgm:t>
    </dgm:pt>
    <dgm:pt modelId="{B100149F-FAE4-47F0-841E-C1D6B4E3AB77}" type="parTrans" cxnId="{7AEEB84A-CAB3-41BD-80A6-E35488C45492}">
      <dgm:prSet/>
      <dgm:spPr/>
      <dgm:t>
        <a:bodyPr/>
        <a:lstStyle/>
        <a:p>
          <a:endParaRPr lang="en-US"/>
        </a:p>
      </dgm:t>
    </dgm:pt>
    <dgm:pt modelId="{DBEA4745-3383-402D-A5EB-F9C528FA0F29}" type="sibTrans" cxnId="{7AEEB84A-CAB3-41BD-80A6-E35488C45492}">
      <dgm:prSet/>
      <dgm:spPr/>
      <dgm:t>
        <a:bodyPr/>
        <a:lstStyle/>
        <a:p>
          <a:endParaRPr lang="en-US"/>
        </a:p>
      </dgm:t>
    </dgm:pt>
    <dgm:pt modelId="{1365A8F2-FDC2-4E8F-B16E-8AA1222FFA40}">
      <dgm:prSet/>
      <dgm:spPr/>
      <dgm:t>
        <a:bodyPr/>
        <a:lstStyle/>
        <a:p>
          <a:r>
            <a:rPr lang="en-US" dirty="0" smtClean="0"/>
            <a:t>Offsets energy that would otherwise need to be purchased from and generated by the grid</a:t>
          </a:r>
        </a:p>
      </dgm:t>
    </dgm:pt>
    <dgm:pt modelId="{60BF9F12-8655-4A87-94A6-BDBCD3532A9E}" type="parTrans" cxnId="{37452985-1912-4FE8-8E59-899051C85EBC}">
      <dgm:prSet/>
      <dgm:spPr/>
      <dgm:t>
        <a:bodyPr/>
        <a:lstStyle/>
        <a:p>
          <a:endParaRPr lang="en-US"/>
        </a:p>
      </dgm:t>
    </dgm:pt>
    <dgm:pt modelId="{B47737E2-B6CD-44EF-95AD-AE445AEDC699}" type="sibTrans" cxnId="{37452985-1912-4FE8-8E59-899051C85EBC}">
      <dgm:prSet/>
      <dgm:spPr/>
      <dgm:t>
        <a:bodyPr/>
        <a:lstStyle/>
        <a:p>
          <a:endParaRPr lang="en-US"/>
        </a:p>
      </dgm:t>
    </dgm:pt>
    <dgm:pt modelId="{AE50EC2E-4584-4524-AFDC-30C9C3725ED0}" type="pres">
      <dgm:prSet presAssocID="{81790540-493E-4402-B1CF-763E8B113E47}" presName="Name0" presStyleCnt="0">
        <dgm:presLayoutVars>
          <dgm:dir/>
          <dgm:animLvl val="lvl"/>
          <dgm:resizeHandles val="exact"/>
        </dgm:presLayoutVars>
      </dgm:prSet>
      <dgm:spPr/>
      <dgm:t>
        <a:bodyPr/>
        <a:lstStyle/>
        <a:p>
          <a:endParaRPr lang="en-US"/>
        </a:p>
      </dgm:t>
    </dgm:pt>
    <dgm:pt modelId="{ABDE2DAC-A48B-4111-8993-DEE10C897C0E}" type="pres">
      <dgm:prSet presAssocID="{CFE1FBFB-EB80-4D11-AD86-EF3C29CF7212}" presName="composite" presStyleCnt="0"/>
      <dgm:spPr/>
    </dgm:pt>
    <dgm:pt modelId="{F9689086-4C55-43C3-BA7E-3D81AA6E28E2}" type="pres">
      <dgm:prSet presAssocID="{CFE1FBFB-EB80-4D11-AD86-EF3C29CF7212}" presName="parTx" presStyleLbl="alignNode1" presStyleIdx="0" presStyleCnt="2">
        <dgm:presLayoutVars>
          <dgm:chMax val="0"/>
          <dgm:chPref val="0"/>
          <dgm:bulletEnabled val="1"/>
        </dgm:presLayoutVars>
      </dgm:prSet>
      <dgm:spPr/>
      <dgm:t>
        <a:bodyPr/>
        <a:lstStyle/>
        <a:p>
          <a:endParaRPr lang="en-US"/>
        </a:p>
      </dgm:t>
    </dgm:pt>
    <dgm:pt modelId="{6B8338DE-88BF-448B-80B6-767A4192CAD8}" type="pres">
      <dgm:prSet presAssocID="{CFE1FBFB-EB80-4D11-AD86-EF3C29CF7212}" presName="desTx" presStyleLbl="alignAccFollowNode1" presStyleIdx="0" presStyleCnt="2">
        <dgm:presLayoutVars>
          <dgm:bulletEnabled val="1"/>
        </dgm:presLayoutVars>
      </dgm:prSet>
      <dgm:spPr/>
      <dgm:t>
        <a:bodyPr/>
        <a:lstStyle/>
        <a:p>
          <a:endParaRPr lang="en-US"/>
        </a:p>
      </dgm:t>
    </dgm:pt>
    <dgm:pt modelId="{2FD1100F-AECD-4D93-A2B1-ADD2C9A87277}" type="pres">
      <dgm:prSet presAssocID="{2E540CD6-77AF-4BC7-ABDD-B1DF4C5E58D8}" presName="space" presStyleCnt="0"/>
      <dgm:spPr/>
    </dgm:pt>
    <dgm:pt modelId="{CC667615-A840-43DD-AEC0-9CD968DC7B6D}" type="pres">
      <dgm:prSet presAssocID="{B73D6AFC-D778-48E8-9922-BF3A0DADC2CD}" presName="composite" presStyleCnt="0"/>
      <dgm:spPr/>
    </dgm:pt>
    <dgm:pt modelId="{35FDD133-A008-4A34-A802-6C674D6841BD}" type="pres">
      <dgm:prSet presAssocID="{B73D6AFC-D778-48E8-9922-BF3A0DADC2CD}" presName="parTx" presStyleLbl="alignNode1" presStyleIdx="1" presStyleCnt="2">
        <dgm:presLayoutVars>
          <dgm:chMax val="0"/>
          <dgm:chPref val="0"/>
          <dgm:bulletEnabled val="1"/>
        </dgm:presLayoutVars>
      </dgm:prSet>
      <dgm:spPr/>
      <dgm:t>
        <a:bodyPr/>
        <a:lstStyle/>
        <a:p>
          <a:endParaRPr lang="en-US"/>
        </a:p>
      </dgm:t>
    </dgm:pt>
    <dgm:pt modelId="{A044C73E-4353-47C1-BF18-CD696DF3A7C4}" type="pres">
      <dgm:prSet presAssocID="{B73D6AFC-D778-48E8-9922-BF3A0DADC2CD}" presName="desTx" presStyleLbl="alignAccFollowNode1" presStyleIdx="1" presStyleCnt="2">
        <dgm:presLayoutVars>
          <dgm:bulletEnabled val="1"/>
        </dgm:presLayoutVars>
      </dgm:prSet>
      <dgm:spPr/>
      <dgm:t>
        <a:bodyPr/>
        <a:lstStyle/>
        <a:p>
          <a:endParaRPr lang="en-US"/>
        </a:p>
      </dgm:t>
    </dgm:pt>
  </dgm:ptLst>
  <dgm:cxnLst>
    <dgm:cxn modelId="{61F98B78-18C6-46A3-BF5D-28BFD05BBE43}" type="presOf" srcId="{23D4B620-1BA4-483A-A58A-24F43AF7C6DF}" destId="{6B8338DE-88BF-448B-80B6-767A4192CAD8}" srcOrd="0" destOrd="2" presId="urn:microsoft.com/office/officeart/2005/8/layout/hList1"/>
    <dgm:cxn modelId="{37452985-1912-4FE8-8E59-899051C85EBC}" srcId="{B73D6AFC-D778-48E8-9922-BF3A0DADC2CD}" destId="{1365A8F2-FDC2-4E8F-B16E-8AA1222FFA40}" srcOrd="2" destOrd="0" parTransId="{60BF9F12-8655-4A87-94A6-BDBCD3532A9E}" sibTransId="{B47737E2-B6CD-44EF-95AD-AE445AEDC699}"/>
    <dgm:cxn modelId="{63F9772C-7729-4584-B2F6-D81E353DBDAB}" srcId="{81790540-493E-4402-B1CF-763E8B113E47}" destId="{CFE1FBFB-EB80-4D11-AD86-EF3C29CF7212}" srcOrd="0" destOrd="0" parTransId="{646A4E9A-1851-462A-98D8-7E8347D2B874}" sibTransId="{2E540CD6-77AF-4BC7-ABDD-B1DF4C5E58D8}"/>
    <dgm:cxn modelId="{654ABDF9-581B-4905-8AD9-37A5C0C304A2}" type="presOf" srcId="{CFE1FBFB-EB80-4D11-AD86-EF3C29CF7212}" destId="{F9689086-4C55-43C3-BA7E-3D81AA6E28E2}" srcOrd="0" destOrd="0" presId="urn:microsoft.com/office/officeart/2005/8/layout/hList1"/>
    <dgm:cxn modelId="{EF5B5D34-4515-4D43-899E-8248822B51C8}" srcId="{CFE1FBFB-EB80-4D11-AD86-EF3C29CF7212}" destId="{DA445EAE-552F-4329-9BE1-A555B63C5B9E}" srcOrd="3" destOrd="0" parTransId="{8621D754-860D-49C5-867C-37367FF635B5}" sibTransId="{C44D1132-3F17-44F3-B088-0B86A1C8C9BB}"/>
    <dgm:cxn modelId="{4FC2CAA3-E05C-4D7A-862C-4D1FF6346535}" type="presOf" srcId="{1365A8F2-FDC2-4E8F-B16E-8AA1222FFA40}" destId="{A044C73E-4353-47C1-BF18-CD696DF3A7C4}" srcOrd="0" destOrd="2" presId="urn:microsoft.com/office/officeart/2005/8/layout/hList1"/>
    <dgm:cxn modelId="{F35ABB0E-474D-47B8-AD07-C1792A3805C5}" type="presOf" srcId="{B73D6AFC-D778-48E8-9922-BF3A0DADC2CD}" destId="{35FDD133-A008-4A34-A802-6C674D6841BD}" srcOrd="0" destOrd="0" presId="urn:microsoft.com/office/officeart/2005/8/layout/hList1"/>
    <dgm:cxn modelId="{42801D5F-8569-4A23-9CFB-8858081473EA}" srcId="{CFE1FBFB-EB80-4D11-AD86-EF3C29CF7212}" destId="{23D4B620-1BA4-483A-A58A-24F43AF7C6DF}" srcOrd="2" destOrd="0" parTransId="{F28D26ED-CC29-4DC9-A440-BED8BF7C56A5}" sibTransId="{49CE3140-A620-4A6C-A43F-28654A408978}"/>
    <dgm:cxn modelId="{171B491E-3153-4C61-89F8-BDD53503D093}" type="presOf" srcId="{FDC11DDE-7DA4-48CF-80A0-9EE7EE5ECA66}" destId="{6B8338DE-88BF-448B-80B6-767A4192CAD8}" srcOrd="0" destOrd="1" presId="urn:microsoft.com/office/officeart/2005/8/layout/hList1"/>
    <dgm:cxn modelId="{0C24B54A-25CE-41DC-8402-769FE7BB1867}" srcId="{81790540-493E-4402-B1CF-763E8B113E47}" destId="{B73D6AFC-D778-48E8-9922-BF3A0DADC2CD}" srcOrd="1" destOrd="0" parTransId="{98CD73EF-9E26-484F-B526-3BA360D3488B}" sibTransId="{9BEE71A3-C4B3-4805-9CF1-FC4821B4FA4F}"/>
    <dgm:cxn modelId="{667846A4-D829-4FA4-97EC-1C2B6B106A5E}" type="presOf" srcId="{81790540-493E-4402-B1CF-763E8B113E47}" destId="{AE50EC2E-4584-4524-AFDC-30C9C3725ED0}" srcOrd="0" destOrd="0" presId="urn:microsoft.com/office/officeart/2005/8/layout/hList1"/>
    <dgm:cxn modelId="{3FE79F22-F23A-4EA7-9FA1-A22D5C1CB1A4}" type="presOf" srcId="{6F5FC378-45BE-4021-9AB7-A2D0530E3DC0}" destId="{6B8338DE-88BF-448B-80B6-767A4192CAD8}" srcOrd="0" destOrd="0" presId="urn:microsoft.com/office/officeart/2005/8/layout/hList1"/>
    <dgm:cxn modelId="{F3661B8C-542A-4E0C-83E8-6C6C8EBF36EC}" srcId="{CFE1FBFB-EB80-4D11-AD86-EF3C29CF7212}" destId="{FDC11DDE-7DA4-48CF-80A0-9EE7EE5ECA66}" srcOrd="1" destOrd="0" parTransId="{4E3BF7B2-1213-4E35-B816-57BFE90FF9EF}" sibTransId="{8CAD5621-4DA7-4926-9407-BC91FD535765}"/>
    <dgm:cxn modelId="{7F3F325C-5C3A-4799-8F3B-AAB1D6380F03}" type="presOf" srcId="{4D0F058A-7CE3-4A28-81AC-F33772A3B593}" destId="{A044C73E-4353-47C1-BF18-CD696DF3A7C4}" srcOrd="0" destOrd="0" presId="urn:microsoft.com/office/officeart/2005/8/layout/hList1"/>
    <dgm:cxn modelId="{58BD1D89-F512-4088-9CB6-1BC5886867BF}" type="presOf" srcId="{DA445EAE-552F-4329-9BE1-A555B63C5B9E}" destId="{6B8338DE-88BF-448B-80B6-767A4192CAD8}" srcOrd="0" destOrd="3" presId="urn:microsoft.com/office/officeart/2005/8/layout/hList1"/>
    <dgm:cxn modelId="{71F05C9D-E51D-49F6-91F5-3FBFE32F69A1}" srcId="{B73D6AFC-D778-48E8-9922-BF3A0DADC2CD}" destId="{4D0F058A-7CE3-4A28-81AC-F33772A3B593}" srcOrd="0" destOrd="0" parTransId="{496C99DA-04AA-4CC8-986E-0AF79FEA0614}" sibTransId="{EBA6E599-09E4-4AC6-A111-B96E4F6FC63D}"/>
    <dgm:cxn modelId="{7AEEB84A-CAB3-41BD-80A6-E35488C45492}" srcId="{B73D6AFC-D778-48E8-9922-BF3A0DADC2CD}" destId="{C736B7AE-4782-4CF1-97AB-A381435D2C61}" srcOrd="1" destOrd="0" parTransId="{B100149F-FAE4-47F0-841E-C1D6B4E3AB77}" sibTransId="{DBEA4745-3383-402D-A5EB-F9C528FA0F29}"/>
    <dgm:cxn modelId="{E9EAFC99-1906-43CE-83EF-BDE2BE6E600B}" type="presOf" srcId="{C736B7AE-4782-4CF1-97AB-A381435D2C61}" destId="{A044C73E-4353-47C1-BF18-CD696DF3A7C4}" srcOrd="0" destOrd="1" presId="urn:microsoft.com/office/officeart/2005/8/layout/hList1"/>
    <dgm:cxn modelId="{723C29A8-CD27-423C-88FA-42AD879986DA}" srcId="{CFE1FBFB-EB80-4D11-AD86-EF3C29CF7212}" destId="{6F5FC378-45BE-4021-9AB7-A2D0530E3DC0}" srcOrd="0" destOrd="0" parTransId="{2892F136-C283-49F9-863B-78B1EE8BE39E}" sibTransId="{5E3B8806-22FC-40C7-BDAF-2AB7D46426D8}"/>
    <dgm:cxn modelId="{2027D459-0362-49AD-BA8D-E8BA48CE8AE4}" type="presParOf" srcId="{AE50EC2E-4584-4524-AFDC-30C9C3725ED0}" destId="{ABDE2DAC-A48B-4111-8993-DEE10C897C0E}" srcOrd="0" destOrd="0" presId="urn:microsoft.com/office/officeart/2005/8/layout/hList1"/>
    <dgm:cxn modelId="{C4056A43-41BF-45E0-A196-29157F231DA7}" type="presParOf" srcId="{ABDE2DAC-A48B-4111-8993-DEE10C897C0E}" destId="{F9689086-4C55-43C3-BA7E-3D81AA6E28E2}" srcOrd="0" destOrd="0" presId="urn:microsoft.com/office/officeart/2005/8/layout/hList1"/>
    <dgm:cxn modelId="{AAA82205-EFB4-4D4D-A238-1494DE37E360}" type="presParOf" srcId="{ABDE2DAC-A48B-4111-8993-DEE10C897C0E}" destId="{6B8338DE-88BF-448B-80B6-767A4192CAD8}" srcOrd="1" destOrd="0" presId="urn:microsoft.com/office/officeart/2005/8/layout/hList1"/>
    <dgm:cxn modelId="{84648D8C-376E-4FFA-813B-4B92AAEFACE6}" type="presParOf" srcId="{AE50EC2E-4584-4524-AFDC-30C9C3725ED0}" destId="{2FD1100F-AECD-4D93-A2B1-ADD2C9A87277}" srcOrd="1" destOrd="0" presId="urn:microsoft.com/office/officeart/2005/8/layout/hList1"/>
    <dgm:cxn modelId="{1EBF4111-1B66-4256-AD10-E13788D2092D}" type="presParOf" srcId="{AE50EC2E-4584-4524-AFDC-30C9C3725ED0}" destId="{CC667615-A840-43DD-AEC0-9CD968DC7B6D}" srcOrd="2" destOrd="0" presId="urn:microsoft.com/office/officeart/2005/8/layout/hList1"/>
    <dgm:cxn modelId="{60F2B2AA-62A2-4F22-B2B0-4AAA04475053}" type="presParOf" srcId="{CC667615-A840-43DD-AEC0-9CD968DC7B6D}" destId="{35FDD133-A008-4A34-A802-6C674D6841BD}" srcOrd="0" destOrd="0" presId="urn:microsoft.com/office/officeart/2005/8/layout/hList1"/>
    <dgm:cxn modelId="{CACD82F8-896C-4F43-B382-6A9B4E175298}" type="presParOf" srcId="{CC667615-A840-43DD-AEC0-9CD968DC7B6D}" destId="{A044C73E-4353-47C1-BF18-CD696DF3A7C4}"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BBC0AF-4B37-4F78-9DE2-11C8378FAB8E}">
      <dsp:nvSpPr>
        <dsp:cNvPr id="0" name=""/>
        <dsp:cNvSpPr/>
      </dsp:nvSpPr>
      <dsp:spPr>
        <a:xfrm>
          <a:off x="2055187" y="2102"/>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Introduction</a:t>
          </a:r>
          <a:endParaRPr lang="en-US" sz="1800" kern="1200" dirty="0"/>
        </a:p>
      </dsp:txBody>
      <dsp:txXfrm>
        <a:off x="2055187" y="2102"/>
        <a:ext cx="1985625" cy="622865"/>
      </dsp:txXfrm>
    </dsp:sp>
    <dsp:sp modelId="{6D22E22C-319A-4220-8D75-3FFD5BE775A7}">
      <dsp:nvSpPr>
        <dsp:cNvPr id="0" name=""/>
        <dsp:cNvSpPr/>
      </dsp:nvSpPr>
      <dsp:spPr>
        <a:xfrm rot="5400000">
          <a:off x="2931212" y="640538"/>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640538"/>
        <a:ext cx="233574" cy="280289"/>
      </dsp:txXfrm>
    </dsp:sp>
    <dsp:sp modelId="{1B18E478-38E6-416B-B6BE-9093A050E513}">
      <dsp:nvSpPr>
        <dsp:cNvPr id="0" name=""/>
        <dsp:cNvSpPr/>
      </dsp:nvSpPr>
      <dsp:spPr>
        <a:xfrm>
          <a:off x="2055187" y="936399"/>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EVs &amp; V2G</a:t>
          </a:r>
          <a:endParaRPr lang="en-US" sz="1800" kern="1200" dirty="0"/>
        </a:p>
      </dsp:txBody>
      <dsp:txXfrm>
        <a:off x="2055187" y="936399"/>
        <a:ext cx="1985625" cy="622865"/>
      </dsp:txXfrm>
    </dsp:sp>
    <dsp:sp modelId="{438C2CA4-1071-4A2F-834A-8FDECE132159}">
      <dsp:nvSpPr>
        <dsp:cNvPr id="0" name=""/>
        <dsp:cNvSpPr/>
      </dsp:nvSpPr>
      <dsp:spPr>
        <a:xfrm rot="5400000">
          <a:off x="2931212" y="1574836"/>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1574836"/>
        <a:ext cx="233574" cy="280289"/>
      </dsp:txXfrm>
    </dsp:sp>
    <dsp:sp modelId="{09A2A138-B61C-4380-AF40-63145776E9DD}">
      <dsp:nvSpPr>
        <dsp:cNvPr id="0" name=""/>
        <dsp:cNvSpPr/>
      </dsp:nvSpPr>
      <dsp:spPr>
        <a:xfrm>
          <a:off x="2055187" y="1870697"/>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Demand Response</a:t>
          </a:r>
          <a:endParaRPr lang="en-US" sz="1800" kern="1200" dirty="0"/>
        </a:p>
      </dsp:txBody>
      <dsp:txXfrm>
        <a:off x="2055187" y="1870697"/>
        <a:ext cx="1985625" cy="622865"/>
      </dsp:txXfrm>
    </dsp:sp>
    <dsp:sp modelId="{EDCECE4C-7D3C-40FC-8842-7435806360CD}">
      <dsp:nvSpPr>
        <dsp:cNvPr id="0" name=""/>
        <dsp:cNvSpPr/>
      </dsp:nvSpPr>
      <dsp:spPr>
        <a:xfrm rot="5400000">
          <a:off x="2931212" y="2509134"/>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2509134"/>
        <a:ext cx="233574" cy="280289"/>
      </dsp:txXfrm>
    </dsp:sp>
    <dsp:sp modelId="{44BC7831-3E02-4F50-93B2-1377D6BC2DA4}">
      <dsp:nvSpPr>
        <dsp:cNvPr id="0" name=""/>
        <dsp:cNvSpPr/>
      </dsp:nvSpPr>
      <dsp:spPr>
        <a:xfrm>
          <a:off x="2055187" y="2804995"/>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Ancillary Services</a:t>
          </a:r>
          <a:endParaRPr lang="en-US" sz="1800" kern="1200" dirty="0"/>
        </a:p>
      </dsp:txBody>
      <dsp:txXfrm>
        <a:off x="2055187" y="2804995"/>
        <a:ext cx="1985625" cy="622865"/>
      </dsp:txXfrm>
    </dsp:sp>
    <dsp:sp modelId="{8FA56BA2-7A2C-4CD0-84A6-C232BF20D968}">
      <dsp:nvSpPr>
        <dsp:cNvPr id="0" name=""/>
        <dsp:cNvSpPr/>
      </dsp:nvSpPr>
      <dsp:spPr>
        <a:xfrm rot="5400000">
          <a:off x="2931212" y="3443432"/>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3443432"/>
        <a:ext cx="233574" cy="280289"/>
      </dsp:txXfrm>
    </dsp:sp>
    <dsp:sp modelId="{F3C08786-9D42-43F3-8921-ADD694AB0A7D}">
      <dsp:nvSpPr>
        <dsp:cNvPr id="0" name=""/>
        <dsp:cNvSpPr/>
      </dsp:nvSpPr>
      <dsp:spPr>
        <a:xfrm>
          <a:off x="2055187" y="3739293"/>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 and Analysis</a:t>
          </a:r>
          <a:endParaRPr lang="en-US" sz="1800" kern="1200" dirty="0"/>
        </a:p>
      </dsp:txBody>
      <dsp:txXfrm>
        <a:off x="2055187" y="3739293"/>
        <a:ext cx="1985625" cy="622865"/>
      </dsp:txXfrm>
    </dsp:sp>
    <dsp:sp modelId="{3143CA79-EF21-4ED2-B2EC-99E95E6430D6}">
      <dsp:nvSpPr>
        <dsp:cNvPr id="0" name=""/>
        <dsp:cNvSpPr/>
      </dsp:nvSpPr>
      <dsp:spPr>
        <a:xfrm rot="5400000">
          <a:off x="2931212" y="4377729"/>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4377729"/>
        <a:ext cx="233574" cy="280289"/>
      </dsp:txXfrm>
    </dsp:sp>
    <dsp:sp modelId="{2C50838A-5F61-48EF-8917-A2B4F5FB32A3}">
      <dsp:nvSpPr>
        <dsp:cNvPr id="0" name=""/>
        <dsp:cNvSpPr/>
      </dsp:nvSpPr>
      <dsp:spPr>
        <a:xfrm>
          <a:off x="2055187" y="4673590"/>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Conclusions</a:t>
          </a:r>
          <a:endParaRPr lang="en-US" sz="1800" kern="1200" dirty="0"/>
        </a:p>
      </dsp:txBody>
      <dsp:txXfrm>
        <a:off x="2055187" y="4673590"/>
        <a:ext cx="1985625" cy="62286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BBC0AF-4B37-4F78-9DE2-11C8378FAB8E}">
      <dsp:nvSpPr>
        <dsp:cNvPr id="0" name=""/>
        <dsp:cNvSpPr/>
      </dsp:nvSpPr>
      <dsp:spPr>
        <a:xfrm>
          <a:off x="2055187" y="2102"/>
          <a:ext cx="1985625" cy="622865"/>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Introduction</a:t>
          </a:r>
          <a:endParaRPr lang="en-US" sz="1800" kern="1200" dirty="0"/>
        </a:p>
      </dsp:txBody>
      <dsp:txXfrm>
        <a:off x="2055187" y="2102"/>
        <a:ext cx="1985625" cy="622865"/>
      </dsp:txXfrm>
    </dsp:sp>
    <dsp:sp modelId="{6D22E22C-319A-4220-8D75-3FFD5BE775A7}">
      <dsp:nvSpPr>
        <dsp:cNvPr id="0" name=""/>
        <dsp:cNvSpPr/>
      </dsp:nvSpPr>
      <dsp:spPr>
        <a:xfrm rot="5400000">
          <a:off x="2931212" y="640538"/>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640538"/>
        <a:ext cx="233574" cy="280289"/>
      </dsp:txXfrm>
    </dsp:sp>
    <dsp:sp modelId="{1B18E478-38E6-416B-B6BE-9093A050E513}">
      <dsp:nvSpPr>
        <dsp:cNvPr id="0" name=""/>
        <dsp:cNvSpPr/>
      </dsp:nvSpPr>
      <dsp:spPr>
        <a:xfrm>
          <a:off x="2055187" y="936399"/>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EVs &amp; V2G</a:t>
          </a:r>
          <a:endParaRPr lang="en-US" sz="1800" kern="1200" dirty="0"/>
        </a:p>
      </dsp:txBody>
      <dsp:txXfrm>
        <a:off x="2055187" y="936399"/>
        <a:ext cx="1985625" cy="622865"/>
      </dsp:txXfrm>
    </dsp:sp>
    <dsp:sp modelId="{438C2CA4-1071-4A2F-834A-8FDECE132159}">
      <dsp:nvSpPr>
        <dsp:cNvPr id="0" name=""/>
        <dsp:cNvSpPr/>
      </dsp:nvSpPr>
      <dsp:spPr>
        <a:xfrm rot="5400000">
          <a:off x="2931212" y="1574836"/>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1574836"/>
        <a:ext cx="233574" cy="280289"/>
      </dsp:txXfrm>
    </dsp:sp>
    <dsp:sp modelId="{09A2A138-B61C-4380-AF40-63145776E9DD}">
      <dsp:nvSpPr>
        <dsp:cNvPr id="0" name=""/>
        <dsp:cNvSpPr/>
      </dsp:nvSpPr>
      <dsp:spPr>
        <a:xfrm>
          <a:off x="2055187" y="1870697"/>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Demand Response</a:t>
          </a:r>
          <a:endParaRPr lang="en-US" sz="1800" kern="1200" dirty="0"/>
        </a:p>
      </dsp:txBody>
      <dsp:txXfrm>
        <a:off x="2055187" y="1870697"/>
        <a:ext cx="1985625" cy="622865"/>
      </dsp:txXfrm>
    </dsp:sp>
    <dsp:sp modelId="{EDCECE4C-7D3C-40FC-8842-7435806360CD}">
      <dsp:nvSpPr>
        <dsp:cNvPr id="0" name=""/>
        <dsp:cNvSpPr/>
      </dsp:nvSpPr>
      <dsp:spPr>
        <a:xfrm rot="5400000">
          <a:off x="2931212" y="2509134"/>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2509134"/>
        <a:ext cx="233574" cy="280289"/>
      </dsp:txXfrm>
    </dsp:sp>
    <dsp:sp modelId="{44BC7831-3E02-4F50-93B2-1377D6BC2DA4}">
      <dsp:nvSpPr>
        <dsp:cNvPr id="0" name=""/>
        <dsp:cNvSpPr/>
      </dsp:nvSpPr>
      <dsp:spPr>
        <a:xfrm>
          <a:off x="2055187" y="2804995"/>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Ancillary Services</a:t>
          </a:r>
          <a:endParaRPr lang="en-US" sz="1800" kern="1200" dirty="0"/>
        </a:p>
      </dsp:txBody>
      <dsp:txXfrm>
        <a:off x="2055187" y="2804995"/>
        <a:ext cx="1985625" cy="622865"/>
      </dsp:txXfrm>
    </dsp:sp>
    <dsp:sp modelId="{8FA56BA2-7A2C-4CD0-84A6-C232BF20D968}">
      <dsp:nvSpPr>
        <dsp:cNvPr id="0" name=""/>
        <dsp:cNvSpPr/>
      </dsp:nvSpPr>
      <dsp:spPr>
        <a:xfrm rot="5400000">
          <a:off x="2931212" y="3443432"/>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3443432"/>
        <a:ext cx="233574" cy="280289"/>
      </dsp:txXfrm>
    </dsp:sp>
    <dsp:sp modelId="{F3C08786-9D42-43F3-8921-ADD694AB0A7D}">
      <dsp:nvSpPr>
        <dsp:cNvPr id="0" name=""/>
        <dsp:cNvSpPr/>
      </dsp:nvSpPr>
      <dsp:spPr>
        <a:xfrm>
          <a:off x="2055187" y="3739293"/>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 and Analysis</a:t>
          </a:r>
          <a:endParaRPr lang="en-US" sz="1800" kern="1200" dirty="0"/>
        </a:p>
      </dsp:txBody>
      <dsp:txXfrm>
        <a:off x="2055187" y="3739293"/>
        <a:ext cx="1985625" cy="622865"/>
      </dsp:txXfrm>
    </dsp:sp>
    <dsp:sp modelId="{3143CA79-EF21-4ED2-B2EC-99E95E6430D6}">
      <dsp:nvSpPr>
        <dsp:cNvPr id="0" name=""/>
        <dsp:cNvSpPr/>
      </dsp:nvSpPr>
      <dsp:spPr>
        <a:xfrm rot="5400000">
          <a:off x="2931212" y="4377729"/>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4377729"/>
        <a:ext cx="233574" cy="280289"/>
      </dsp:txXfrm>
    </dsp:sp>
    <dsp:sp modelId="{2C50838A-5F61-48EF-8917-A2B4F5FB32A3}">
      <dsp:nvSpPr>
        <dsp:cNvPr id="0" name=""/>
        <dsp:cNvSpPr/>
      </dsp:nvSpPr>
      <dsp:spPr>
        <a:xfrm>
          <a:off x="2055187" y="4673590"/>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Conclusions</a:t>
          </a:r>
          <a:endParaRPr lang="en-US" sz="1800" kern="1200" dirty="0"/>
        </a:p>
      </dsp:txBody>
      <dsp:txXfrm>
        <a:off x="2055187" y="4673590"/>
        <a:ext cx="1985625" cy="62286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51E449-C9E1-4391-9E5C-1AA969B8B4C3}">
      <dsp:nvSpPr>
        <dsp:cNvPr id="0" name=""/>
        <dsp:cNvSpPr/>
      </dsp:nvSpPr>
      <dsp:spPr>
        <a:xfrm>
          <a:off x="441960" y="0"/>
          <a:ext cx="7802880" cy="48768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843E1A-C960-46A2-96DE-A50EE35C8608}">
      <dsp:nvSpPr>
        <dsp:cNvPr id="0" name=""/>
        <dsp:cNvSpPr/>
      </dsp:nvSpPr>
      <dsp:spPr>
        <a:xfrm>
          <a:off x="1432925" y="3365967"/>
          <a:ext cx="202874" cy="2028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D1E4DA-343C-4DF6-8120-AB7ACAB4318F}">
      <dsp:nvSpPr>
        <dsp:cNvPr id="0" name=""/>
        <dsp:cNvSpPr/>
      </dsp:nvSpPr>
      <dsp:spPr>
        <a:xfrm>
          <a:off x="1687135" y="3315006"/>
          <a:ext cx="1818071" cy="1409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499" tIns="0" rIns="0" bIns="0" numCol="1" spcCol="1270" anchor="t" anchorCtr="0">
          <a:noAutofit/>
        </a:bodyPr>
        <a:lstStyle/>
        <a:p>
          <a:pPr lvl="0" algn="l" defTabSz="1111250">
            <a:lnSpc>
              <a:spcPct val="90000"/>
            </a:lnSpc>
            <a:spcBef>
              <a:spcPct val="0"/>
            </a:spcBef>
            <a:spcAft>
              <a:spcPct val="35000"/>
            </a:spcAft>
          </a:pPr>
          <a:r>
            <a:rPr lang="en-US" sz="2500" kern="1200" dirty="0" smtClean="0"/>
            <a:t>1) How do renewables impact grid stability?</a:t>
          </a:r>
          <a:endParaRPr lang="en-US" sz="2500" kern="1200" dirty="0"/>
        </a:p>
      </dsp:txBody>
      <dsp:txXfrm>
        <a:off x="1687135" y="3315006"/>
        <a:ext cx="1818071" cy="1409395"/>
      </dsp:txXfrm>
    </dsp:sp>
    <dsp:sp modelId="{543C76DA-01DB-4377-AB47-EB96BCE30864}">
      <dsp:nvSpPr>
        <dsp:cNvPr id="0" name=""/>
        <dsp:cNvSpPr/>
      </dsp:nvSpPr>
      <dsp:spPr>
        <a:xfrm>
          <a:off x="3223686" y="2040453"/>
          <a:ext cx="366735" cy="36673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505D09-A15B-48F3-9A6B-9493BE885D66}">
      <dsp:nvSpPr>
        <dsp:cNvPr id="0" name=""/>
        <dsp:cNvSpPr/>
      </dsp:nvSpPr>
      <dsp:spPr>
        <a:xfrm>
          <a:off x="3581401" y="2071433"/>
          <a:ext cx="1872691" cy="2652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25" tIns="0" rIns="0" bIns="0" numCol="1" spcCol="1270" anchor="t" anchorCtr="0">
          <a:noAutofit/>
        </a:bodyPr>
        <a:lstStyle/>
        <a:p>
          <a:pPr lvl="0" algn="l" defTabSz="1111250">
            <a:lnSpc>
              <a:spcPct val="90000"/>
            </a:lnSpc>
            <a:spcBef>
              <a:spcPct val="0"/>
            </a:spcBef>
            <a:spcAft>
              <a:spcPct val="35000"/>
            </a:spcAft>
          </a:pPr>
          <a:r>
            <a:rPr lang="en-US" sz="2500" kern="1200" dirty="0" smtClean="0"/>
            <a:t>2) Are EVs capable of providing stability services?</a:t>
          </a:r>
          <a:endParaRPr lang="en-US" sz="2500" kern="1200" dirty="0"/>
        </a:p>
      </dsp:txBody>
      <dsp:txXfrm>
        <a:off x="3581401" y="2071433"/>
        <a:ext cx="1872691" cy="2652979"/>
      </dsp:txXfrm>
    </dsp:sp>
    <dsp:sp modelId="{9D5B442C-A1DC-4163-A2A3-34A39359C5E6}">
      <dsp:nvSpPr>
        <dsp:cNvPr id="0" name=""/>
        <dsp:cNvSpPr/>
      </dsp:nvSpPr>
      <dsp:spPr>
        <a:xfrm>
          <a:off x="5377281" y="1233830"/>
          <a:ext cx="507187" cy="5071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5A7A5D-C34C-4DE3-B85C-EDA180B71F9E}">
      <dsp:nvSpPr>
        <dsp:cNvPr id="0" name=""/>
        <dsp:cNvSpPr/>
      </dsp:nvSpPr>
      <dsp:spPr>
        <a:xfrm>
          <a:off x="5715005" y="1353306"/>
          <a:ext cx="2482308" cy="3389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748" tIns="0" rIns="0" bIns="0" numCol="1" spcCol="1270" anchor="t" anchorCtr="0">
          <a:noAutofit/>
        </a:bodyPr>
        <a:lstStyle/>
        <a:p>
          <a:pPr lvl="0" algn="l" defTabSz="1111250">
            <a:lnSpc>
              <a:spcPct val="90000"/>
            </a:lnSpc>
            <a:spcBef>
              <a:spcPct val="0"/>
            </a:spcBef>
            <a:spcAft>
              <a:spcPct val="35000"/>
            </a:spcAft>
          </a:pPr>
          <a:r>
            <a:rPr lang="en-US" sz="2500" kern="1200" dirty="0" smtClean="0"/>
            <a:t>3) What is the market value of these services?</a:t>
          </a:r>
          <a:endParaRPr lang="en-US" sz="2500" kern="1200" dirty="0"/>
        </a:p>
      </dsp:txBody>
      <dsp:txXfrm>
        <a:off x="5715005" y="1353306"/>
        <a:ext cx="2482308" cy="338937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7F0D3D4-2C46-471C-9FBF-229BEC054269}">
      <dsp:nvSpPr>
        <dsp:cNvPr id="0" name=""/>
        <dsp:cNvSpPr/>
      </dsp:nvSpPr>
      <dsp:spPr>
        <a:xfrm>
          <a:off x="590900" y="79150"/>
          <a:ext cx="1637599" cy="1637599"/>
        </a:xfrm>
        <a:prstGeom prst="ellipse">
          <a:avLst/>
        </a:prstGeom>
        <a:solidFill>
          <a:srgbClr val="4F81BD">
            <a:alpha val="53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bg1"/>
              </a:solidFill>
            </a:rPr>
            <a:t>Grid Stability</a:t>
          </a:r>
          <a:endParaRPr lang="en-US" sz="1500" b="1" kern="1200" dirty="0">
            <a:solidFill>
              <a:schemeClr val="bg1"/>
            </a:solidFill>
          </a:endParaRPr>
        </a:p>
      </dsp:txBody>
      <dsp:txXfrm>
        <a:off x="809246" y="365730"/>
        <a:ext cx="1200906" cy="736919"/>
      </dsp:txXfrm>
    </dsp:sp>
    <dsp:sp modelId="{EFD27922-466F-4BE2-9B58-5141D6405FEE}">
      <dsp:nvSpPr>
        <dsp:cNvPr id="0" name=""/>
        <dsp:cNvSpPr/>
      </dsp:nvSpPr>
      <dsp:spPr>
        <a:xfrm>
          <a:off x="1181800" y="1102650"/>
          <a:ext cx="1637599" cy="1637599"/>
        </a:xfrm>
        <a:prstGeom prst="ellipse">
          <a:avLst/>
        </a:prstGeom>
        <a:solidFill>
          <a:srgbClr val="4F81BD">
            <a:alpha val="53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bg1"/>
              </a:solidFill>
            </a:rPr>
            <a:t>EVs</a:t>
          </a:r>
          <a:endParaRPr lang="en-US" sz="1500" b="1" kern="1200" dirty="0">
            <a:solidFill>
              <a:schemeClr val="bg1"/>
            </a:solidFill>
          </a:endParaRPr>
        </a:p>
      </dsp:txBody>
      <dsp:txXfrm>
        <a:off x="1682633" y="1525696"/>
        <a:ext cx="982559" cy="900679"/>
      </dsp:txXfrm>
    </dsp:sp>
    <dsp:sp modelId="{F0827551-1D09-436B-B59E-C1D462EC319D}">
      <dsp:nvSpPr>
        <dsp:cNvPr id="0" name=""/>
        <dsp:cNvSpPr/>
      </dsp:nvSpPr>
      <dsp:spPr>
        <a:xfrm>
          <a:off x="0" y="1102650"/>
          <a:ext cx="1637599" cy="1637599"/>
        </a:xfrm>
        <a:prstGeom prst="ellipse">
          <a:avLst/>
        </a:prstGeom>
        <a:solidFill>
          <a:srgbClr val="4F81BD">
            <a:alpha val="53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bg1"/>
              </a:solidFill>
            </a:rPr>
            <a:t>Renewables</a:t>
          </a:r>
          <a:endParaRPr lang="en-US" sz="1500" b="1" kern="1200" dirty="0">
            <a:solidFill>
              <a:schemeClr val="bg1"/>
            </a:solidFill>
          </a:endParaRPr>
        </a:p>
      </dsp:txBody>
      <dsp:txXfrm>
        <a:off x="154207" y="1525696"/>
        <a:ext cx="982559" cy="90067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BBC0AF-4B37-4F78-9DE2-11C8378FAB8E}">
      <dsp:nvSpPr>
        <dsp:cNvPr id="0" name=""/>
        <dsp:cNvSpPr/>
      </dsp:nvSpPr>
      <dsp:spPr>
        <a:xfrm>
          <a:off x="2055187" y="2102"/>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Introduction</a:t>
          </a:r>
          <a:endParaRPr lang="en-US" sz="1800" kern="1200" dirty="0"/>
        </a:p>
      </dsp:txBody>
      <dsp:txXfrm>
        <a:off x="2055187" y="2102"/>
        <a:ext cx="1985625" cy="622865"/>
      </dsp:txXfrm>
    </dsp:sp>
    <dsp:sp modelId="{6D22E22C-319A-4220-8D75-3FFD5BE775A7}">
      <dsp:nvSpPr>
        <dsp:cNvPr id="0" name=""/>
        <dsp:cNvSpPr/>
      </dsp:nvSpPr>
      <dsp:spPr>
        <a:xfrm rot="5400000">
          <a:off x="2931212" y="640538"/>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640538"/>
        <a:ext cx="233574" cy="280289"/>
      </dsp:txXfrm>
    </dsp:sp>
    <dsp:sp modelId="{1B18E478-38E6-416B-B6BE-9093A050E513}">
      <dsp:nvSpPr>
        <dsp:cNvPr id="0" name=""/>
        <dsp:cNvSpPr/>
      </dsp:nvSpPr>
      <dsp:spPr>
        <a:xfrm>
          <a:off x="2055187" y="936399"/>
          <a:ext cx="1985625" cy="622865"/>
        </a:xfrm>
        <a:prstGeom prst="roundRect">
          <a:avLst>
            <a:gd name="adj" fmla="val 10000"/>
          </a:avLst>
        </a:prstGeom>
        <a:solidFill>
          <a:srgbClr val="4E7F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EVs &amp; V2G</a:t>
          </a:r>
          <a:endParaRPr lang="en-US" sz="1800" kern="1200" dirty="0"/>
        </a:p>
      </dsp:txBody>
      <dsp:txXfrm>
        <a:off x="2055187" y="936399"/>
        <a:ext cx="1985625" cy="622865"/>
      </dsp:txXfrm>
    </dsp:sp>
    <dsp:sp modelId="{438C2CA4-1071-4A2F-834A-8FDECE132159}">
      <dsp:nvSpPr>
        <dsp:cNvPr id="0" name=""/>
        <dsp:cNvSpPr/>
      </dsp:nvSpPr>
      <dsp:spPr>
        <a:xfrm rot="5400000">
          <a:off x="2931212" y="1574836"/>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1574836"/>
        <a:ext cx="233574" cy="280289"/>
      </dsp:txXfrm>
    </dsp:sp>
    <dsp:sp modelId="{09A2A138-B61C-4380-AF40-63145776E9DD}">
      <dsp:nvSpPr>
        <dsp:cNvPr id="0" name=""/>
        <dsp:cNvSpPr/>
      </dsp:nvSpPr>
      <dsp:spPr>
        <a:xfrm>
          <a:off x="2055187" y="1870697"/>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Demand Response</a:t>
          </a:r>
          <a:endParaRPr lang="en-US" sz="1800" kern="1200" dirty="0"/>
        </a:p>
      </dsp:txBody>
      <dsp:txXfrm>
        <a:off x="2055187" y="1870697"/>
        <a:ext cx="1985625" cy="622865"/>
      </dsp:txXfrm>
    </dsp:sp>
    <dsp:sp modelId="{EDCECE4C-7D3C-40FC-8842-7435806360CD}">
      <dsp:nvSpPr>
        <dsp:cNvPr id="0" name=""/>
        <dsp:cNvSpPr/>
      </dsp:nvSpPr>
      <dsp:spPr>
        <a:xfrm rot="5400000">
          <a:off x="2931212" y="2509134"/>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2509134"/>
        <a:ext cx="233574" cy="280289"/>
      </dsp:txXfrm>
    </dsp:sp>
    <dsp:sp modelId="{44BC7831-3E02-4F50-93B2-1377D6BC2DA4}">
      <dsp:nvSpPr>
        <dsp:cNvPr id="0" name=""/>
        <dsp:cNvSpPr/>
      </dsp:nvSpPr>
      <dsp:spPr>
        <a:xfrm>
          <a:off x="2055187" y="2804995"/>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Ancillary Services</a:t>
          </a:r>
          <a:endParaRPr lang="en-US" sz="1800" kern="1200" dirty="0"/>
        </a:p>
      </dsp:txBody>
      <dsp:txXfrm>
        <a:off x="2055187" y="2804995"/>
        <a:ext cx="1985625" cy="622865"/>
      </dsp:txXfrm>
    </dsp:sp>
    <dsp:sp modelId="{8FA56BA2-7A2C-4CD0-84A6-C232BF20D968}">
      <dsp:nvSpPr>
        <dsp:cNvPr id="0" name=""/>
        <dsp:cNvSpPr/>
      </dsp:nvSpPr>
      <dsp:spPr>
        <a:xfrm rot="5400000">
          <a:off x="2931212" y="3443432"/>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3443432"/>
        <a:ext cx="233574" cy="280289"/>
      </dsp:txXfrm>
    </dsp:sp>
    <dsp:sp modelId="{F3C08786-9D42-43F3-8921-ADD694AB0A7D}">
      <dsp:nvSpPr>
        <dsp:cNvPr id="0" name=""/>
        <dsp:cNvSpPr/>
      </dsp:nvSpPr>
      <dsp:spPr>
        <a:xfrm>
          <a:off x="2055187" y="3739293"/>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 and Analysis</a:t>
          </a:r>
          <a:endParaRPr lang="en-US" sz="1800" kern="1200" dirty="0"/>
        </a:p>
      </dsp:txBody>
      <dsp:txXfrm>
        <a:off x="2055187" y="3739293"/>
        <a:ext cx="1985625" cy="622865"/>
      </dsp:txXfrm>
    </dsp:sp>
    <dsp:sp modelId="{3143CA79-EF21-4ED2-B2EC-99E95E6430D6}">
      <dsp:nvSpPr>
        <dsp:cNvPr id="0" name=""/>
        <dsp:cNvSpPr/>
      </dsp:nvSpPr>
      <dsp:spPr>
        <a:xfrm rot="5400000">
          <a:off x="2931212" y="4377729"/>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4377729"/>
        <a:ext cx="233574" cy="280289"/>
      </dsp:txXfrm>
    </dsp:sp>
    <dsp:sp modelId="{2C50838A-5F61-48EF-8917-A2B4F5FB32A3}">
      <dsp:nvSpPr>
        <dsp:cNvPr id="0" name=""/>
        <dsp:cNvSpPr/>
      </dsp:nvSpPr>
      <dsp:spPr>
        <a:xfrm>
          <a:off x="2055187" y="4673590"/>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Conclusions</a:t>
          </a:r>
          <a:endParaRPr lang="en-US" sz="1800" kern="1200" dirty="0"/>
        </a:p>
      </dsp:txBody>
      <dsp:txXfrm>
        <a:off x="2055187" y="4673590"/>
        <a:ext cx="1985625" cy="62286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818BEC0-3313-0F43-A31D-B589CE1AFF6A}">
      <dsp:nvSpPr>
        <dsp:cNvPr id="0" name=""/>
        <dsp:cNvSpPr/>
      </dsp:nvSpPr>
      <dsp:spPr>
        <a:xfrm>
          <a:off x="2351" y="835023"/>
          <a:ext cx="1129838" cy="1179514"/>
        </a:xfrm>
        <a:prstGeom prst="ellipse">
          <a:avLst/>
        </a:prstGeom>
        <a:solidFill>
          <a:srgbClr val="3F80CD"/>
        </a:solidFill>
        <a:ln>
          <a:noFill/>
        </a:ln>
        <a:effectLst>
          <a:reflection stA="50000" endPos="75000" dist="127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n>
                <a:noFill/>
              </a:ln>
            </a:rPr>
            <a:t>Total EV Sales (US)</a:t>
          </a:r>
          <a:endParaRPr lang="en-US" sz="1200" b="1" kern="1200" dirty="0">
            <a:ln>
              <a:noFill/>
            </a:ln>
          </a:endParaRPr>
        </a:p>
      </dsp:txBody>
      <dsp:txXfrm>
        <a:off x="2351" y="835023"/>
        <a:ext cx="1129838" cy="1179514"/>
      </dsp:txXfrm>
    </dsp:sp>
    <dsp:sp modelId="{136AE106-6305-494C-A855-3295C0A98435}">
      <dsp:nvSpPr>
        <dsp:cNvPr id="0" name=""/>
        <dsp:cNvSpPr/>
      </dsp:nvSpPr>
      <dsp:spPr>
        <a:xfrm>
          <a:off x="1211750" y="1140636"/>
          <a:ext cx="568289" cy="568289"/>
        </a:xfrm>
        <a:prstGeom prst="mathMinus">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211750" y="1140636"/>
        <a:ext cx="568289" cy="568289"/>
      </dsp:txXfrm>
    </dsp:sp>
    <dsp:sp modelId="{78813C3B-65A9-C449-BF21-8791FA88D187}">
      <dsp:nvSpPr>
        <dsp:cNvPr id="0" name=""/>
        <dsp:cNvSpPr/>
      </dsp:nvSpPr>
      <dsp:spPr>
        <a:xfrm>
          <a:off x="1859601" y="817676"/>
          <a:ext cx="1210731" cy="1214209"/>
        </a:xfrm>
        <a:prstGeom prst="ellipse">
          <a:avLst/>
        </a:prstGeom>
        <a:solidFill>
          <a:srgbClr val="3E7FCB"/>
        </a:solidFill>
        <a:ln>
          <a:noFill/>
        </a:ln>
        <a:effectLst>
          <a:reflection stA="50000" endPos="75000" dist="127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Estimated Yearly EV Retirement</a:t>
          </a:r>
          <a:endParaRPr lang="en-US" sz="1200" b="1" kern="1200" dirty="0"/>
        </a:p>
      </dsp:txBody>
      <dsp:txXfrm>
        <a:off x="1859601" y="817676"/>
        <a:ext cx="1210731" cy="1214209"/>
      </dsp:txXfrm>
    </dsp:sp>
    <dsp:sp modelId="{68D00AA5-4EB0-784A-B410-B761419C761B}">
      <dsp:nvSpPr>
        <dsp:cNvPr id="0" name=""/>
        <dsp:cNvSpPr/>
      </dsp:nvSpPr>
      <dsp:spPr>
        <a:xfrm>
          <a:off x="3149893" y="1140636"/>
          <a:ext cx="568289" cy="568289"/>
        </a:xfrm>
        <a:prstGeom prst="mathMultiply">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endParaRPr lang="en-US" sz="2700" kern="1200"/>
        </a:p>
      </dsp:txBody>
      <dsp:txXfrm>
        <a:off x="3149893" y="1140636"/>
        <a:ext cx="568289" cy="568289"/>
      </dsp:txXfrm>
    </dsp:sp>
    <dsp:sp modelId="{409FDB30-6E12-F24F-A3C3-EF713FAB3284}">
      <dsp:nvSpPr>
        <dsp:cNvPr id="0" name=""/>
        <dsp:cNvSpPr/>
      </dsp:nvSpPr>
      <dsp:spPr>
        <a:xfrm>
          <a:off x="3797743" y="834318"/>
          <a:ext cx="1160222" cy="1180925"/>
        </a:xfrm>
        <a:prstGeom prst="ellipse">
          <a:avLst/>
        </a:prstGeom>
        <a:solidFill>
          <a:srgbClr val="3E7FCB"/>
        </a:solidFill>
        <a:ln>
          <a:noFill/>
        </a:ln>
        <a:effectLst>
          <a:reflection stA="50000" endPos="75000" dist="127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 of EVs Sold in CA</a:t>
          </a:r>
          <a:endParaRPr lang="en-US" sz="1200" b="1" kern="1200" dirty="0"/>
        </a:p>
      </dsp:txBody>
      <dsp:txXfrm>
        <a:off x="3797743" y="834318"/>
        <a:ext cx="1160222" cy="1180925"/>
      </dsp:txXfrm>
    </dsp:sp>
    <dsp:sp modelId="{E6BB8843-DFB1-E942-8AE2-61162012F7CC}">
      <dsp:nvSpPr>
        <dsp:cNvPr id="0" name=""/>
        <dsp:cNvSpPr/>
      </dsp:nvSpPr>
      <dsp:spPr>
        <a:xfrm>
          <a:off x="5037526" y="1140636"/>
          <a:ext cx="568289" cy="568289"/>
        </a:xfrm>
        <a:prstGeom prst="mathDivide">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5037526" y="1140636"/>
        <a:ext cx="568289" cy="568289"/>
      </dsp:txXfrm>
    </dsp:sp>
    <dsp:sp modelId="{576FC3A2-326B-F842-BCEC-FC2BB3AF2535}">
      <dsp:nvSpPr>
        <dsp:cNvPr id="0" name=""/>
        <dsp:cNvSpPr/>
      </dsp:nvSpPr>
      <dsp:spPr>
        <a:xfrm>
          <a:off x="5685377" y="847217"/>
          <a:ext cx="1135815" cy="1155127"/>
        </a:xfrm>
        <a:prstGeom prst="ellipse">
          <a:avLst/>
        </a:prstGeom>
        <a:solidFill>
          <a:srgbClr val="3E7FCB"/>
        </a:solidFill>
        <a:ln>
          <a:noFill/>
        </a:ln>
        <a:effectLst>
          <a:reflection stA="50000" endPos="75000" dist="127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t>Total Registered Passenger Vehicles in CA</a:t>
          </a:r>
          <a:endParaRPr lang="en-US" sz="1100" b="1" kern="1200" dirty="0"/>
        </a:p>
      </dsp:txBody>
      <dsp:txXfrm>
        <a:off x="5685377" y="847217"/>
        <a:ext cx="1135815" cy="1155127"/>
      </dsp:txXfrm>
    </dsp:sp>
    <dsp:sp modelId="{A5857C7A-7AF2-4640-8109-505C798DA813}">
      <dsp:nvSpPr>
        <dsp:cNvPr id="0" name=""/>
        <dsp:cNvSpPr/>
      </dsp:nvSpPr>
      <dsp:spPr>
        <a:xfrm>
          <a:off x="6900752" y="1140636"/>
          <a:ext cx="568289" cy="568289"/>
        </a:xfrm>
        <a:prstGeom prst="mathEqual">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6900752" y="1140636"/>
        <a:ext cx="568289" cy="568289"/>
      </dsp:txXfrm>
    </dsp:sp>
    <dsp:sp modelId="{D2C32635-1F1D-3F4B-83A8-5C7EE9326E0A}">
      <dsp:nvSpPr>
        <dsp:cNvPr id="0" name=""/>
        <dsp:cNvSpPr/>
      </dsp:nvSpPr>
      <dsp:spPr>
        <a:xfrm>
          <a:off x="7548603" y="847521"/>
          <a:ext cx="1135844" cy="1154519"/>
        </a:xfrm>
        <a:prstGeom prst="ellipse">
          <a:avLst/>
        </a:prstGeom>
        <a:solidFill>
          <a:srgbClr val="3E7FCB"/>
        </a:solidFill>
        <a:ln>
          <a:noFill/>
        </a:ln>
        <a:effectLst>
          <a:reflection stA="50000" endPos="75000" dist="127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 of EVs in CA</a:t>
          </a:r>
          <a:endParaRPr lang="en-US" sz="1200" b="1" kern="1200" dirty="0"/>
        </a:p>
      </dsp:txBody>
      <dsp:txXfrm>
        <a:off x="7548603" y="847521"/>
        <a:ext cx="1135844" cy="1154519"/>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BBC0AF-4B37-4F78-9DE2-11C8378FAB8E}">
      <dsp:nvSpPr>
        <dsp:cNvPr id="0" name=""/>
        <dsp:cNvSpPr/>
      </dsp:nvSpPr>
      <dsp:spPr>
        <a:xfrm>
          <a:off x="2055187" y="2102"/>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Introduction</a:t>
          </a:r>
          <a:endParaRPr lang="en-US" sz="1800" kern="1200" dirty="0"/>
        </a:p>
      </dsp:txBody>
      <dsp:txXfrm>
        <a:off x="2055187" y="2102"/>
        <a:ext cx="1985625" cy="622865"/>
      </dsp:txXfrm>
    </dsp:sp>
    <dsp:sp modelId="{6D22E22C-319A-4220-8D75-3FFD5BE775A7}">
      <dsp:nvSpPr>
        <dsp:cNvPr id="0" name=""/>
        <dsp:cNvSpPr/>
      </dsp:nvSpPr>
      <dsp:spPr>
        <a:xfrm rot="5400000">
          <a:off x="2931212" y="640538"/>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640538"/>
        <a:ext cx="233574" cy="280289"/>
      </dsp:txXfrm>
    </dsp:sp>
    <dsp:sp modelId="{1B18E478-38E6-416B-B6BE-9093A050E513}">
      <dsp:nvSpPr>
        <dsp:cNvPr id="0" name=""/>
        <dsp:cNvSpPr/>
      </dsp:nvSpPr>
      <dsp:spPr>
        <a:xfrm>
          <a:off x="2055187" y="936399"/>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EVs &amp; V2G</a:t>
          </a:r>
          <a:endParaRPr lang="en-US" sz="1800" kern="1200" dirty="0"/>
        </a:p>
      </dsp:txBody>
      <dsp:txXfrm>
        <a:off x="2055187" y="936399"/>
        <a:ext cx="1985625" cy="622865"/>
      </dsp:txXfrm>
    </dsp:sp>
    <dsp:sp modelId="{438C2CA4-1071-4A2F-834A-8FDECE132159}">
      <dsp:nvSpPr>
        <dsp:cNvPr id="0" name=""/>
        <dsp:cNvSpPr/>
      </dsp:nvSpPr>
      <dsp:spPr>
        <a:xfrm rot="5400000">
          <a:off x="2931212" y="1574836"/>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1574836"/>
        <a:ext cx="233574" cy="280289"/>
      </dsp:txXfrm>
    </dsp:sp>
    <dsp:sp modelId="{09A2A138-B61C-4380-AF40-63145776E9DD}">
      <dsp:nvSpPr>
        <dsp:cNvPr id="0" name=""/>
        <dsp:cNvSpPr/>
      </dsp:nvSpPr>
      <dsp:spPr>
        <a:xfrm>
          <a:off x="2055187" y="1870697"/>
          <a:ext cx="1985625" cy="622865"/>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Demand Response</a:t>
          </a:r>
          <a:endParaRPr lang="en-US" sz="1800" kern="1200" dirty="0"/>
        </a:p>
      </dsp:txBody>
      <dsp:txXfrm>
        <a:off x="2055187" y="1870697"/>
        <a:ext cx="1985625" cy="622865"/>
      </dsp:txXfrm>
    </dsp:sp>
    <dsp:sp modelId="{EDCECE4C-7D3C-40FC-8842-7435806360CD}">
      <dsp:nvSpPr>
        <dsp:cNvPr id="0" name=""/>
        <dsp:cNvSpPr/>
      </dsp:nvSpPr>
      <dsp:spPr>
        <a:xfrm rot="5400000">
          <a:off x="2931212" y="2509134"/>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2509134"/>
        <a:ext cx="233574" cy="280289"/>
      </dsp:txXfrm>
    </dsp:sp>
    <dsp:sp modelId="{44BC7831-3E02-4F50-93B2-1377D6BC2DA4}">
      <dsp:nvSpPr>
        <dsp:cNvPr id="0" name=""/>
        <dsp:cNvSpPr/>
      </dsp:nvSpPr>
      <dsp:spPr>
        <a:xfrm>
          <a:off x="2055187" y="2804995"/>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Ancillary Services</a:t>
          </a:r>
          <a:endParaRPr lang="en-US" sz="1800" kern="1200" dirty="0"/>
        </a:p>
      </dsp:txBody>
      <dsp:txXfrm>
        <a:off x="2055187" y="2804995"/>
        <a:ext cx="1985625" cy="622865"/>
      </dsp:txXfrm>
    </dsp:sp>
    <dsp:sp modelId="{8FA56BA2-7A2C-4CD0-84A6-C232BF20D968}">
      <dsp:nvSpPr>
        <dsp:cNvPr id="0" name=""/>
        <dsp:cNvSpPr/>
      </dsp:nvSpPr>
      <dsp:spPr>
        <a:xfrm rot="5400000">
          <a:off x="2931212" y="3443432"/>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3443432"/>
        <a:ext cx="233574" cy="280289"/>
      </dsp:txXfrm>
    </dsp:sp>
    <dsp:sp modelId="{F3C08786-9D42-43F3-8921-ADD694AB0A7D}">
      <dsp:nvSpPr>
        <dsp:cNvPr id="0" name=""/>
        <dsp:cNvSpPr/>
      </dsp:nvSpPr>
      <dsp:spPr>
        <a:xfrm>
          <a:off x="2055187" y="3739293"/>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 and Analysis</a:t>
          </a:r>
          <a:endParaRPr lang="en-US" sz="1800" kern="1200" dirty="0"/>
        </a:p>
      </dsp:txBody>
      <dsp:txXfrm>
        <a:off x="2055187" y="3739293"/>
        <a:ext cx="1985625" cy="622865"/>
      </dsp:txXfrm>
    </dsp:sp>
    <dsp:sp modelId="{3143CA79-EF21-4ED2-B2EC-99E95E6430D6}">
      <dsp:nvSpPr>
        <dsp:cNvPr id="0" name=""/>
        <dsp:cNvSpPr/>
      </dsp:nvSpPr>
      <dsp:spPr>
        <a:xfrm rot="5400000">
          <a:off x="2931212" y="4377729"/>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4377729"/>
        <a:ext cx="233574" cy="280289"/>
      </dsp:txXfrm>
    </dsp:sp>
    <dsp:sp modelId="{2C50838A-5F61-48EF-8917-A2B4F5FB32A3}">
      <dsp:nvSpPr>
        <dsp:cNvPr id="0" name=""/>
        <dsp:cNvSpPr/>
      </dsp:nvSpPr>
      <dsp:spPr>
        <a:xfrm>
          <a:off x="2055187" y="4673590"/>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Conclusions</a:t>
          </a:r>
          <a:endParaRPr lang="en-US" sz="1800" kern="1200" dirty="0"/>
        </a:p>
      </dsp:txBody>
      <dsp:txXfrm>
        <a:off x="2055187" y="4673590"/>
        <a:ext cx="1985625" cy="62286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BBC0AF-4B37-4F78-9DE2-11C8378FAB8E}">
      <dsp:nvSpPr>
        <dsp:cNvPr id="0" name=""/>
        <dsp:cNvSpPr/>
      </dsp:nvSpPr>
      <dsp:spPr>
        <a:xfrm>
          <a:off x="2055187" y="2102"/>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Introduction</a:t>
          </a:r>
          <a:endParaRPr lang="en-US" sz="1800" kern="1200" dirty="0"/>
        </a:p>
      </dsp:txBody>
      <dsp:txXfrm>
        <a:off x="2055187" y="2102"/>
        <a:ext cx="1985625" cy="622865"/>
      </dsp:txXfrm>
    </dsp:sp>
    <dsp:sp modelId="{6D22E22C-319A-4220-8D75-3FFD5BE775A7}">
      <dsp:nvSpPr>
        <dsp:cNvPr id="0" name=""/>
        <dsp:cNvSpPr/>
      </dsp:nvSpPr>
      <dsp:spPr>
        <a:xfrm rot="5400000">
          <a:off x="2931212" y="640538"/>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640538"/>
        <a:ext cx="233574" cy="280289"/>
      </dsp:txXfrm>
    </dsp:sp>
    <dsp:sp modelId="{1B18E478-38E6-416B-B6BE-9093A050E513}">
      <dsp:nvSpPr>
        <dsp:cNvPr id="0" name=""/>
        <dsp:cNvSpPr/>
      </dsp:nvSpPr>
      <dsp:spPr>
        <a:xfrm>
          <a:off x="2055187" y="936399"/>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EVs &amp; V2G</a:t>
          </a:r>
          <a:endParaRPr lang="en-US" sz="1800" kern="1200" dirty="0"/>
        </a:p>
      </dsp:txBody>
      <dsp:txXfrm>
        <a:off x="2055187" y="936399"/>
        <a:ext cx="1985625" cy="622865"/>
      </dsp:txXfrm>
    </dsp:sp>
    <dsp:sp modelId="{438C2CA4-1071-4A2F-834A-8FDECE132159}">
      <dsp:nvSpPr>
        <dsp:cNvPr id="0" name=""/>
        <dsp:cNvSpPr/>
      </dsp:nvSpPr>
      <dsp:spPr>
        <a:xfrm rot="5400000">
          <a:off x="2931212" y="1574836"/>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1574836"/>
        <a:ext cx="233574" cy="280289"/>
      </dsp:txXfrm>
    </dsp:sp>
    <dsp:sp modelId="{09A2A138-B61C-4380-AF40-63145776E9DD}">
      <dsp:nvSpPr>
        <dsp:cNvPr id="0" name=""/>
        <dsp:cNvSpPr/>
      </dsp:nvSpPr>
      <dsp:spPr>
        <a:xfrm>
          <a:off x="2055187" y="1870697"/>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Demand Response</a:t>
          </a:r>
          <a:endParaRPr lang="en-US" sz="1800" kern="1200" dirty="0"/>
        </a:p>
      </dsp:txBody>
      <dsp:txXfrm>
        <a:off x="2055187" y="1870697"/>
        <a:ext cx="1985625" cy="622865"/>
      </dsp:txXfrm>
    </dsp:sp>
    <dsp:sp modelId="{EDCECE4C-7D3C-40FC-8842-7435806360CD}">
      <dsp:nvSpPr>
        <dsp:cNvPr id="0" name=""/>
        <dsp:cNvSpPr/>
      </dsp:nvSpPr>
      <dsp:spPr>
        <a:xfrm rot="5400000">
          <a:off x="2931212" y="2509134"/>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2509134"/>
        <a:ext cx="233574" cy="280289"/>
      </dsp:txXfrm>
    </dsp:sp>
    <dsp:sp modelId="{44BC7831-3E02-4F50-93B2-1377D6BC2DA4}">
      <dsp:nvSpPr>
        <dsp:cNvPr id="0" name=""/>
        <dsp:cNvSpPr/>
      </dsp:nvSpPr>
      <dsp:spPr>
        <a:xfrm>
          <a:off x="2055187" y="2804995"/>
          <a:ext cx="1985625" cy="622865"/>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Ancillary Services</a:t>
          </a:r>
          <a:endParaRPr lang="en-US" sz="1800" kern="1200" dirty="0"/>
        </a:p>
      </dsp:txBody>
      <dsp:txXfrm>
        <a:off x="2055187" y="2804995"/>
        <a:ext cx="1985625" cy="622865"/>
      </dsp:txXfrm>
    </dsp:sp>
    <dsp:sp modelId="{8FA56BA2-7A2C-4CD0-84A6-C232BF20D968}">
      <dsp:nvSpPr>
        <dsp:cNvPr id="0" name=""/>
        <dsp:cNvSpPr/>
      </dsp:nvSpPr>
      <dsp:spPr>
        <a:xfrm rot="5400000">
          <a:off x="2931212" y="3443432"/>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3443432"/>
        <a:ext cx="233574" cy="280289"/>
      </dsp:txXfrm>
    </dsp:sp>
    <dsp:sp modelId="{F3C08786-9D42-43F3-8921-ADD694AB0A7D}">
      <dsp:nvSpPr>
        <dsp:cNvPr id="0" name=""/>
        <dsp:cNvSpPr/>
      </dsp:nvSpPr>
      <dsp:spPr>
        <a:xfrm>
          <a:off x="2055187" y="3739293"/>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 and Analysis</a:t>
          </a:r>
          <a:endParaRPr lang="en-US" sz="1800" kern="1200" dirty="0"/>
        </a:p>
      </dsp:txBody>
      <dsp:txXfrm>
        <a:off x="2055187" y="3739293"/>
        <a:ext cx="1985625" cy="622865"/>
      </dsp:txXfrm>
    </dsp:sp>
    <dsp:sp modelId="{3143CA79-EF21-4ED2-B2EC-99E95E6430D6}">
      <dsp:nvSpPr>
        <dsp:cNvPr id="0" name=""/>
        <dsp:cNvSpPr/>
      </dsp:nvSpPr>
      <dsp:spPr>
        <a:xfrm rot="5400000">
          <a:off x="2931212" y="4377729"/>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4377729"/>
        <a:ext cx="233574" cy="280289"/>
      </dsp:txXfrm>
    </dsp:sp>
    <dsp:sp modelId="{2C50838A-5F61-48EF-8917-A2B4F5FB32A3}">
      <dsp:nvSpPr>
        <dsp:cNvPr id="0" name=""/>
        <dsp:cNvSpPr/>
      </dsp:nvSpPr>
      <dsp:spPr>
        <a:xfrm>
          <a:off x="2055187" y="4673590"/>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Conclusions</a:t>
          </a:r>
          <a:endParaRPr lang="en-US" sz="1800" kern="1200" dirty="0"/>
        </a:p>
      </dsp:txBody>
      <dsp:txXfrm>
        <a:off x="2055187" y="4673590"/>
        <a:ext cx="1985625" cy="62286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DC97F8-0E8F-4314-8277-88DD4386955A}">
      <dsp:nvSpPr>
        <dsp:cNvPr id="0" name=""/>
        <dsp:cNvSpPr/>
      </dsp:nvSpPr>
      <dsp:spPr>
        <a:xfrm>
          <a:off x="2667" y="135247"/>
          <a:ext cx="2600324" cy="76804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US" sz="2100" i="0" kern="1200" dirty="0" smtClean="0"/>
            <a:t>Category 1 – Electricity Supply</a:t>
          </a:r>
          <a:endParaRPr lang="en-US" sz="2100" i="0" kern="1200" dirty="0"/>
        </a:p>
      </dsp:txBody>
      <dsp:txXfrm>
        <a:off x="2667" y="135247"/>
        <a:ext cx="2600324" cy="768048"/>
      </dsp:txXfrm>
    </dsp:sp>
    <dsp:sp modelId="{3C792A68-23EE-46D1-BCB4-0D13A58E01CC}">
      <dsp:nvSpPr>
        <dsp:cNvPr id="0" name=""/>
        <dsp:cNvSpPr/>
      </dsp:nvSpPr>
      <dsp:spPr>
        <a:xfrm>
          <a:off x="2667" y="903296"/>
          <a:ext cx="2600324" cy="391445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Electric Energy Time Shift</a:t>
          </a:r>
          <a:endParaRPr lang="en-US" sz="2100" kern="1200" dirty="0"/>
        </a:p>
        <a:p>
          <a:pPr marL="228600" lvl="1" indent="-228600" algn="l" defTabSz="933450">
            <a:lnSpc>
              <a:spcPct val="90000"/>
            </a:lnSpc>
            <a:spcBef>
              <a:spcPct val="0"/>
            </a:spcBef>
            <a:spcAft>
              <a:spcPct val="15000"/>
            </a:spcAft>
            <a:buChar char="••"/>
          </a:pPr>
          <a:r>
            <a:rPr lang="en-US" sz="2100" kern="1200" dirty="0" smtClean="0"/>
            <a:t>Electric Supply Capacity</a:t>
          </a:r>
        </a:p>
      </dsp:txBody>
      <dsp:txXfrm>
        <a:off x="2667" y="903296"/>
        <a:ext cx="2600324" cy="3914455"/>
      </dsp:txXfrm>
    </dsp:sp>
    <dsp:sp modelId="{61EFD6AD-8FE5-4EC8-B501-660D1FB9DB58}">
      <dsp:nvSpPr>
        <dsp:cNvPr id="0" name=""/>
        <dsp:cNvSpPr/>
      </dsp:nvSpPr>
      <dsp:spPr>
        <a:xfrm>
          <a:off x="2967037" y="135247"/>
          <a:ext cx="2600324" cy="76804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US" sz="2100" i="0" kern="1200" dirty="0" smtClean="0"/>
            <a:t>Category 2 – Ancillary Services</a:t>
          </a:r>
          <a:endParaRPr lang="en-US" sz="2100" i="0" kern="1200" dirty="0"/>
        </a:p>
      </dsp:txBody>
      <dsp:txXfrm>
        <a:off x="2967037" y="135247"/>
        <a:ext cx="2600324" cy="768048"/>
      </dsp:txXfrm>
    </dsp:sp>
    <dsp:sp modelId="{C20FE19D-5896-49B3-86D0-8128ED98D6C7}">
      <dsp:nvSpPr>
        <dsp:cNvPr id="0" name=""/>
        <dsp:cNvSpPr/>
      </dsp:nvSpPr>
      <dsp:spPr>
        <a:xfrm>
          <a:off x="2967037" y="903296"/>
          <a:ext cx="2600324" cy="391445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Regulation</a:t>
          </a:r>
          <a:endParaRPr lang="en-US" sz="2100" kern="1200" dirty="0"/>
        </a:p>
        <a:p>
          <a:pPr marL="228600" lvl="1" indent="-228600" algn="l" defTabSz="933450">
            <a:lnSpc>
              <a:spcPct val="90000"/>
            </a:lnSpc>
            <a:spcBef>
              <a:spcPct val="0"/>
            </a:spcBef>
            <a:spcAft>
              <a:spcPct val="15000"/>
            </a:spcAft>
            <a:buChar char="••"/>
          </a:pPr>
          <a:r>
            <a:rPr lang="en-US" sz="2100" kern="1200" dirty="0" smtClean="0"/>
            <a:t>Spinning Reserves</a:t>
          </a:r>
        </a:p>
        <a:p>
          <a:pPr marL="228600" lvl="1" indent="-228600" algn="l" defTabSz="933450">
            <a:lnSpc>
              <a:spcPct val="90000"/>
            </a:lnSpc>
            <a:spcBef>
              <a:spcPct val="0"/>
            </a:spcBef>
            <a:spcAft>
              <a:spcPct val="15000"/>
            </a:spcAft>
            <a:buChar char="••"/>
          </a:pPr>
          <a:r>
            <a:rPr lang="en-US" sz="2100" kern="1200" dirty="0" smtClean="0"/>
            <a:t>Supplemental Reserves</a:t>
          </a:r>
        </a:p>
        <a:p>
          <a:pPr marL="228600" lvl="1" indent="-228600" algn="l" defTabSz="933450">
            <a:lnSpc>
              <a:spcPct val="90000"/>
            </a:lnSpc>
            <a:spcBef>
              <a:spcPct val="0"/>
            </a:spcBef>
            <a:spcAft>
              <a:spcPct val="15000"/>
            </a:spcAft>
            <a:buChar char="••"/>
          </a:pPr>
          <a:r>
            <a:rPr lang="en-US" sz="2100" kern="1200" dirty="0" smtClean="0"/>
            <a:t>Replacement Reserves</a:t>
          </a:r>
        </a:p>
        <a:p>
          <a:pPr marL="228600" lvl="1" indent="-228600" algn="l" defTabSz="933450">
            <a:lnSpc>
              <a:spcPct val="90000"/>
            </a:lnSpc>
            <a:spcBef>
              <a:spcPct val="0"/>
            </a:spcBef>
            <a:spcAft>
              <a:spcPct val="15000"/>
            </a:spcAft>
            <a:buChar char="••"/>
          </a:pPr>
          <a:r>
            <a:rPr lang="en-US" sz="2100" kern="1200" dirty="0" smtClean="0"/>
            <a:t>Load Following</a:t>
          </a:r>
        </a:p>
        <a:p>
          <a:pPr marL="228600" lvl="1" indent="-228600" algn="l" defTabSz="933450">
            <a:lnSpc>
              <a:spcPct val="90000"/>
            </a:lnSpc>
            <a:spcBef>
              <a:spcPct val="0"/>
            </a:spcBef>
            <a:spcAft>
              <a:spcPct val="15000"/>
            </a:spcAft>
            <a:buChar char="••"/>
          </a:pPr>
          <a:r>
            <a:rPr lang="en-US" sz="2100" kern="1200" dirty="0" smtClean="0"/>
            <a:t>Voltage Control</a:t>
          </a:r>
        </a:p>
        <a:p>
          <a:pPr marL="228600" lvl="1" indent="-228600" algn="l" defTabSz="933450">
            <a:lnSpc>
              <a:spcPct val="90000"/>
            </a:lnSpc>
            <a:spcBef>
              <a:spcPct val="0"/>
            </a:spcBef>
            <a:spcAft>
              <a:spcPct val="15000"/>
            </a:spcAft>
            <a:buChar char="••"/>
          </a:pPr>
          <a:r>
            <a:rPr lang="en-US" sz="2100" kern="1200" dirty="0" smtClean="0"/>
            <a:t>System Control</a:t>
          </a:r>
        </a:p>
        <a:p>
          <a:pPr marL="228600" lvl="1" indent="-228600" algn="l" defTabSz="933450">
            <a:lnSpc>
              <a:spcPct val="90000"/>
            </a:lnSpc>
            <a:spcBef>
              <a:spcPct val="0"/>
            </a:spcBef>
            <a:spcAft>
              <a:spcPct val="15000"/>
            </a:spcAft>
            <a:buChar char="••"/>
          </a:pPr>
          <a:r>
            <a:rPr lang="en-US" sz="2100" kern="1200" dirty="0" smtClean="0"/>
            <a:t>Real Power Loss Replacement</a:t>
          </a:r>
        </a:p>
      </dsp:txBody>
      <dsp:txXfrm>
        <a:off x="2967037" y="903296"/>
        <a:ext cx="2600324" cy="3914455"/>
      </dsp:txXfrm>
    </dsp:sp>
    <dsp:sp modelId="{501A51E9-A157-4420-8BD0-BE61C47F7488}">
      <dsp:nvSpPr>
        <dsp:cNvPr id="0" name=""/>
        <dsp:cNvSpPr/>
      </dsp:nvSpPr>
      <dsp:spPr>
        <a:xfrm>
          <a:off x="5931407" y="135247"/>
          <a:ext cx="2600324" cy="76804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US" sz="2100" i="0" kern="1200" dirty="0" smtClean="0"/>
            <a:t>Category 3 –         Grid System Support</a:t>
          </a:r>
          <a:endParaRPr lang="en-US" sz="2100" i="0" kern="1200" dirty="0"/>
        </a:p>
      </dsp:txBody>
      <dsp:txXfrm>
        <a:off x="5931407" y="135247"/>
        <a:ext cx="2600324" cy="768048"/>
      </dsp:txXfrm>
    </dsp:sp>
    <dsp:sp modelId="{C421AAA9-9C90-4AC3-BC8A-62E811637FA7}">
      <dsp:nvSpPr>
        <dsp:cNvPr id="0" name=""/>
        <dsp:cNvSpPr/>
      </dsp:nvSpPr>
      <dsp:spPr>
        <a:xfrm>
          <a:off x="5931407" y="903296"/>
          <a:ext cx="2600324" cy="391445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Transmission Support</a:t>
          </a:r>
          <a:endParaRPr lang="en-US" sz="2100" kern="1200" dirty="0"/>
        </a:p>
        <a:p>
          <a:pPr marL="228600" lvl="1" indent="-228600" algn="l" defTabSz="933450">
            <a:lnSpc>
              <a:spcPct val="90000"/>
            </a:lnSpc>
            <a:spcBef>
              <a:spcPct val="0"/>
            </a:spcBef>
            <a:spcAft>
              <a:spcPct val="15000"/>
            </a:spcAft>
            <a:buChar char="••"/>
          </a:pPr>
          <a:r>
            <a:rPr lang="en-US" sz="2100" kern="1200" dirty="0" smtClean="0"/>
            <a:t>Transmission &amp; Congestion Relief</a:t>
          </a:r>
        </a:p>
        <a:p>
          <a:pPr marL="228600" lvl="1" indent="-228600" algn="l" defTabSz="933450">
            <a:lnSpc>
              <a:spcPct val="90000"/>
            </a:lnSpc>
            <a:spcBef>
              <a:spcPct val="0"/>
            </a:spcBef>
            <a:spcAft>
              <a:spcPct val="15000"/>
            </a:spcAft>
            <a:buChar char="••"/>
          </a:pPr>
          <a:r>
            <a:rPr lang="en-US" sz="2100" kern="1200" dirty="0" smtClean="0"/>
            <a:t>Transmission &amp; Distribution Upgrade Deferral</a:t>
          </a:r>
        </a:p>
        <a:p>
          <a:pPr marL="228600" lvl="1" indent="-228600" algn="l" defTabSz="933450">
            <a:lnSpc>
              <a:spcPct val="90000"/>
            </a:lnSpc>
            <a:spcBef>
              <a:spcPct val="0"/>
            </a:spcBef>
            <a:spcAft>
              <a:spcPct val="15000"/>
            </a:spcAft>
            <a:buChar char="••"/>
          </a:pPr>
          <a:r>
            <a:rPr lang="en-US" sz="2100" kern="1200" dirty="0" smtClean="0"/>
            <a:t>Substation On-Site Power</a:t>
          </a:r>
        </a:p>
      </dsp:txBody>
      <dsp:txXfrm>
        <a:off x="5931407" y="903296"/>
        <a:ext cx="2600324" cy="391445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97E86A6-1ED3-4CF4-83B8-4B5ED1717E90}">
      <dsp:nvSpPr>
        <dsp:cNvPr id="0" name=""/>
        <dsp:cNvSpPr/>
      </dsp:nvSpPr>
      <dsp:spPr>
        <a:xfrm rot="5400000">
          <a:off x="5375387" y="-2193777"/>
          <a:ext cx="856009"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b="0" kern="1200" dirty="0" smtClean="0"/>
            <a:t>Period of time for which the service is called on at every instance</a:t>
          </a:r>
          <a:endParaRPr lang="en-US" sz="2400" kern="1200" dirty="0"/>
        </a:p>
      </dsp:txBody>
      <dsp:txXfrm rot="5400000">
        <a:off x="5375387" y="-2193777"/>
        <a:ext cx="856009" cy="5462016"/>
      </dsp:txXfrm>
    </dsp:sp>
    <dsp:sp modelId="{0DED2CDF-4F3E-469F-925B-816861682705}">
      <dsp:nvSpPr>
        <dsp:cNvPr id="0" name=""/>
        <dsp:cNvSpPr/>
      </dsp:nvSpPr>
      <dsp:spPr>
        <a:xfrm>
          <a:off x="0" y="2224"/>
          <a:ext cx="3072384" cy="10700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Supply Duration</a:t>
          </a:r>
          <a:endParaRPr lang="en-US" sz="3100" kern="1200" dirty="0"/>
        </a:p>
      </dsp:txBody>
      <dsp:txXfrm>
        <a:off x="0" y="2224"/>
        <a:ext cx="3072384" cy="1070012"/>
      </dsp:txXfrm>
    </dsp:sp>
    <dsp:sp modelId="{03111BAF-2C26-4481-9838-668862FF3779}">
      <dsp:nvSpPr>
        <dsp:cNvPr id="0" name=""/>
        <dsp:cNvSpPr/>
      </dsp:nvSpPr>
      <dsp:spPr>
        <a:xfrm rot="5400000">
          <a:off x="5375387" y="-1070264"/>
          <a:ext cx="856009"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Frequency, direction, and duration</a:t>
          </a:r>
          <a:endParaRPr lang="en-US" sz="2400" kern="1200" dirty="0"/>
        </a:p>
      </dsp:txBody>
      <dsp:txXfrm rot="5400000">
        <a:off x="5375387" y="-1070264"/>
        <a:ext cx="856009" cy="5462016"/>
      </dsp:txXfrm>
    </dsp:sp>
    <dsp:sp modelId="{03F31DF8-3794-4B62-956D-3256615D7632}">
      <dsp:nvSpPr>
        <dsp:cNvPr id="0" name=""/>
        <dsp:cNvSpPr/>
      </dsp:nvSpPr>
      <dsp:spPr>
        <a:xfrm>
          <a:off x="0" y="1125737"/>
          <a:ext cx="3072384" cy="10700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Directional Shifts</a:t>
          </a:r>
          <a:endParaRPr lang="en-US" sz="3100" kern="1200" dirty="0"/>
        </a:p>
      </dsp:txBody>
      <dsp:txXfrm>
        <a:off x="0" y="1125737"/>
        <a:ext cx="3072384" cy="1070012"/>
      </dsp:txXfrm>
    </dsp:sp>
    <dsp:sp modelId="{F6657010-39A9-4D2F-AECA-EC88A00FECE1}">
      <dsp:nvSpPr>
        <dsp:cNvPr id="0" name=""/>
        <dsp:cNvSpPr/>
      </dsp:nvSpPr>
      <dsp:spPr>
        <a:xfrm rot="5400000">
          <a:off x="5375387" y="53248"/>
          <a:ext cx="856009"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time within which resource needs to initiate service</a:t>
          </a:r>
          <a:endParaRPr lang="en-US" sz="2400" kern="1200" dirty="0"/>
        </a:p>
      </dsp:txBody>
      <dsp:txXfrm rot="5400000">
        <a:off x="5375387" y="53248"/>
        <a:ext cx="856009" cy="5462016"/>
      </dsp:txXfrm>
    </dsp:sp>
    <dsp:sp modelId="{0F3E16D4-96B6-415E-8298-34CB098CC427}">
      <dsp:nvSpPr>
        <dsp:cNvPr id="0" name=""/>
        <dsp:cNvSpPr/>
      </dsp:nvSpPr>
      <dsp:spPr>
        <a:xfrm>
          <a:off x="0" y="2249250"/>
          <a:ext cx="3072384" cy="10700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Response Rate</a:t>
          </a:r>
          <a:endParaRPr lang="en-US" sz="3100" kern="1200" dirty="0"/>
        </a:p>
      </dsp:txBody>
      <dsp:txXfrm>
        <a:off x="0" y="2249250"/>
        <a:ext cx="3072384" cy="1070012"/>
      </dsp:txXfrm>
    </dsp:sp>
    <dsp:sp modelId="{E4BA1508-40A3-4BC7-9B0F-90D7718C1155}">
      <dsp:nvSpPr>
        <dsp:cNvPr id="0" name=""/>
        <dsp:cNvSpPr/>
      </dsp:nvSpPr>
      <dsp:spPr>
        <a:xfrm rot="5400000">
          <a:off x="5375387" y="1176761"/>
          <a:ext cx="856009"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Nature of consumption, planned vs. unplanned</a:t>
          </a:r>
          <a:endParaRPr lang="en-US" sz="2400" kern="1200" dirty="0"/>
        </a:p>
      </dsp:txBody>
      <dsp:txXfrm rot="5400000">
        <a:off x="5375387" y="1176761"/>
        <a:ext cx="856009" cy="5462016"/>
      </dsp:txXfrm>
    </dsp:sp>
    <dsp:sp modelId="{D020F27E-317B-42C3-BF50-77EA158F5D1A}">
      <dsp:nvSpPr>
        <dsp:cNvPr id="0" name=""/>
        <dsp:cNvSpPr/>
      </dsp:nvSpPr>
      <dsp:spPr>
        <a:xfrm>
          <a:off x="0" y="3372763"/>
          <a:ext cx="3072384" cy="10700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Service Duty</a:t>
          </a:r>
          <a:endParaRPr lang="en-US" sz="3100" kern="1200" dirty="0"/>
        </a:p>
      </dsp:txBody>
      <dsp:txXfrm>
        <a:off x="0" y="3372763"/>
        <a:ext cx="3072384" cy="1070012"/>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661CED7-C613-4E92-A91B-78D9AEA13C78}">
      <dsp:nvSpPr>
        <dsp:cNvPr id="0" name=""/>
        <dsp:cNvSpPr/>
      </dsp:nvSpPr>
      <dsp:spPr>
        <a:xfrm>
          <a:off x="2411" y="416778"/>
          <a:ext cx="1912739" cy="11476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Regulation</a:t>
          </a:r>
          <a:endParaRPr lang="en-US" sz="2400" kern="1200" dirty="0"/>
        </a:p>
      </dsp:txBody>
      <dsp:txXfrm>
        <a:off x="2411" y="416778"/>
        <a:ext cx="1912739" cy="1147643"/>
      </dsp:txXfrm>
    </dsp:sp>
    <dsp:sp modelId="{A297E791-90D5-4822-9669-DA646CF928AD}">
      <dsp:nvSpPr>
        <dsp:cNvPr id="0" name=""/>
        <dsp:cNvSpPr/>
      </dsp:nvSpPr>
      <dsp:spPr>
        <a:xfrm>
          <a:off x="2106423" y="416778"/>
          <a:ext cx="1912739" cy="11476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Spinning Reserves</a:t>
          </a:r>
          <a:endParaRPr lang="en-US" sz="2400" kern="1200" dirty="0"/>
        </a:p>
      </dsp:txBody>
      <dsp:txXfrm>
        <a:off x="2106423" y="416778"/>
        <a:ext cx="1912739" cy="1147643"/>
      </dsp:txXfrm>
    </dsp:sp>
    <dsp:sp modelId="{57B7493A-84C9-455E-9CB9-02718DCA16E7}">
      <dsp:nvSpPr>
        <dsp:cNvPr id="0" name=""/>
        <dsp:cNvSpPr/>
      </dsp:nvSpPr>
      <dsp:spPr>
        <a:xfrm>
          <a:off x="4210436" y="416778"/>
          <a:ext cx="1912739" cy="11476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Supplemental Reserves</a:t>
          </a:r>
          <a:endParaRPr lang="en-US" sz="2400" kern="1200" dirty="0"/>
        </a:p>
      </dsp:txBody>
      <dsp:txXfrm>
        <a:off x="4210436" y="416778"/>
        <a:ext cx="1912739" cy="1147643"/>
      </dsp:txXfrm>
    </dsp:sp>
    <dsp:sp modelId="{4DD09405-95CC-408D-8669-E5B33DECBC88}">
      <dsp:nvSpPr>
        <dsp:cNvPr id="0" name=""/>
        <dsp:cNvSpPr/>
      </dsp:nvSpPr>
      <dsp:spPr>
        <a:xfrm>
          <a:off x="6314449" y="416778"/>
          <a:ext cx="1912739" cy="11476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Replacement Reserves</a:t>
          </a:r>
          <a:endParaRPr lang="en-US" sz="2400" kern="1200" dirty="0"/>
        </a:p>
      </dsp:txBody>
      <dsp:txXfrm>
        <a:off x="6314449" y="416778"/>
        <a:ext cx="1912739" cy="1147643"/>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BA4F1B7-17A3-492D-AB9C-8210DDB520D6}">
      <dsp:nvSpPr>
        <dsp:cNvPr id="0" name=""/>
        <dsp:cNvSpPr/>
      </dsp:nvSpPr>
      <dsp:spPr>
        <a:xfrm>
          <a:off x="634364" y="0"/>
          <a:ext cx="7189470" cy="4495800"/>
        </a:xfrm>
        <a:prstGeom prst="rightArrow">
          <a:avLst/>
        </a:prstGeom>
        <a:gradFill rotWithShape="0">
          <a:gsLst>
            <a:gs pos="0">
              <a:schemeClr val="accent1">
                <a:tint val="66000"/>
                <a:satMod val="160000"/>
                <a:alpha val="37000"/>
              </a:schemeClr>
            </a:gs>
            <a:gs pos="50000">
              <a:schemeClr val="accent1">
                <a:tint val="44500"/>
                <a:satMod val="160000"/>
              </a:schemeClr>
            </a:gs>
            <a:gs pos="100000">
              <a:schemeClr val="accent1">
                <a:tint val="23500"/>
                <a:satMod val="160000"/>
              </a:schemeClr>
            </a:gs>
          </a:gsLst>
          <a:lin ang="5400000" scaled="0"/>
        </a:gradFill>
        <a:ln>
          <a:noFill/>
        </a:ln>
        <a:effectLst/>
      </dsp:spPr>
      <dsp:style>
        <a:lnRef idx="0">
          <a:scrgbClr r="0" g="0" b="0"/>
        </a:lnRef>
        <a:fillRef idx="1">
          <a:scrgbClr r="0" g="0" b="0"/>
        </a:fillRef>
        <a:effectRef idx="0">
          <a:scrgbClr r="0" g="0" b="0"/>
        </a:effectRef>
        <a:fontRef idx="minor"/>
      </dsp:style>
    </dsp:sp>
    <dsp:sp modelId="{6B3F64BC-9FB4-4D86-BA4D-3FDB34ABB6F5}">
      <dsp:nvSpPr>
        <dsp:cNvPr id="0" name=""/>
        <dsp:cNvSpPr/>
      </dsp:nvSpPr>
      <dsp:spPr>
        <a:xfrm>
          <a:off x="9085" y="1348740"/>
          <a:ext cx="2722483" cy="1798320"/>
        </a:xfrm>
        <a:prstGeom prst="roundRect">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Steadily Increasing Penetration Rates</a:t>
          </a:r>
          <a:endParaRPr lang="en-US" sz="2100" kern="1200" dirty="0"/>
        </a:p>
        <a:p>
          <a:pPr marL="171450" lvl="1" indent="-171450" algn="l" defTabSz="711200">
            <a:lnSpc>
              <a:spcPct val="90000"/>
            </a:lnSpc>
            <a:spcBef>
              <a:spcPct val="0"/>
            </a:spcBef>
            <a:spcAft>
              <a:spcPct val="15000"/>
            </a:spcAft>
            <a:buChar char="••"/>
          </a:pPr>
          <a:r>
            <a:rPr lang="en-US" sz="1600" kern="1200" dirty="0" smtClean="0"/>
            <a:t>Falling LCOE</a:t>
          </a:r>
          <a:endParaRPr lang="en-US" sz="1600" kern="1200" dirty="0"/>
        </a:p>
        <a:p>
          <a:pPr marL="171450" lvl="1" indent="-171450" algn="l" defTabSz="711200">
            <a:lnSpc>
              <a:spcPct val="90000"/>
            </a:lnSpc>
            <a:spcBef>
              <a:spcPct val="0"/>
            </a:spcBef>
            <a:spcAft>
              <a:spcPct val="15000"/>
            </a:spcAft>
            <a:buChar char="••"/>
          </a:pPr>
          <a:r>
            <a:rPr lang="en-US" sz="1600" kern="1200" dirty="0" smtClean="0"/>
            <a:t>Increasing RPS</a:t>
          </a:r>
          <a:endParaRPr lang="en-US" sz="1600" kern="1200" dirty="0"/>
        </a:p>
        <a:p>
          <a:pPr marL="171450" lvl="1" indent="-171450" algn="l" defTabSz="711200">
            <a:lnSpc>
              <a:spcPct val="90000"/>
            </a:lnSpc>
            <a:spcBef>
              <a:spcPct val="0"/>
            </a:spcBef>
            <a:spcAft>
              <a:spcPct val="15000"/>
            </a:spcAft>
            <a:buChar char="••"/>
          </a:pPr>
          <a:r>
            <a:rPr lang="en-US" sz="1600" kern="1200" dirty="0" smtClean="0"/>
            <a:t>REC Markets</a:t>
          </a:r>
          <a:endParaRPr lang="en-US" sz="1600" kern="1200" dirty="0"/>
        </a:p>
      </dsp:txBody>
      <dsp:txXfrm>
        <a:off x="9085" y="1348740"/>
        <a:ext cx="2722483" cy="1798320"/>
      </dsp:txXfrm>
    </dsp:sp>
    <dsp:sp modelId="{5C8B49F3-4F73-4126-9B92-FEF2E5585D07}">
      <dsp:nvSpPr>
        <dsp:cNvPr id="0" name=""/>
        <dsp:cNvSpPr/>
      </dsp:nvSpPr>
      <dsp:spPr>
        <a:xfrm>
          <a:off x="2867858" y="1348740"/>
          <a:ext cx="2722483" cy="1798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Increased Uncertainty and Variability</a:t>
          </a:r>
          <a:endParaRPr lang="en-US" sz="2100" kern="1200" dirty="0"/>
        </a:p>
        <a:p>
          <a:pPr marL="171450" lvl="1" indent="-171450" algn="l" defTabSz="711200">
            <a:lnSpc>
              <a:spcPct val="90000"/>
            </a:lnSpc>
            <a:spcBef>
              <a:spcPct val="0"/>
            </a:spcBef>
            <a:spcAft>
              <a:spcPct val="15000"/>
            </a:spcAft>
            <a:buChar char="••"/>
          </a:pPr>
          <a:r>
            <a:rPr lang="en-US" sz="1600" kern="1200" dirty="0" smtClean="0"/>
            <a:t>Forecasting Error</a:t>
          </a:r>
          <a:endParaRPr lang="en-US" sz="1600" kern="1200" dirty="0"/>
        </a:p>
        <a:p>
          <a:pPr marL="171450" lvl="1" indent="-171450" algn="l" defTabSz="711200">
            <a:lnSpc>
              <a:spcPct val="90000"/>
            </a:lnSpc>
            <a:spcBef>
              <a:spcPct val="0"/>
            </a:spcBef>
            <a:spcAft>
              <a:spcPct val="15000"/>
            </a:spcAft>
            <a:buChar char="••"/>
          </a:pPr>
          <a:r>
            <a:rPr lang="en-US" sz="1600" kern="1200" dirty="0" smtClean="0"/>
            <a:t>Intermittency</a:t>
          </a:r>
          <a:endParaRPr lang="en-US" sz="1600" kern="1200" dirty="0"/>
        </a:p>
      </dsp:txBody>
      <dsp:txXfrm>
        <a:off x="2867858" y="1348740"/>
        <a:ext cx="2722483" cy="1798320"/>
      </dsp:txXfrm>
    </dsp:sp>
    <dsp:sp modelId="{356EEB24-C3C8-4DB9-97B0-24C026379FF4}">
      <dsp:nvSpPr>
        <dsp:cNvPr id="0" name=""/>
        <dsp:cNvSpPr/>
      </dsp:nvSpPr>
      <dsp:spPr>
        <a:xfrm>
          <a:off x="5726630" y="1348740"/>
          <a:ext cx="2722483" cy="1798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Increased Need for Ancillary Services</a:t>
          </a:r>
          <a:endParaRPr lang="en-US" sz="2100" kern="1200" dirty="0"/>
        </a:p>
        <a:p>
          <a:pPr marL="171450" lvl="1" indent="-171450" algn="l" defTabSz="711200">
            <a:lnSpc>
              <a:spcPct val="90000"/>
            </a:lnSpc>
            <a:spcBef>
              <a:spcPct val="0"/>
            </a:spcBef>
            <a:spcAft>
              <a:spcPct val="15000"/>
            </a:spcAft>
            <a:buChar char="••"/>
          </a:pPr>
          <a:r>
            <a:rPr lang="en-US" sz="1600" kern="1200" dirty="0" smtClean="0"/>
            <a:t>Regulation</a:t>
          </a:r>
          <a:endParaRPr lang="en-US" sz="1600" kern="1200" dirty="0"/>
        </a:p>
        <a:p>
          <a:pPr marL="171450" lvl="1" indent="-171450" algn="l" defTabSz="711200">
            <a:lnSpc>
              <a:spcPct val="90000"/>
            </a:lnSpc>
            <a:spcBef>
              <a:spcPct val="0"/>
            </a:spcBef>
            <a:spcAft>
              <a:spcPct val="15000"/>
            </a:spcAft>
            <a:buChar char="••"/>
          </a:pPr>
          <a:r>
            <a:rPr lang="en-US" sz="1600" kern="1200" dirty="0" smtClean="0"/>
            <a:t>Reserves</a:t>
          </a:r>
          <a:endParaRPr lang="en-US" sz="1600" kern="1200" dirty="0"/>
        </a:p>
      </dsp:txBody>
      <dsp:txXfrm>
        <a:off x="5726630" y="1348740"/>
        <a:ext cx="2722483" cy="1798320"/>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D9298D-2DCA-4158-B816-C6FE408A8975}">
      <dsp:nvSpPr>
        <dsp:cNvPr id="0" name=""/>
        <dsp:cNvSpPr/>
      </dsp:nvSpPr>
      <dsp:spPr>
        <a:xfrm rot="16200000">
          <a:off x="-156699" y="178843"/>
          <a:ext cx="1044661" cy="73126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scene3d>
            <a:camera prst="orthographicFront">
              <a:rot lat="0" lon="0" rev="10800000"/>
            </a:camera>
            <a:lightRig rig="threePt" dir="t"/>
          </a:scene3d>
          <a:flatTx/>
        </a:bodyPr>
        <a:lstStyle/>
        <a:p>
          <a:pPr lvl="0" algn="ctr" defTabSz="889000">
            <a:lnSpc>
              <a:spcPct val="90000"/>
            </a:lnSpc>
            <a:spcBef>
              <a:spcPct val="0"/>
            </a:spcBef>
            <a:spcAft>
              <a:spcPct val="35000"/>
            </a:spcAft>
          </a:pPr>
          <a:endParaRPr lang="en-US" sz="2000" kern="1200" dirty="0"/>
        </a:p>
      </dsp:txBody>
      <dsp:txXfrm rot="16200000">
        <a:off x="-156699" y="178843"/>
        <a:ext cx="1044661" cy="731263"/>
      </dsp:txXfrm>
    </dsp:sp>
    <dsp:sp modelId="{A5E73C36-56C6-4B4F-A95A-BAC90ED7749E}">
      <dsp:nvSpPr>
        <dsp:cNvPr id="0" name=""/>
        <dsp:cNvSpPr/>
      </dsp:nvSpPr>
      <dsp:spPr>
        <a:xfrm rot="5400000">
          <a:off x="4217116" y="-3104850"/>
          <a:ext cx="679030" cy="765073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Magnitude of hourly overall ramping requirements</a:t>
          </a:r>
          <a:endParaRPr lang="en-US" sz="2200" kern="1200" dirty="0"/>
        </a:p>
      </dsp:txBody>
      <dsp:txXfrm rot="5400000">
        <a:off x="4217116" y="-3104850"/>
        <a:ext cx="679030" cy="7650736"/>
      </dsp:txXfrm>
    </dsp:sp>
    <dsp:sp modelId="{6CC345AD-E0C2-4F8A-9A0C-668349D1C4D0}">
      <dsp:nvSpPr>
        <dsp:cNvPr id="0" name=""/>
        <dsp:cNvSpPr/>
      </dsp:nvSpPr>
      <dsp:spPr>
        <a:xfrm rot="16200000">
          <a:off x="-156699" y="1053875"/>
          <a:ext cx="1044661" cy="73126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a:p>
      </dsp:txBody>
      <dsp:txXfrm rot="16200000">
        <a:off x="-156699" y="1053875"/>
        <a:ext cx="1044661" cy="731263"/>
      </dsp:txXfrm>
    </dsp:sp>
    <dsp:sp modelId="{DFCDB77A-3F3B-4D1E-8F52-874A1D9D3159}">
      <dsp:nvSpPr>
        <dsp:cNvPr id="0" name=""/>
        <dsp:cNvSpPr/>
      </dsp:nvSpPr>
      <dsp:spPr>
        <a:xfrm rot="5400000">
          <a:off x="4217116" y="-2190453"/>
          <a:ext cx="679030" cy="765073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Intra-hour variability</a:t>
          </a:r>
          <a:endParaRPr lang="en-US" sz="2200" kern="1200" dirty="0"/>
        </a:p>
      </dsp:txBody>
      <dsp:txXfrm rot="5400000">
        <a:off x="4217116" y="-2190453"/>
        <a:ext cx="679030" cy="7650736"/>
      </dsp:txXfrm>
    </dsp:sp>
    <dsp:sp modelId="{AEEE0130-5159-47F5-850E-9510980BF458}">
      <dsp:nvSpPr>
        <dsp:cNvPr id="0" name=""/>
        <dsp:cNvSpPr/>
      </dsp:nvSpPr>
      <dsp:spPr>
        <a:xfrm rot="16200000">
          <a:off x="-156699" y="1909298"/>
          <a:ext cx="1044661" cy="73126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a:p>
      </dsp:txBody>
      <dsp:txXfrm rot="16200000">
        <a:off x="-156699" y="1909298"/>
        <a:ext cx="1044661" cy="731263"/>
      </dsp:txXfrm>
    </dsp:sp>
    <dsp:sp modelId="{E3571208-1E02-469E-81D4-2421C45327C6}">
      <dsp:nvSpPr>
        <dsp:cNvPr id="0" name=""/>
        <dsp:cNvSpPr/>
      </dsp:nvSpPr>
      <dsp:spPr>
        <a:xfrm rot="5400000">
          <a:off x="4217116" y="-1352250"/>
          <a:ext cx="679030" cy="765073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Over-generation issues (particularly wind)</a:t>
          </a:r>
          <a:endParaRPr lang="en-US" sz="2200" kern="1200" dirty="0"/>
        </a:p>
      </dsp:txBody>
      <dsp:txXfrm rot="5400000">
        <a:off x="4217116" y="-1352250"/>
        <a:ext cx="679030" cy="7650736"/>
      </dsp:txXfrm>
    </dsp:sp>
    <dsp:sp modelId="{85D68EC6-AA61-47D3-92B8-8FCEA2253F17}">
      <dsp:nvSpPr>
        <dsp:cNvPr id="0" name=""/>
        <dsp:cNvSpPr/>
      </dsp:nvSpPr>
      <dsp:spPr>
        <a:xfrm rot="16200000">
          <a:off x="-156699" y="2843448"/>
          <a:ext cx="1044661" cy="73126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a:p>
      </dsp:txBody>
      <dsp:txXfrm rot="16200000">
        <a:off x="-156699" y="2843448"/>
        <a:ext cx="1044661" cy="731263"/>
      </dsp:txXfrm>
    </dsp:sp>
    <dsp:sp modelId="{286A5F8B-54A9-4BF6-A371-5C1B9D0B4BC7}">
      <dsp:nvSpPr>
        <dsp:cNvPr id="0" name=""/>
        <dsp:cNvSpPr/>
      </dsp:nvSpPr>
      <dsp:spPr>
        <a:xfrm rot="5400000">
          <a:off x="4217116" y="-431083"/>
          <a:ext cx="679030" cy="765073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Large, near-instantaneous production ramps (particularly solar)</a:t>
          </a:r>
          <a:endParaRPr lang="en-US" sz="2200" kern="1200" dirty="0"/>
        </a:p>
      </dsp:txBody>
      <dsp:txXfrm rot="5400000">
        <a:off x="4217116" y="-431083"/>
        <a:ext cx="679030" cy="7650736"/>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BBC0AF-4B37-4F78-9DE2-11C8378FAB8E}">
      <dsp:nvSpPr>
        <dsp:cNvPr id="0" name=""/>
        <dsp:cNvSpPr/>
      </dsp:nvSpPr>
      <dsp:spPr>
        <a:xfrm>
          <a:off x="2055187" y="2102"/>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Introduction</a:t>
          </a:r>
          <a:endParaRPr lang="en-US" sz="1800" kern="1200" dirty="0"/>
        </a:p>
      </dsp:txBody>
      <dsp:txXfrm>
        <a:off x="2055187" y="2102"/>
        <a:ext cx="1985625" cy="622865"/>
      </dsp:txXfrm>
    </dsp:sp>
    <dsp:sp modelId="{6D22E22C-319A-4220-8D75-3FFD5BE775A7}">
      <dsp:nvSpPr>
        <dsp:cNvPr id="0" name=""/>
        <dsp:cNvSpPr/>
      </dsp:nvSpPr>
      <dsp:spPr>
        <a:xfrm rot="5400000">
          <a:off x="2931212" y="640538"/>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640538"/>
        <a:ext cx="233574" cy="280289"/>
      </dsp:txXfrm>
    </dsp:sp>
    <dsp:sp modelId="{1B18E478-38E6-416B-B6BE-9093A050E513}">
      <dsp:nvSpPr>
        <dsp:cNvPr id="0" name=""/>
        <dsp:cNvSpPr/>
      </dsp:nvSpPr>
      <dsp:spPr>
        <a:xfrm>
          <a:off x="2055187" y="936399"/>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EVs &amp; V2G</a:t>
          </a:r>
          <a:endParaRPr lang="en-US" sz="1800" kern="1200" dirty="0"/>
        </a:p>
      </dsp:txBody>
      <dsp:txXfrm>
        <a:off x="2055187" y="936399"/>
        <a:ext cx="1985625" cy="622865"/>
      </dsp:txXfrm>
    </dsp:sp>
    <dsp:sp modelId="{438C2CA4-1071-4A2F-834A-8FDECE132159}">
      <dsp:nvSpPr>
        <dsp:cNvPr id="0" name=""/>
        <dsp:cNvSpPr/>
      </dsp:nvSpPr>
      <dsp:spPr>
        <a:xfrm rot="5400000">
          <a:off x="2931212" y="1574836"/>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1574836"/>
        <a:ext cx="233574" cy="280289"/>
      </dsp:txXfrm>
    </dsp:sp>
    <dsp:sp modelId="{09A2A138-B61C-4380-AF40-63145776E9DD}">
      <dsp:nvSpPr>
        <dsp:cNvPr id="0" name=""/>
        <dsp:cNvSpPr/>
      </dsp:nvSpPr>
      <dsp:spPr>
        <a:xfrm>
          <a:off x="2055187" y="1870697"/>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Demand Response</a:t>
          </a:r>
          <a:endParaRPr lang="en-US" sz="1800" kern="1200" dirty="0"/>
        </a:p>
      </dsp:txBody>
      <dsp:txXfrm>
        <a:off x="2055187" y="1870697"/>
        <a:ext cx="1985625" cy="622865"/>
      </dsp:txXfrm>
    </dsp:sp>
    <dsp:sp modelId="{EDCECE4C-7D3C-40FC-8842-7435806360CD}">
      <dsp:nvSpPr>
        <dsp:cNvPr id="0" name=""/>
        <dsp:cNvSpPr/>
      </dsp:nvSpPr>
      <dsp:spPr>
        <a:xfrm rot="5400000">
          <a:off x="2931212" y="2509134"/>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2509134"/>
        <a:ext cx="233574" cy="280289"/>
      </dsp:txXfrm>
    </dsp:sp>
    <dsp:sp modelId="{44BC7831-3E02-4F50-93B2-1377D6BC2DA4}">
      <dsp:nvSpPr>
        <dsp:cNvPr id="0" name=""/>
        <dsp:cNvSpPr/>
      </dsp:nvSpPr>
      <dsp:spPr>
        <a:xfrm>
          <a:off x="2055187" y="2804995"/>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Ancillary Services</a:t>
          </a:r>
          <a:endParaRPr lang="en-US" sz="1800" kern="1200" dirty="0"/>
        </a:p>
      </dsp:txBody>
      <dsp:txXfrm>
        <a:off x="2055187" y="2804995"/>
        <a:ext cx="1985625" cy="622865"/>
      </dsp:txXfrm>
    </dsp:sp>
    <dsp:sp modelId="{8FA56BA2-7A2C-4CD0-84A6-C232BF20D968}">
      <dsp:nvSpPr>
        <dsp:cNvPr id="0" name=""/>
        <dsp:cNvSpPr/>
      </dsp:nvSpPr>
      <dsp:spPr>
        <a:xfrm rot="5400000">
          <a:off x="2931212" y="3443432"/>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3443432"/>
        <a:ext cx="233574" cy="280289"/>
      </dsp:txXfrm>
    </dsp:sp>
    <dsp:sp modelId="{F3C08786-9D42-43F3-8921-ADD694AB0A7D}">
      <dsp:nvSpPr>
        <dsp:cNvPr id="0" name=""/>
        <dsp:cNvSpPr/>
      </dsp:nvSpPr>
      <dsp:spPr>
        <a:xfrm>
          <a:off x="2055187" y="3739293"/>
          <a:ext cx="1985625" cy="622865"/>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 and Analysis</a:t>
          </a:r>
          <a:endParaRPr lang="en-US" sz="1800" kern="1200" dirty="0"/>
        </a:p>
      </dsp:txBody>
      <dsp:txXfrm>
        <a:off x="2055187" y="3739293"/>
        <a:ext cx="1985625" cy="622865"/>
      </dsp:txXfrm>
    </dsp:sp>
    <dsp:sp modelId="{3143CA79-EF21-4ED2-B2EC-99E95E6430D6}">
      <dsp:nvSpPr>
        <dsp:cNvPr id="0" name=""/>
        <dsp:cNvSpPr/>
      </dsp:nvSpPr>
      <dsp:spPr>
        <a:xfrm rot="5400000">
          <a:off x="2931212" y="4377729"/>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4377729"/>
        <a:ext cx="233574" cy="280289"/>
      </dsp:txXfrm>
    </dsp:sp>
    <dsp:sp modelId="{2C50838A-5F61-48EF-8917-A2B4F5FB32A3}">
      <dsp:nvSpPr>
        <dsp:cNvPr id="0" name=""/>
        <dsp:cNvSpPr/>
      </dsp:nvSpPr>
      <dsp:spPr>
        <a:xfrm>
          <a:off x="2055187" y="4673590"/>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Conclusions</a:t>
          </a:r>
          <a:endParaRPr lang="en-US" sz="1800" kern="1200" dirty="0"/>
        </a:p>
      </dsp:txBody>
      <dsp:txXfrm>
        <a:off x="2055187" y="4673590"/>
        <a:ext cx="1985625" cy="622865"/>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45935A5-3744-1D40-9FE5-18551E77F7CB}">
      <dsp:nvSpPr>
        <dsp:cNvPr id="0" name=""/>
        <dsp:cNvSpPr/>
      </dsp:nvSpPr>
      <dsp:spPr>
        <a:xfrm>
          <a:off x="56672" y="516359"/>
          <a:ext cx="0" cy="4624629"/>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A4C97E-A151-CE4E-A3DC-84307B6AD8D9}">
      <dsp:nvSpPr>
        <dsp:cNvPr id="0" name=""/>
        <dsp:cNvSpPr/>
      </dsp:nvSpPr>
      <dsp:spPr>
        <a:xfrm>
          <a:off x="95261" y="655030"/>
          <a:ext cx="2492327" cy="1973865"/>
        </a:xfrm>
        <a:prstGeom prst="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213B55-2349-804E-B8BC-EE8E0800BD91}">
      <dsp:nvSpPr>
        <dsp:cNvPr id="0" name=""/>
        <dsp:cNvSpPr/>
      </dsp:nvSpPr>
      <dsp:spPr>
        <a:xfrm>
          <a:off x="185134" y="3237849"/>
          <a:ext cx="2432298" cy="1868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l" defTabSz="711200">
            <a:lnSpc>
              <a:spcPct val="90000"/>
            </a:lnSpc>
            <a:spcBef>
              <a:spcPct val="0"/>
            </a:spcBef>
            <a:spcAft>
              <a:spcPct val="35000"/>
            </a:spcAft>
          </a:pPr>
          <a:r>
            <a:rPr lang="en-US" sz="1600" b="1" kern="1200" dirty="0" smtClean="0">
              <a:ln>
                <a:noFill/>
              </a:ln>
            </a:rPr>
            <a:t>Input Variables</a:t>
          </a:r>
        </a:p>
        <a:p>
          <a:pPr lvl="0" algn="l" defTabSz="711200">
            <a:lnSpc>
              <a:spcPct val="90000"/>
            </a:lnSpc>
            <a:spcBef>
              <a:spcPct val="0"/>
            </a:spcBef>
            <a:spcAft>
              <a:spcPct val="35000"/>
            </a:spcAft>
          </a:pPr>
          <a:r>
            <a:rPr lang="en-US" sz="1400" kern="1200" dirty="0" smtClean="0">
              <a:ln>
                <a:noFill/>
              </a:ln>
            </a:rPr>
            <a:t> - Timeline: 2011 to 2030</a:t>
          </a:r>
        </a:p>
        <a:p>
          <a:pPr lvl="0" algn="l" defTabSz="711200">
            <a:lnSpc>
              <a:spcPct val="90000"/>
            </a:lnSpc>
            <a:spcBef>
              <a:spcPct val="0"/>
            </a:spcBef>
            <a:spcAft>
              <a:spcPct val="35000"/>
            </a:spcAft>
          </a:pPr>
          <a:r>
            <a:rPr lang="en-US" sz="1400" kern="1200" dirty="0" smtClean="0">
              <a:ln>
                <a:noFill/>
              </a:ln>
            </a:rPr>
            <a:t> - Energy Efficiency: 3.04 m/kWh</a:t>
          </a:r>
        </a:p>
        <a:p>
          <a:pPr lvl="0" algn="l" defTabSz="711200">
            <a:lnSpc>
              <a:spcPct val="90000"/>
            </a:lnSpc>
            <a:spcBef>
              <a:spcPct val="0"/>
            </a:spcBef>
            <a:spcAft>
              <a:spcPct val="35000"/>
            </a:spcAft>
          </a:pPr>
          <a:r>
            <a:rPr lang="en-US" sz="1400" kern="1200" dirty="0" smtClean="0">
              <a:ln>
                <a:noFill/>
              </a:ln>
            </a:rPr>
            <a:t> - Max. Charge Rate: 19.2 kWh</a:t>
          </a:r>
        </a:p>
        <a:p>
          <a:pPr lvl="0" algn="l" defTabSz="711200">
            <a:lnSpc>
              <a:spcPct val="90000"/>
            </a:lnSpc>
            <a:spcBef>
              <a:spcPct val="0"/>
            </a:spcBef>
            <a:spcAft>
              <a:spcPct val="35000"/>
            </a:spcAft>
          </a:pPr>
          <a:r>
            <a:rPr lang="en-US" sz="1400" kern="1200" dirty="0" smtClean="0">
              <a:ln>
                <a:noFill/>
              </a:ln>
            </a:rPr>
            <a:t> - Range Anxiety: 30 miles</a:t>
          </a:r>
        </a:p>
        <a:p>
          <a:pPr lvl="0" algn="l" defTabSz="711200">
            <a:lnSpc>
              <a:spcPct val="90000"/>
            </a:lnSpc>
            <a:spcBef>
              <a:spcPct val="0"/>
            </a:spcBef>
            <a:spcAft>
              <a:spcPct val="35000"/>
            </a:spcAft>
          </a:pPr>
          <a:r>
            <a:rPr lang="en-US" sz="1400" kern="1200" dirty="0" smtClean="0">
              <a:ln>
                <a:noFill/>
              </a:ln>
            </a:rPr>
            <a:t> - EV Penetration: Medium</a:t>
          </a:r>
          <a:endParaRPr lang="en-US" sz="1400" kern="1200" dirty="0">
            <a:ln>
              <a:noFill/>
            </a:ln>
          </a:endParaRPr>
        </a:p>
      </dsp:txBody>
      <dsp:txXfrm>
        <a:off x="185134" y="3237849"/>
        <a:ext cx="2432298" cy="1868910"/>
      </dsp:txXfrm>
    </dsp:sp>
    <dsp:sp modelId="{2A3D3BAE-38EE-5B4F-9419-6906C6263826}">
      <dsp:nvSpPr>
        <dsp:cNvPr id="0" name=""/>
        <dsp:cNvSpPr/>
      </dsp:nvSpPr>
      <dsp:spPr>
        <a:xfrm>
          <a:off x="56672" y="2511"/>
          <a:ext cx="2569238" cy="51384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lvl="0" algn="ctr" defTabSz="1155700">
            <a:lnSpc>
              <a:spcPct val="90000"/>
            </a:lnSpc>
            <a:spcBef>
              <a:spcPct val="0"/>
            </a:spcBef>
            <a:spcAft>
              <a:spcPct val="35000"/>
            </a:spcAft>
          </a:pPr>
          <a:r>
            <a:rPr lang="en-US" sz="2600" kern="1200" dirty="0" smtClean="0">
              <a:ln>
                <a:noFill/>
              </a:ln>
            </a:rPr>
            <a:t>Low</a:t>
          </a:r>
          <a:endParaRPr lang="en-US" sz="2600" kern="1200" dirty="0">
            <a:ln>
              <a:noFill/>
            </a:ln>
          </a:endParaRPr>
        </a:p>
      </dsp:txBody>
      <dsp:txXfrm>
        <a:off x="56672" y="2511"/>
        <a:ext cx="2569238" cy="513847"/>
      </dsp:txXfrm>
    </dsp:sp>
    <dsp:sp modelId="{9A1E2478-8B1E-2148-A772-A086AAD47583}">
      <dsp:nvSpPr>
        <dsp:cNvPr id="0" name=""/>
        <dsp:cNvSpPr/>
      </dsp:nvSpPr>
      <dsp:spPr>
        <a:xfrm>
          <a:off x="3085169" y="516359"/>
          <a:ext cx="0" cy="4624629"/>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292DA8-1D4B-ED4D-B1C8-BBA9ED3D2259}">
      <dsp:nvSpPr>
        <dsp:cNvPr id="0" name=""/>
        <dsp:cNvSpPr/>
      </dsp:nvSpPr>
      <dsp:spPr>
        <a:xfrm>
          <a:off x="3112520" y="647694"/>
          <a:ext cx="2539173" cy="1970265"/>
        </a:xfrm>
        <a:prstGeom prst="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614313-7F3C-9E47-967F-0B12A0594735}">
      <dsp:nvSpPr>
        <dsp:cNvPr id="0" name=""/>
        <dsp:cNvSpPr/>
      </dsp:nvSpPr>
      <dsp:spPr>
        <a:xfrm>
          <a:off x="3213631" y="3237849"/>
          <a:ext cx="2432298" cy="1416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l" defTabSz="711200">
            <a:lnSpc>
              <a:spcPct val="90000"/>
            </a:lnSpc>
            <a:spcBef>
              <a:spcPct val="0"/>
            </a:spcBef>
            <a:spcAft>
              <a:spcPct val="35000"/>
            </a:spcAft>
          </a:pPr>
          <a:r>
            <a:rPr lang="en-US" sz="1600" b="1" kern="1200" dirty="0" smtClean="0">
              <a:ln>
                <a:noFill/>
              </a:ln>
            </a:rPr>
            <a:t>Input Variables</a:t>
          </a:r>
        </a:p>
        <a:p>
          <a:pPr lvl="0" algn="l" defTabSz="711200">
            <a:lnSpc>
              <a:spcPct val="90000"/>
            </a:lnSpc>
            <a:spcBef>
              <a:spcPct val="0"/>
            </a:spcBef>
            <a:spcAft>
              <a:spcPct val="35000"/>
            </a:spcAft>
          </a:pPr>
          <a:r>
            <a:rPr lang="en-US" sz="1600" kern="1200" dirty="0" smtClean="0">
              <a:ln>
                <a:noFill/>
              </a:ln>
            </a:rPr>
            <a:t> </a:t>
          </a:r>
          <a:r>
            <a:rPr lang="en-US" sz="1400" kern="1200" dirty="0" smtClean="0">
              <a:ln>
                <a:noFill/>
              </a:ln>
            </a:rPr>
            <a:t> - Timeline: 2011 to 2030</a:t>
          </a:r>
        </a:p>
        <a:p>
          <a:pPr lvl="0" algn="l" defTabSz="711200">
            <a:lnSpc>
              <a:spcPct val="90000"/>
            </a:lnSpc>
            <a:spcBef>
              <a:spcPct val="0"/>
            </a:spcBef>
            <a:spcAft>
              <a:spcPct val="35000"/>
            </a:spcAft>
          </a:pPr>
          <a:r>
            <a:rPr lang="en-US" sz="1400" kern="1200" dirty="0" smtClean="0">
              <a:ln>
                <a:noFill/>
              </a:ln>
            </a:rPr>
            <a:t> - Energy Efficiency: 3.04 m/kWh</a:t>
          </a:r>
        </a:p>
        <a:p>
          <a:pPr lvl="0" algn="l" defTabSz="711200">
            <a:lnSpc>
              <a:spcPct val="90000"/>
            </a:lnSpc>
            <a:spcBef>
              <a:spcPct val="0"/>
            </a:spcBef>
            <a:spcAft>
              <a:spcPct val="35000"/>
            </a:spcAft>
          </a:pPr>
          <a:r>
            <a:rPr lang="en-US" sz="1400" kern="1200" dirty="0" smtClean="0">
              <a:ln>
                <a:noFill/>
              </a:ln>
            </a:rPr>
            <a:t> - Max. Charge Rate: 19.2 kWh</a:t>
          </a:r>
        </a:p>
        <a:p>
          <a:pPr lvl="0" algn="l" defTabSz="711200">
            <a:lnSpc>
              <a:spcPct val="90000"/>
            </a:lnSpc>
            <a:spcBef>
              <a:spcPct val="0"/>
            </a:spcBef>
            <a:spcAft>
              <a:spcPct val="35000"/>
            </a:spcAft>
          </a:pPr>
          <a:r>
            <a:rPr lang="en-US" sz="1400" kern="1200" dirty="0" smtClean="0">
              <a:ln>
                <a:noFill/>
              </a:ln>
            </a:rPr>
            <a:t> - Range Anxiety: 20 miles</a:t>
          </a:r>
        </a:p>
        <a:p>
          <a:pPr lvl="0" algn="l" defTabSz="711200">
            <a:lnSpc>
              <a:spcPct val="90000"/>
            </a:lnSpc>
            <a:spcBef>
              <a:spcPct val="0"/>
            </a:spcBef>
            <a:spcAft>
              <a:spcPct val="35000"/>
            </a:spcAft>
          </a:pPr>
          <a:r>
            <a:rPr lang="en-US" sz="1400" kern="1200" dirty="0" smtClean="0">
              <a:ln>
                <a:noFill/>
              </a:ln>
            </a:rPr>
            <a:t> - </a:t>
          </a:r>
          <a:r>
            <a:rPr lang="en-US" sz="1400" b="0" kern="1200" dirty="0" smtClean="0">
              <a:ln>
                <a:noFill/>
              </a:ln>
            </a:rPr>
            <a:t>E</a:t>
          </a:r>
          <a:r>
            <a:rPr lang="en-US" sz="1400" kern="1200" dirty="0" smtClean="0">
              <a:ln>
                <a:noFill/>
              </a:ln>
            </a:rPr>
            <a:t>V Penetration: Medium</a:t>
          </a:r>
          <a:endParaRPr lang="en-US" sz="1600" kern="1200" dirty="0">
            <a:ln>
              <a:noFill/>
            </a:ln>
          </a:endParaRPr>
        </a:p>
      </dsp:txBody>
      <dsp:txXfrm>
        <a:off x="3213631" y="3237849"/>
        <a:ext cx="2432298" cy="1416885"/>
      </dsp:txXfrm>
    </dsp:sp>
    <dsp:sp modelId="{E9F8523A-550E-C14F-9CB8-B81A052B3783}">
      <dsp:nvSpPr>
        <dsp:cNvPr id="0" name=""/>
        <dsp:cNvSpPr/>
      </dsp:nvSpPr>
      <dsp:spPr>
        <a:xfrm>
          <a:off x="3085169" y="2511"/>
          <a:ext cx="2569238" cy="51384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lvl="0" algn="ctr" defTabSz="1155700">
            <a:lnSpc>
              <a:spcPct val="90000"/>
            </a:lnSpc>
            <a:spcBef>
              <a:spcPct val="0"/>
            </a:spcBef>
            <a:spcAft>
              <a:spcPct val="35000"/>
            </a:spcAft>
          </a:pPr>
          <a:r>
            <a:rPr lang="en-US" sz="2600" kern="1200" dirty="0" smtClean="0">
              <a:ln>
                <a:noFill/>
              </a:ln>
            </a:rPr>
            <a:t>Med</a:t>
          </a:r>
          <a:endParaRPr lang="en-US" sz="2600" kern="1200" dirty="0">
            <a:ln>
              <a:noFill/>
            </a:ln>
          </a:endParaRPr>
        </a:p>
      </dsp:txBody>
      <dsp:txXfrm>
        <a:off x="3085169" y="2511"/>
        <a:ext cx="2569238" cy="513847"/>
      </dsp:txXfrm>
    </dsp:sp>
    <dsp:sp modelId="{1BD688D4-E8B2-804E-BB84-75C770BB51DE}">
      <dsp:nvSpPr>
        <dsp:cNvPr id="0" name=""/>
        <dsp:cNvSpPr/>
      </dsp:nvSpPr>
      <dsp:spPr>
        <a:xfrm>
          <a:off x="6137088" y="516359"/>
          <a:ext cx="0" cy="4624629"/>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A566C5-BB5D-5142-AFE1-418F0E152882}">
      <dsp:nvSpPr>
        <dsp:cNvPr id="0" name=""/>
        <dsp:cNvSpPr/>
      </dsp:nvSpPr>
      <dsp:spPr>
        <a:xfrm>
          <a:off x="6219166" y="651367"/>
          <a:ext cx="2432298" cy="1815412"/>
        </a:xfrm>
        <a:prstGeom prst="rect">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3ABF1C-8C4F-8A45-9174-0EBCC8B9A45F}">
      <dsp:nvSpPr>
        <dsp:cNvPr id="0" name=""/>
        <dsp:cNvSpPr/>
      </dsp:nvSpPr>
      <dsp:spPr>
        <a:xfrm>
          <a:off x="6265550" y="3237849"/>
          <a:ext cx="2432298" cy="1416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l" defTabSz="711200">
            <a:lnSpc>
              <a:spcPct val="90000"/>
            </a:lnSpc>
            <a:spcBef>
              <a:spcPct val="0"/>
            </a:spcBef>
            <a:spcAft>
              <a:spcPct val="35000"/>
            </a:spcAft>
          </a:pPr>
          <a:r>
            <a:rPr lang="en-US" sz="1600" b="1" kern="1200" dirty="0" smtClean="0">
              <a:ln>
                <a:noFill/>
              </a:ln>
            </a:rPr>
            <a:t>Input Variables</a:t>
          </a:r>
        </a:p>
        <a:p>
          <a:pPr lvl="0" algn="l" defTabSz="711200">
            <a:lnSpc>
              <a:spcPct val="90000"/>
            </a:lnSpc>
            <a:spcBef>
              <a:spcPct val="0"/>
            </a:spcBef>
            <a:spcAft>
              <a:spcPct val="35000"/>
            </a:spcAft>
          </a:pPr>
          <a:r>
            <a:rPr lang="en-US" sz="1400" kern="1200" dirty="0" smtClean="0">
              <a:ln>
                <a:noFill/>
              </a:ln>
            </a:rPr>
            <a:t> - Timeline: 2011 to 2030</a:t>
          </a:r>
        </a:p>
        <a:p>
          <a:pPr lvl="0" algn="l" defTabSz="711200">
            <a:lnSpc>
              <a:spcPct val="90000"/>
            </a:lnSpc>
            <a:spcBef>
              <a:spcPct val="0"/>
            </a:spcBef>
            <a:spcAft>
              <a:spcPct val="35000"/>
            </a:spcAft>
          </a:pPr>
          <a:r>
            <a:rPr lang="en-US" sz="1400" kern="1200" dirty="0" smtClean="0">
              <a:ln>
                <a:noFill/>
              </a:ln>
            </a:rPr>
            <a:t> - Energy Efficiency: 3.04 m/kWh</a:t>
          </a:r>
        </a:p>
        <a:p>
          <a:pPr lvl="0" algn="l" defTabSz="711200">
            <a:lnSpc>
              <a:spcPct val="90000"/>
            </a:lnSpc>
            <a:spcBef>
              <a:spcPct val="0"/>
            </a:spcBef>
            <a:spcAft>
              <a:spcPct val="35000"/>
            </a:spcAft>
          </a:pPr>
          <a:r>
            <a:rPr lang="en-US" sz="1400" kern="1200" dirty="0" smtClean="0">
              <a:ln>
                <a:noFill/>
              </a:ln>
            </a:rPr>
            <a:t> - Max. Charge Rate: 19.2 kWh</a:t>
          </a:r>
        </a:p>
        <a:p>
          <a:pPr lvl="0" algn="l" defTabSz="711200">
            <a:lnSpc>
              <a:spcPct val="90000"/>
            </a:lnSpc>
            <a:spcBef>
              <a:spcPct val="0"/>
            </a:spcBef>
            <a:spcAft>
              <a:spcPct val="35000"/>
            </a:spcAft>
          </a:pPr>
          <a:r>
            <a:rPr lang="en-US" sz="1400" kern="1200" dirty="0" smtClean="0">
              <a:ln>
                <a:noFill/>
              </a:ln>
            </a:rPr>
            <a:t> - Range Anxiety: 10 miles</a:t>
          </a:r>
        </a:p>
        <a:p>
          <a:pPr lvl="0" algn="l" defTabSz="711200">
            <a:lnSpc>
              <a:spcPct val="90000"/>
            </a:lnSpc>
            <a:spcBef>
              <a:spcPct val="0"/>
            </a:spcBef>
            <a:spcAft>
              <a:spcPct val="35000"/>
            </a:spcAft>
          </a:pPr>
          <a:r>
            <a:rPr lang="en-US" sz="1400" kern="1200" dirty="0" smtClean="0">
              <a:ln>
                <a:noFill/>
              </a:ln>
            </a:rPr>
            <a:t> - EV Penetration: High</a:t>
          </a:r>
          <a:endParaRPr lang="en-US" sz="1400" kern="1200" dirty="0">
            <a:ln>
              <a:noFill/>
            </a:ln>
          </a:endParaRPr>
        </a:p>
      </dsp:txBody>
      <dsp:txXfrm>
        <a:off x="6265550" y="3237849"/>
        <a:ext cx="2432298" cy="1416885"/>
      </dsp:txXfrm>
    </dsp:sp>
    <dsp:sp modelId="{9FB80E09-1842-FA4B-AC45-D1FEDD614417}">
      <dsp:nvSpPr>
        <dsp:cNvPr id="0" name=""/>
        <dsp:cNvSpPr/>
      </dsp:nvSpPr>
      <dsp:spPr>
        <a:xfrm>
          <a:off x="6137088" y="2511"/>
          <a:ext cx="2569238" cy="51384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lvl="0" algn="ctr" defTabSz="1155700">
            <a:lnSpc>
              <a:spcPct val="90000"/>
            </a:lnSpc>
            <a:spcBef>
              <a:spcPct val="0"/>
            </a:spcBef>
            <a:spcAft>
              <a:spcPct val="35000"/>
            </a:spcAft>
          </a:pPr>
          <a:r>
            <a:rPr lang="en-US" sz="2600" kern="1200" dirty="0" smtClean="0">
              <a:ln>
                <a:noFill/>
              </a:ln>
            </a:rPr>
            <a:t>High</a:t>
          </a:r>
          <a:endParaRPr lang="en-US" sz="2600" kern="1200" dirty="0">
            <a:ln>
              <a:noFill/>
            </a:ln>
          </a:endParaRPr>
        </a:p>
      </dsp:txBody>
      <dsp:txXfrm>
        <a:off x="6137088" y="2511"/>
        <a:ext cx="2569238" cy="513847"/>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BBC0AF-4B37-4F78-9DE2-11C8378FAB8E}">
      <dsp:nvSpPr>
        <dsp:cNvPr id="0" name=""/>
        <dsp:cNvSpPr/>
      </dsp:nvSpPr>
      <dsp:spPr>
        <a:xfrm>
          <a:off x="2055187" y="2102"/>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Introduction</a:t>
          </a:r>
          <a:endParaRPr lang="en-US" sz="1800" kern="1200" dirty="0"/>
        </a:p>
      </dsp:txBody>
      <dsp:txXfrm>
        <a:off x="2055187" y="2102"/>
        <a:ext cx="1985625" cy="622865"/>
      </dsp:txXfrm>
    </dsp:sp>
    <dsp:sp modelId="{6D22E22C-319A-4220-8D75-3FFD5BE775A7}">
      <dsp:nvSpPr>
        <dsp:cNvPr id="0" name=""/>
        <dsp:cNvSpPr/>
      </dsp:nvSpPr>
      <dsp:spPr>
        <a:xfrm rot="5400000">
          <a:off x="2931212" y="640538"/>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640538"/>
        <a:ext cx="233574" cy="280289"/>
      </dsp:txXfrm>
    </dsp:sp>
    <dsp:sp modelId="{1B18E478-38E6-416B-B6BE-9093A050E513}">
      <dsp:nvSpPr>
        <dsp:cNvPr id="0" name=""/>
        <dsp:cNvSpPr/>
      </dsp:nvSpPr>
      <dsp:spPr>
        <a:xfrm>
          <a:off x="2055187" y="936399"/>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EVs &amp; V2G</a:t>
          </a:r>
          <a:endParaRPr lang="en-US" sz="1800" kern="1200" dirty="0"/>
        </a:p>
      </dsp:txBody>
      <dsp:txXfrm>
        <a:off x="2055187" y="936399"/>
        <a:ext cx="1985625" cy="622865"/>
      </dsp:txXfrm>
    </dsp:sp>
    <dsp:sp modelId="{438C2CA4-1071-4A2F-834A-8FDECE132159}">
      <dsp:nvSpPr>
        <dsp:cNvPr id="0" name=""/>
        <dsp:cNvSpPr/>
      </dsp:nvSpPr>
      <dsp:spPr>
        <a:xfrm rot="5400000">
          <a:off x="2931212" y="1574836"/>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1574836"/>
        <a:ext cx="233574" cy="280289"/>
      </dsp:txXfrm>
    </dsp:sp>
    <dsp:sp modelId="{09A2A138-B61C-4380-AF40-63145776E9DD}">
      <dsp:nvSpPr>
        <dsp:cNvPr id="0" name=""/>
        <dsp:cNvSpPr/>
      </dsp:nvSpPr>
      <dsp:spPr>
        <a:xfrm>
          <a:off x="2055187" y="1870697"/>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Demand Response</a:t>
          </a:r>
          <a:endParaRPr lang="en-US" sz="1800" kern="1200" dirty="0"/>
        </a:p>
      </dsp:txBody>
      <dsp:txXfrm>
        <a:off x="2055187" y="1870697"/>
        <a:ext cx="1985625" cy="622865"/>
      </dsp:txXfrm>
    </dsp:sp>
    <dsp:sp modelId="{EDCECE4C-7D3C-40FC-8842-7435806360CD}">
      <dsp:nvSpPr>
        <dsp:cNvPr id="0" name=""/>
        <dsp:cNvSpPr/>
      </dsp:nvSpPr>
      <dsp:spPr>
        <a:xfrm rot="5400000">
          <a:off x="2931212" y="2509134"/>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2509134"/>
        <a:ext cx="233574" cy="280289"/>
      </dsp:txXfrm>
    </dsp:sp>
    <dsp:sp modelId="{44BC7831-3E02-4F50-93B2-1377D6BC2DA4}">
      <dsp:nvSpPr>
        <dsp:cNvPr id="0" name=""/>
        <dsp:cNvSpPr/>
      </dsp:nvSpPr>
      <dsp:spPr>
        <a:xfrm>
          <a:off x="2055187" y="2804995"/>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Ancillary Services</a:t>
          </a:r>
          <a:endParaRPr lang="en-US" sz="1800" kern="1200" dirty="0"/>
        </a:p>
      </dsp:txBody>
      <dsp:txXfrm>
        <a:off x="2055187" y="2804995"/>
        <a:ext cx="1985625" cy="622865"/>
      </dsp:txXfrm>
    </dsp:sp>
    <dsp:sp modelId="{8FA56BA2-7A2C-4CD0-84A6-C232BF20D968}">
      <dsp:nvSpPr>
        <dsp:cNvPr id="0" name=""/>
        <dsp:cNvSpPr/>
      </dsp:nvSpPr>
      <dsp:spPr>
        <a:xfrm rot="5400000">
          <a:off x="2931212" y="3443432"/>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3443432"/>
        <a:ext cx="233574" cy="280289"/>
      </dsp:txXfrm>
    </dsp:sp>
    <dsp:sp modelId="{F3C08786-9D42-43F3-8921-ADD694AB0A7D}">
      <dsp:nvSpPr>
        <dsp:cNvPr id="0" name=""/>
        <dsp:cNvSpPr/>
      </dsp:nvSpPr>
      <dsp:spPr>
        <a:xfrm>
          <a:off x="2055187" y="3739293"/>
          <a:ext cx="1985625" cy="622865"/>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 and Analysis</a:t>
          </a:r>
          <a:endParaRPr lang="en-US" sz="1800" kern="1200" dirty="0"/>
        </a:p>
      </dsp:txBody>
      <dsp:txXfrm>
        <a:off x="2055187" y="3739293"/>
        <a:ext cx="1985625" cy="622865"/>
      </dsp:txXfrm>
    </dsp:sp>
    <dsp:sp modelId="{3143CA79-EF21-4ED2-B2EC-99E95E6430D6}">
      <dsp:nvSpPr>
        <dsp:cNvPr id="0" name=""/>
        <dsp:cNvSpPr/>
      </dsp:nvSpPr>
      <dsp:spPr>
        <a:xfrm rot="5400000">
          <a:off x="2931212" y="4377729"/>
          <a:ext cx="233574" cy="280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5400000">
        <a:off x="2931212" y="4377729"/>
        <a:ext cx="233574" cy="280289"/>
      </dsp:txXfrm>
    </dsp:sp>
    <dsp:sp modelId="{2C50838A-5F61-48EF-8917-A2B4F5FB32A3}">
      <dsp:nvSpPr>
        <dsp:cNvPr id="0" name=""/>
        <dsp:cNvSpPr/>
      </dsp:nvSpPr>
      <dsp:spPr>
        <a:xfrm>
          <a:off x="2055187" y="4673590"/>
          <a:ext cx="1985625" cy="622865"/>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Conclusions</a:t>
          </a:r>
          <a:endParaRPr lang="en-US" sz="1800" kern="1200" dirty="0"/>
        </a:p>
      </dsp:txBody>
      <dsp:txXfrm>
        <a:off x="2055187" y="4673590"/>
        <a:ext cx="1985625" cy="622865"/>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4560D87-9F1D-6B4D-AA91-43211D2CE76E}">
      <dsp:nvSpPr>
        <dsp:cNvPr id="0" name=""/>
        <dsp:cNvSpPr/>
      </dsp:nvSpPr>
      <dsp:spPr>
        <a:xfrm rot="5400000">
          <a:off x="1037207" y="942256"/>
          <a:ext cx="748843" cy="852531"/>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D525AC-C29E-E044-9394-09570E381C0E}">
      <dsp:nvSpPr>
        <dsp:cNvPr id="0" name=""/>
        <dsp:cNvSpPr/>
      </dsp:nvSpPr>
      <dsp:spPr>
        <a:xfrm>
          <a:off x="174" y="112148"/>
          <a:ext cx="2937880" cy="882387"/>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Increased renewable penetration increases the need for Ancillary Services</a:t>
          </a:r>
          <a:endParaRPr lang="en-US" sz="1600" b="1" kern="1200" dirty="0"/>
        </a:p>
      </dsp:txBody>
      <dsp:txXfrm>
        <a:off x="174" y="112148"/>
        <a:ext cx="2937880" cy="882387"/>
      </dsp:txXfrm>
    </dsp:sp>
    <dsp:sp modelId="{34E9838C-7377-634E-94E3-A185E4F900AC}">
      <dsp:nvSpPr>
        <dsp:cNvPr id="0" name=""/>
        <dsp:cNvSpPr/>
      </dsp:nvSpPr>
      <dsp:spPr>
        <a:xfrm>
          <a:off x="2099421" y="196304"/>
          <a:ext cx="916848" cy="713184"/>
        </a:xfrm>
        <a:prstGeom prst="rect">
          <a:avLst/>
        </a:prstGeom>
        <a:noFill/>
        <a:ln>
          <a:noFill/>
        </a:ln>
        <a:effectLst/>
      </dsp:spPr>
      <dsp:style>
        <a:lnRef idx="0">
          <a:scrgbClr r="0" g="0" b="0"/>
        </a:lnRef>
        <a:fillRef idx="0">
          <a:scrgbClr r="0" g="0" b="0"/>
        </a:fillRef>
        <a:effectRef idx="0">
          <a:scrgbClr r="0" g="0" b="0"/>
        </a:effectRef>
        <a:fontRef idx="minor"/>
      </dsp:style>
    </dsp:sp>
    <dsp:sp modelId="{4FB17D3A-8F28-6C41-98B3-372E6C936280}">
      <dsp:nvSpPr>
        <dsp:cNvPr id="0" name=""/>
        <dsp:cNvSpPr/>
      </dsp:nvSpPr>
      <dsp:spPr>
        <a:xfrm rot="5400000">
          <a:off x="2484933" y="1933468"/>
          <a:ext cx="748843" cy="852531"/>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0670CB-BC8D-734C-87E5-B2E83A30B433}">
      <dsp:nvSpPr>
        <dsp:cNvPr id="0" name=""/>
        <dsp:cNvSpPr/>
      </dsp:nvSpPr>
      <dsp:spPr>
        <a:xfrm>
          <a:off x="1447900" y="1103360"/>
          <a:ext cx="2937880" cy="882387"/>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V2G is not a viable mechanism to provide Ancillary Services in the near term</a:t>
          </a:r>
          <a:endParaRPr lang="en-US" sz="1600" kern="1200" dirty="0"/>
        </a:p>
      </dsp:txBody>
      <dsp:txXfrm>
        <a:off x="1447900" y="1103360"/>
        <a:ext cx="2937880" cy="882387"/>
      </dsp:txXfrm>
    </dsp:sp>
    <dsp:sp modelId="{497AF580-1F8C-A242-9D37-83BC5D2465EF}">
      <dsp:nvSpPr>
        <dsp:cNvPr id="0" name=""/>
        <dsp:cNvSpPr/>
      </dsp:nvSpPr>
      <dsp:spPr>
        <a:xfrm>
          <a:off x="3547146" y="1187516"/>
          <a:ext cx="916848" cy="713184"/>
        </a:xfrm>
        <a:prstGeom prst="rect">
          <a:avLst/>
        </a:prstGeom>
        <a:noFill/>
        <a:ln>
          <a:noFill/>
        </a:ln>
        <a:effectLst/>
      </dsp:spPr>
      <dsp:style>
        <a:lnRef idx="0">
          <a:scrgbClr r="0" g="0" b="0"/>
        </a:lnRef>
        <a:fillRef idx="0">
          <a:scrgbClr r="0" g="0" b="0"/>
        </a:fillRef>
        <a:effectRef idx="0">
          <a:scrgbClr r="0" g="0" b="0"/>
        </a:effectRef>
        <a:fontRef idx="minor"/>
      </dsp:style>
    </dsp:sp>
    <dsp:sp modelId="{0BE98B8A-F49A-1046-9BA0-E32703B6CF5C}">
      <dsp:nvSpPr>
        <dsp:cNvPr id="0" name=""/>
        <dsp:cNvSpPr/>
      </dsp:nvSpPr>
      <dsp:spPr>
        <a:xfrm rot="5400000">
          <a:off x="3981620" y="2924680"/>
          <a:ext cx="748843" cy="852531"/>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48B520-E994-CE4D-8191-187079CFEFE4}">
      <dsp:nvSpPr>
        <dsp:cNvPr id="0" name=""/>
        <dsp:cNvSpPr/>
      </dsp:nvSpPr>
      <dsp:spPr>
        <a:xfrm>
          <a:off x="2895626" y="2094572"/>
          <a:ext cx="3035805" cy="882387"/>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EVs can participate in the Ancillary Service markets through Demand Response</a:t>
          </a:r>
          <a:endParaRPr lang="en-US" sz="1600" kern="1200" dirty="0"/>
        </a:p>
      </dsp:txBody>
      <dsp:txXfrm>
        <a:off x="2895626" y="2094572"/>
        <a:ext cx="3035805" cy="882387"/>
      </dsp:txXfrm>
    </dsp:sp>
    <dsp:sp modelId="{353DA9DB-BCEB-5C47-89F8-83BBF2993458}">
      <dsp:nvSpPr>
        <dsp:cNvPr id="0" name=""/>
        <dsp:cNvSpPr/>
      </dsp:nvSpPr>
      <dsp:spPr>
        <a:xfrm>
          <a:off x="5043834" y="2178728"/>
          <a:ext cx="916848" cy="713184"/>
        </a:xfrm>
        <a:prstGeom prst="rect">
          <a:avLst/>
        </a:prstGeom>
        <a:noFill/>
        <a:ln>
          <a:noFill/>
        </a:ln>
        <a:effectLst/>
      </dsp:spPr>
      <dsp:style>
        <a:lnRef idx="0">
          <a:scrgbClr r="0" g="0" b="0"/>
        </a:lnRef>
        <a:fillRef idx="0">
          <a:scrgbClr r="0" g="0" b="0"/>
        </a:fillRef>
        <a:effectRef idx="0">
          <a:scrgbClr r="0" g="0" b="0"/>
        </a:effectRef>
        <a:fontRef idx="minor"/>
      </dsp:style>
    </dsp:sp>
    <dsp:sp modelId="{82A0B964-6141-594F-A0D4-3B883BCB1D4D}">
      <dsp:nvSpPr>
        <dsp:cNvPr id="0" name=""/>
        <dsp:cNvSpPr/>
      </dsp:nvSpPr>
      <dsp:spPr>
        <a:xfrm rot="5400000">
          <a:off x="5429346" y="3915893"/>
          <a:ext cx="748843" cy="852531"/>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1E6A6B-8F37-B241-A30D-2F49F5625F01}">
      <dsp:nvSpPr>
        <dsp:cNvPr id="0" name=""/>
        <dsp:cNvSpPr/>
      </dsp:nvSpPr>
      <dsp:spPr>
        <a:xfrm>
          <a:off x="4343351" y="3085784"/>
          <a:ext cx="3035805" cy="882387"/>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Despite large market for Ancillary Services, DR-EV revenue is minimal on a per car basis</a:t>
          </a:r>
          <a:endParaRPr lang="en-US" sz="1600" b="1" kern="1200" dirty="0"/>
        </a:p>
      </dsp:txBody>
      <dsp:txXfrm>
        <a:off x="4343351" y="3085784"/>
        <a:ext cx="3035805" cy="882387"/>
      </dsp:txXfrm>
    </dsp:sp>
    <dsp:sp modelId="{5F6AE1AC-4630-1F48-8F66-E065E9E808B0}">
      <dsp:nvSpPr>
        <dsp:cNvPr id="0" name=""/>
        <dsp:cNvSpPr/>
      </dsp:nvSpPr>
      <dsp:spPr>
        <a:xfrm>
          <a:off x="6491560" y="3169940"/>
          <a:ext cx="916848" cy="713184"/>
        </a:xfrm>
        <a:prstGeom prst="rect">
          <a:avLst/>
        </a:prstGeom>
        <a:noFill/>
        <a:ln>
          <a:noFill/>
        </a:ln>
        <a:effectLst/>
      </dsp:spPr>
      <dsp:style>
        <a:lnRef idx="0">
          <a:scrgbClr r="0" g="0" b="0"/>
        </a:lnRef>
        <a:fillRef idx="0">
          <a:scrgbClr r="0" g="0" b="0"/>
        </a:fillRef>
        <a:effectRef idx="0">
          <a:scrgbClr r="0" g="0" b="0"/>
        </a:effectRef>
        <a:fontRef idx="minor"/>
      </dsp:style>
    </dsp:sp>
    <dsp:sp modelId="{0E3D8B2B-0F7D-A74D-B1A4-81DC57F0AAE2}">
      <dsp:nvSpPr>
        <dsp:cNvPr id="0" name=""/>
        <dsp:cNvSpPr/>
      </dsp:nvSpPr>
      <dsp:spPr>
        <a:xfrm>
          <a:off x="5791077" y="4076997"/>
          <a:ext cx="2937880" cy="882387"/>
        </a:xfrm>
        <a:prstGeom prst="roundRect">
          <a:avLst>
            <a:gd name="adj" fmla="val 16670"/>
          </a:avLst>
        </a:prstGeom>
        <a:solidFill>
          <a:schemeClr val="accent3">
            <a:lumMod val="7500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As a grid support mechanism, EVs are not likely to contribute to renewable penetration </a:t>
          </a:r>
          <a:endParaRPr lang="en-US" sz="1600" b="1" kern="1200" dirty="0"/>
        </a:p>
      </dsp:txBody>
      <dsp:txXfrm>
        <a:off x="5791077" y="4076997"/>
        <a:ext cx="2937880" cy="882387"/>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689086-4C55-43C3-BA7E-3D81AA6E28E2}">
      <dsp:nvSpPr>
        <dsp:cNvPr id="0" name=""/>
        <dsp:cNvSpPr/>
      </dsp:nvSpPr>
      <dsp:spPr>
        <a:xfrm>
          <a:off x="42" y="130162"/>
          <a:ext cx="4059212"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Capacity</a:t>
          </a:r>
          <a:endParaRPr lang="en-US" sz="2500" kern="1200" dirty="0"/>
        </a:p>
      </dsp:txBody>
      <dsp:txXfrm>
        <a:off x="42" y="130162"/>
        <a:ext cx="4059212" cy="720000"/>
      </dsp:txXfrm>
    </dsp:sp>
    <dsp:sp modelId="{6B8338DE-88BF-448B-80B6-767A4192CAD8}">
      <dsp:nvSpPr>
        <dsp:cNvPr id="0" name=""/>
        <dsp:cNvSpPr/>
      </dsp:nvSpPr>
      <dsp:spPr>
        <a:xfrm>
          <a:off x="42" y="850162"/>
          <a:ext cx="4059212" cy="404887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Decreases the need for addition of generation and transmission capacity</a:t>
          </a:r>
          <a:endParaRPr lang="en-US" sz="2500" kern="1200" dirty="0"/>
        </a:p>
        <a:p>
          <a:pPr marL="228600" lvl="1" indent="-228600" algn="l" defTabSz="1111250">
            <a:lnSpc>
              <a:spcPct val="90000"/>
            </a:lnSpc>
            <a:spcBef>
              <a:spcPct val="0"/>
            </a:spcBef>
            <a:spcAft>
              <a:spcPct val="15000"/>
            </a:spcAft>
            <a:buChar char="••"/>
          </a:pPr>
          <a:r>
            <a:rPr lang="en-US" sz="2500" kern="1200" dirty="0" smtClean="0"/>
            <a:t>EES system enable utilities to avoid capacity additions</a:t>
          </a:r>
        </a:p>
        <a:p>
          <a:pPr marL="228600" lvl="1" indent="-228600" algn="l" defTabSz="1111250">
            <a:lnSpc>
              <a:spcPct val="90000"/>
            </a:lnSpc>
            <a:spcBef>
              <a:spcPct val="0"/>
            </a:spcBef>
            <a:spcAft>
              <a:spcPct val="15000"/>
            </a:spcAft>
            <a:buChar char="••"/>
          </a:pPr>
          <a:r>
            <a:rPr lang="en-US" sz="2500" kern="1200" dirty="0" smtClean="0"/>
            <a:t>Small amounts of energy actually delivered</a:t>
          </a:r>
        </a:p>
        <a:p>
          <a:pPr marL="228600" lvl="1" indent="-228600" algn="l" defTabSz="1111250">
            <a:lnSpc>
              <a:spcPct val="90000"/>
            </a:lnSpc>
            <a:spcBef>
              <a:spcPct val="0"/>
            </a:spcBef>
            <a:spcAft>
              <a:spcPct val="15000"/>
            </a:spcAft>
            <a:buChar char="••"/>
          </a:pPr>
          <a:r>
            <a:rPr lang="en-US" sz="2500" kern="1200" dirty="0" smtClean="0"/>
            <a:t>Up-front payments for pre-specified load reductions, based on market prices </a:t>
          </a:r>
        </a:p>
      </dsp:txBody>
      <dsp:txXfrm>
        <a:off x="42" y="850162"/>
        <a:ext cx="4059212" cy="4048875"/>
      </dsp:txXfrm>
    </dsp:sp>
    <dsp:sp modelId="{35FDD133-A008-4A34-A802-6C674D6841BD}">
      <dsp:nvSpPr>
        <dsp:cNvPr id="0" name=""/>
        <dsp:cNvSpPr/>
      </dsp:nvSpPr>
      <dsp:spPr>
        <a:xfrm>
          <a:off x="4627544" y="130162"/>
          <a:ext cx="4059212"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Energy</a:t>
          </a:r>
        </a:p>
      </dsp:txBody>
      <dsp:txXfrm>
        <a:off x="4627544" y="130162"/>
        <a:ext cx="4059212" cy="720000"/>
      </dsp:txXfrm>
    </dsp:sp>
    <dsp:sp modelId="{A044C73E-4353-47C1-BF18-CD696DF3A7C4}">
      <dsp:nvSpPr>
        <dsp:cNvPr id="0" name=""/>
        <dsp:cNvSpPr/>
      </dsp:nvSpPr>
      <dsp:spPr>
        <a:xfrm>
          <a:off x="4627544" y="850162"/>
          <a:ext cx="4059212" cy="404887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Function of dispatched energy, based on spot market energy prices</a:t>
          </a:r>
          <a:endParaRPr lang="en-US" sz="2500" kern="1200" dirty="0"/>
        </a:p>
        <a:p>
          <a:pPr marL="228600" lvl="1" indent="-228600" algn="l" defTabSz="1111250">
            <a:lnSpc>
              <a:spcPct val="90000"/>
            </a:lnSpc>
            <a:spcBef>
              <a:spcPct val="0"/>
            </a:spcBef>
            <a:spcAft>
              <a:spcPct val="15000"/>
            </a:spcAft>
            <a:buChar char="••"/>
          </a:pPr>
          <a:r>
            <a:rPr lang="en-US" sz="2500" kern="1200" dirty="0" smtClean="0"/>
            <a:t>Storage of a significant amount of energy by the EES system</a:t>
          </a:r>
        </a:p>
        <a:p>
          <a:pPr marL="228600" lvl="1" indent="-228600" algn="l" defTabSz="1111250">
            <a:lnSpc>
              <a:spcPct val="90000"/>
            </a:lnSpc>
            <a:spcBef>
              <a:spcPct val="0"/>
            </a:spcBef>
            <a:spcAft>
              <a:spcPct val="15000"/>
            </a:spcAft>
            <a:buChar char="••"/>
          </a:pPr>
          <a:r>
            <a:rPr lang="en-US" sz="2500" kern="1200" dirty="0" smtClean="0"/>
            <a:t>Offsets energy that would otherwise need to be purchased from and generated by the grid</a:t>
          </a:r>
        </a:p>
      </dsp:txBody>
      <dsp:txXfrm>
        <a:off x="4627544" y="850162"/>
        <a:ext cx="4059212" cy="40488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drawing1.xml><?xml version="1.0" encoding="utf-8"?>
<c:userShapes xmlns:c="http://schemas.openxmlformats.org/drawingml/2006/chart">
  <cdr:relSizeAnchor xmlns:cdr="http://schemas.openxmlformats.org/drawingml/2006/chartDrawing">
    <cdr:from>
      <cdr:x>0.28651</cdr:x>
      <cdr:y>0</cdr:y>
    </cdr:from>
    <cdr:to>
      <cdr:x>0.81477</cdr:x>
      <cdr:y>0.20195</cdr:y>
    </cdr:to>
    <cdr:sp macro="" textlink="">
      <cdr:nvSpPr>
        <cdr:cNvPr id="2" name="TextBox 7"/>
        <cdr:cNvSpPr txBox="1"/>
      </cdr:nvSpPr>
      <cdr:spPr>
        <a:xfrm xmlns:a="http://schemas.openxmlformats.org/drawingml/2006/main">
          <a:off x="2438400" y="0"/>
          <a:ext cx="4495799" cy="553998"/>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ysClr val="windowText" lastClr="000000"/>
              </a:solidFill>
              <a:latin typeface="Calibri"/>
            </a:defRPr>
          </a:lvl1pPr>
          <a:lvl2pPr marL="457200" algn="l" defTabSz="457200" rtl="0" eaLnBrk="1" latinLnBrk="0" hangingPunct="1">
            <a:defRPr sz="1800" kern="1200">
              <a:solidFill>
                <a:sysClr val="windowText" lastClr="000000"/>
              </a:solidFill>
              <a:latin typeface="Calibri"/>
            </a:defRPr>
          </a:lvl2pPr>
          <a:lvl3pPr marL="914400" algn="l" defTabSz="457200" rtl="0" eaLnBrk="1" latinLnBrk="0" hangingPunct="1">
            <a:defRPr sz="1800" kern="1200">
              <a:solidFill>
                <a:sysClr val="windowText" lastClr="000000"/>
              </a:solidFill>
              <a:latin typeface="Calibri"/>
            </a:defRPr>
          </a:lvl3pPr>
          <a:lvl4pPr marL="1371600" algn="l" defTabSz="457200" rtl="0" eaLnBrk="1" latinLnBrk="0" hangingPunct="1">
            <a:defRPr sz="1800" kern="1200">
              <a:solidFill>
                <a:sysClr val="windowText" lastClr="000000"/>
              </a:solidFill>
              <a:latin typeface="Calibri"/>
            </a:defRPr>
          </a:lvl4pPr>
          <a:lvl5pPr marL="1828800" algn="l" defTabSz="457200" rtl="0" eaLnBrk="1" latinLnBrk="0" hangingPunct="1">
            <a:defRPr sz="1800" kern="1200">
              <a:solidFill>
                <a:sysClr val="windowText" lastClr="000000"/>
              </a:solidFill>
              <a:latin typeface="Calibri"/>
            </a:defRPr>
          </a:lvl5pPr>
          <a:lvl6pPr marL="2286000" algn="l" defTabSz="457200" rtl="0" eaLnBrk="1" latinLnBrk="0" hangingPunct="1">
            <a:defRPr sz="1800" kern="1200">
              <a:solidFill>
                <a:sysClr val="windowText" lastClr="000000"/>
              </a:solidFill>
              <a:latin typeface="Calibri"/>
            </a:defRPr>
          </a:lvl6pPr>
          <a:lvl7pPr marL="2743200" algn="l" defTabSz="457200" rtl="0" eaLnBrk="1" latinLnBrk="0" hangingPunct="1">
            <a:defRPr sz="1800" kern="1200">
              <a:solidFill>
                <a:sysClr val="windowText" lastClr="000000"/>
              </a:solidFill>
              <a:latin typeface="Calibri"/>
            </a:defRPr>
          </a:lvl7pPr>
          <a:lvl8pPr marL="3200400" algn="l" defTabSz="457200" rtl="0" eaLnBrk="1" latinLnBrk="0" hangingPunct="1">
            <a:defRPr sz="1800" kern="1200">
              <a:solidFill>
                <a:sysClr val="windowText" lastClr="000000"/>
              </a:solidFill>
              <a:latin typeface="Calibri"/>
            </a:defRPr>
          </a:lvl8pPr>
          <a:lvl9pPr marL="3657600" algn="l" defTabSz="457200" rtl="0" eaLnBrk="1" latinLnBrk="0" hangingPunct="1">
            <a:defRPr sz="1800" kern="1200">
              <a:solidFill>
                <a:sysClr val="windowText" lastClr="000000"/>
              </a:solidFill>
              <a:latin typeface="Calibri"/>
            </a:defRPr>
          </a:lvl9pPr>
        </a:lstStyle>
        <a:p xmlns:a="http://schemas.openxmlformats.org/drawingml/2006/main">
          <a:pPr algn="ctr"/>
          <a:r>
            <a:rPr lang="en-US" sz="1600" b="1" i="1" dirty="0" smtClean="0"/>
            <a:t>California Ancillary Services Market</a:t>
          </a:r>
          <a:endParaRPr lang="en-US" sz="1600" b="1" i="1" baseline="30000" dirty="0" smtClean="0"/>
        </a:p>
        <a:p xmlns:a="http://schemas.openxmlformats.org/drawingml/2006/main">
          <a:pPr algn="ctr"/>
          <a:r>
            <a:rPr lang="en-US" sz="1400" i="1" dirty="0" smtClean="0"/>
            <a:t>By Year</a:t>
          </a:r>
          <a:endParaRPr lang="en-US" sz="1400" i="1" dirty="0"/>
        </a:p>
      </cdr:txBody>
    </cdr:sp>
  </cdr:relSizeAnchor>
</c:userShapes>
</file>

<file path=ppt/drawings/drawing2.xml><?xml version="1.0" encoding="utf-8"?>
<c:userShapes xmlns:c="http://schemas.openxmlformats.org/drawingml/2006/chart">
  <cdr:relSizeAnchor xmlns:cdr="http://schemas.openxmlformats.org/drawingml/2006/chartDrawing">
    <cdr:from>
      <cdr:x>0.575</cdr:x>
      <cdr:y>0</cdr:y>
    </cdr:from>
    <cdr:to>
      <cdr:x>0.925</cdr:x>
      <cdr:y>0.10868</cdr:y>
    </cdr:to>
    <cdr:sp macro="" textlink="">
      <cdr:nvSpPr>
        <cdr:cNvPr id="2" name="TextBox 10"/>
        <cdr:cNvSpPr txBox="1"/>
      </cdr:nvSpPr>
      <cdr:spPr>
        <a:xfrm xmlns:a="http://schemas.openxmlformats.org/drawingml/2006/main">
          <a:off x="2628900" y="0"/>
          <a:ext cx="1600200" cy="276999"/>
        </a:xfrm>
        <a:prstGeom xmlns:a="http://schemas.openxmlformats.org/drawingml/2006/main" prst="rect">
          <a:avLst/>
        </a:prstGeom>
        <a:noFill xmlns:a="http://schemas.openxmlformats.org/drawingml/2006/main"/>
        <a:ln xmlns:a="http://schemas.openxmlformats.org/drawingml/2006/main">
          <a:solidFill>
            <a:sysClr val="windowText" lastClr="000000"/>
          </a:solidFill>
        </a:l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ysClr val="windowText" lastClr="000000"/>
              </a:solidFill>
              <a:latin typeface="Calibri"/>
            </a:defRPr>
          </a:lvl1pPr>
          <a:lvl2pPr marL="457200" algn="l" defTabSz="457200" rtl="0" eaLnBrk="1" latinLnBrk="0" hangingPunct="1">
            <a:defRPr sz="1800" kern="1200">
              <a:solidFill>
                <a:sysClr val="windowText" lastClr="000000"/>
              </a:solidFill>
              <a:latin typeface="Calibri"/>
            </a:defRPr>
          </a:lvl2pPr>
          <a:lvl3pPr marL="914400" algn="l" defTabSz="457200" rtl="0" eaLnBrk="1" latinLnBrk="0" hangingPunct="1">
            <a:defRPr sz="1800" kern="1200">
              <a:solidFill>
                <a:sysClr val="windowText" lastClr="000000"/>
              </a:solidFill>
              <a:latin typeface="Calibri"/>
            </a:defRPr>
          </a:lvl3pPr>
          <a:lvl4pPr marL="1371600" algn="l" defTabSz="457200" rtl="0" eaLnBrk="1" latinLnBrk="0" hangingPunct="1">
            <a:defRPr sz="1800" kern="1200">
              <a:solidFill>
                <a:sysClr val="windowText" lastClr="000000"/>
              </a:solidFill>
              <a:latin typeface="Calibri"/>
            </a:defRPr>
          </a:lvl4pPr>
          <a:lvl5pPr marL="1828800" algn="l" defTabSz="457200" rtl="0" eaLnBrk="1" latinLnBrk="0" hangingPunct="1">
            <a:defRPr sz="1800" kern="1200">
              <a:solidFill>
                <a:sysClr val="windowText" lastClr="000000"/>
              </a:solidFill>
              <a:latin typeface="Calibri"/>
            </a:defRPr>
          </a:lvl5pPr>
          <a:lvl6pPr marL="2286000" algn="l" defTabSz="457200" rtl="0" eaLnBrk="1" latinLnBrk="0" hangingPunct="1">
            <a:defRPr sz="1800" kern="1200">
              <a:solidFill>
                <a:sysClr val="windowText" lastClr="000000"/>
              </a:solidFill>
              <a:latin typeface="Calibri"/>
            </a:defRPr>
          </a:lvl6pPr>
          <a:lvl7pPr marL="2743200" algn="l" defTabSz="457200" rtl="0" eaLnBrk="1" latinLnBrk="0" hangingPunct="1">
            <a:defRPr sz="1800" kern="1200">
              <a:solidFill>
                <a:sysClr val="windowText" lastClr="000000"/>
              </a:solidFill>
              <a:latin typeface="Calibri"/>
            </a:defRPr>
          </a:lvl7pPr>
          <a:lvl8pPr marL="3200400" algn="l" defTabSz="457200" rtl="0" eaLnBrk="1" latinLnBrk="0" hangingPunct="1">
            <a:defRPr sz="1800" kern="1200">
              <a:solidFill>
                <a:sysClr val="windowText" lastClr="000000"/>
              </a:solidFill>
              <a:latin typeface="Calibri"/>
            </a:defRPr>
          </a:lvl8pPr>
          <a:lvl9pPr marL="3657600" algn="l" defTabSz="457200" rtl="0" eaLnBrk="1" latinLnBrk="0" hangingPunct="1">
            <a:defRPr sz="1800" kern="1200">
              <a:solidFill>
                <a:sysClr val="windowText" lastClr="000000"/>
              </a:solidFill>
              <a:latin typeface="Calibri"/>
            </a:defRPr>
          </a:lvl9pPr>
        </a:lstStyle>
        <a:p xmlns:a="http://schemas.openxmlformats.org/drawingml/2006/main">
          <a:pPr algn="ctr"/>
          <a:r>
            <a:rPr lang="en-US" sz="1200" b="1" i="1" dirty="0" smtClean="0"/>
            <a:t>Total ~ $1,625 M</a:t>
          </a:r>
          <a:endParaRPr lang="en-US" sz="1200" b="1" i="1" dirty="0"/>
        </a:p>
      </cdr:txBody>
    </cdr:sp>
  </cdr:relSizeAnchor>
</c:userShapes>
</file>

<file path=ppt/drawings/drawing3.xml><?xml version="1.0" encoding="utf-8"?>
<c:userShapes xmlns:c="http://schemas.openxmlformats.org/drawingml/2006/chart">
  <cdr:relSizeAnchor xmlns:cdr="http://schemas.openxmlformats.org/drawingml/2006/chartDrawing">
    <cdr:from>
      <cdr:x>0.25751</cdr:x>
      <cdr:y>0.20272</cdr:y>
    </cdr:from>
    <cdr:to>
      <cdr:x>0.48331</cdr:x>
      <cdr:y>0.39969</cdr:y>
    </cdr:to>
    <cdr:sp macro="" textlink="">
      <cdr:nvSpPr>
        <cdr:cNvPr id="3" name="Oval 2"/>
        <cdr:cNvSpPr/>
      </cdr:nvSpPr>
      <cdr:spPr>
        <a:xfrm xmlns:a="http://schemas.openxmlformats.org/drawingml/2006/main">
          <a:off x="1216572" y="1019503"/>
          <a:ext cx="1066800" cy="990600"/>
        </a:xfrm>
        <a:prstGeom xmlns:a="http://schemas.openxmlformats.org/drawingml/2006/main" prst="ellipse">
          <a:avLst/>
        </a:prstGeom>
        <a:noFill xmlns:a="http://schemas.openxmlformats.org/drawingml/2006/main"/>
        <a:ln xmlns:a="http://schemas.openxmlformats.org/drawingml/2006/main" w="9525" cap="flat" cmpd="sng" algn="ctr">
          <a:solidFill>
            <a:srgbClr val="4F81BD">
              <a:shade val="95000"/>
              <a:satMod val="105000"/>
            </a:srgbClr>
          </a:solidFill>
          <a:prstDash val="solid"/>
        </a:ln>
        <a:effectLst xmlns:a="http://schemas.openxmlformats.org/drawingml/2006/main">
          <a:outerShdw blurRad="40000" dist="23000" dir="5400000" rotWithShape="0">
            <a:srgbClr val="000000">
              <a:alpha val="35000"/>
            </a:srgbClr>
          </a:outerShdw>
        </a:effectLst>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endParaRPr lang="en-US"/>
        </a:p>
      </cdr:txBody>
    </cdr:sp>
  </cdr:relSizeAnchor>
  <cdr:relSizeAnchor xmlns:cdr="http://schemas.openxmlformats.org/drawingml/2006/chartDrawing">
    <cdr:from>
      <cdr:x>0.54839</cdr:x>
      <cdr:y>0.39394</cdr:y>
    </cdr:from>
    <cdr:to>
      <cdr:x>0.71505</cdr:x>
      <cdr:y>0.54545</cdr:y>
    </cdr:to>
    <cdr:sp macro="" textlink="">
      <cdr:nvSpPr>
        <cdr:cNvPr id="4" name="Oval 3"/>
        <cdr:cNvSpPr/>
      </cdr:nvSpPr>
      <cdr:spPr>
        <a:xfrm xmlns:a="http://schemas.openxmlformats.org/drawingml/2006/main">
          <a:off x="2590800" y="1981200"/>
          <a:ext cx="787400" cy="762000"/>
        </a:xfrm>
        <a:prstGeom xmlns:a="http://schemas.openxmlformats.org/drawingml/2006/main" prst="ellipse">
          <a:avLst/>
        </a:prstGeom>
        <a:noFill xmlns:a="http://schemas.openxmlformats.org/drawingml/2006/main"/>
        <a:ln xmlns:a="http://schemas.openxmlformats.org/drawingml/2006/main" w="9525" cap="flat" cmpd="sng" algn="ctr">
          <a:solidFill>
            <a:srgbClr val="4F81BD">
              <a:shade val="95000"/>
              <a:satMod val="105000"/>
            </a:srgbClr>
          </a:solidFill>
          <a:prstDash val="solid"/>
        </a:ln>
        <a:effectLst xmlns:a="http://schemas.openxmlformats.org/drawingml/2006/main">
          <a:outerShdw blurRad="40000" dist="23000" dir="5400000" rotWithShape="0">
            <a:srgbClr val="000000">
              <a:alpha val="35000"/>
            </a:srgbClr>
          </a:outerShdw>
        </a:effectLst>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smtClean="0">
                <a:latin typeface="+mn-lt"/>
                <a:cs typeface="+mn-cs"/>
              </a:defRPr>
            </a:lvl1pPr>
          </a:lstStyle>
          <a:p>
            <a:pPr>
              <a:defRPr/>
            </a:pPr>
            <a:fld id="{A9DF1A5F-DA0A-4804-896D-250DAE0B4F3A}" type="datetimeFigureOut">
              <a:rPr lang="en-US"/>
              <a:pPr>
                <a:defRPr/>
              </a:pPr>
              <a:t>4/15/2011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cs typeface="+mn-cs"/>
              </a:defRPr>
            </a:lvl1pPr>
          </a:lstStyle>
          <a:p>
            <a:pPr>
              <a:defRPr/>
            </a:pPr>
            <a:fld id="{4CFE5771-3D4D-4C73-8B17-11B465C43663}" type="slidenum">
              <a:rPr lang="en-US"/>
              <a:pPr>
                <a:defRPr/>
              </a:pPr>
              <a:t>‹#›</a:t>
            </a:fld>
            <a:endParaRPr lang="en-US"/>
          </a:p>
        </p:txBody>
      </p:sp>
    </p:spTree>
    <p:extLst>
      <p:ext uri="{BB962C8B-B14F-4D97-AF65-F5344CB8AC3E}">
        <p14:creationId xmlns="" xmlns:p14="http://schemas.microsoft.com/office/powerpoint/2010/main" val="304395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FFE47D8-97BC-4A1C-9BD9-B954429890B5}" type="slidenum">
              <a:rPr lang="en-US">
                <a:cs typeface="Arial" pitchFamily="34" charset="0"/>
              </a:rPr>
              <a:pPr fontAlgn="base">
                <a:spcBef>
                  <a:spcPct val="0"/>
                </a:spcBef>
                <a:spcAft>
                  <a:spcPct val="0"/>
                </a:spcAft>
              </a:pPr>
              <a:t>1</a:t>
            </a:fld>
            <a:endParaRPr lang="en-US">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Arial" pitchFamily="34" charset="0"/>
              <a:buChar char="•"/>
            </a:pPr>
            <a:r>
              <a:rPr lang="en-US" dirty="0" smtClean="0"/>
              <a:t>  This is our agenda</a:t>
            </a:r>
            <a:r>
              <a:rPr lang="en-US" baseline="0" dirty="0" smtClean="0"/>
              <a:t> for today</a:t>
            </a:r>
            <a:endParaRPr lang="en-US" dirty="0" smtClean="0"/>
          </a:p>
          <a:p>
            <a:pPr>
              <a:spcBef>
                <a:spcPct val="0"/>
              </a:spcBef>
              <a:buFont typeface="Arial" pitchFamily="34" charset="0"/>
              <a:buChar char="•"/>
            </a:pPr>
            <a:r>
              <a:rPr lang="en-US" dirty="0" smtClean="0"/>
              <a:t>  Provide a brief introduction</a:t>
            </a:r>
          </a:p>
          <a:p>
            <a:pPr>
              <a:spcBef>
                <a:spcPct val="0"/>
              </a:spcBef>
              <a:buFont typeface="Arial" pitchFamily="34" charset="0"/>
              <a:buChar char="•"/>
            </a:pPr>
            <a:r>
              <a:rPr lang="en-US" dirty="0" smtClean="0"/>
              <a:t>  Describe EVs</a:t>
            </a:r>
            <a:r>
              <a:rPr lang="en-US" baseline="0" dirty="0" smtClean="0"/>
              <a:t> &amp; V2G technology</a:t>
            </a:r>
          </a:p>
          <a:p>
            <a:pPr>
              <a:spcBef>
                <a:spcPct val="0"/>
              </a:spcBef>
              <a:buFont typeface="Arial" pitchFamily="34" charset="0"/>
              <a:buChar char="•"/>
            </a:pPr>
            <a:r>
              <a:rPr lang="en-US" baseline="0" dirty="0" smtClean="0"/>
              <a:t>  Move on to a description of Demand Response and Ancillary Services</a:t>
            </a:r>
          </a:p>
          <a:p>
            <a:pPr>
              <a:spcBef>
                <a:spcPct val="0"/>
              </a:spcBef>
              <a:buFont typeface="Arial" pitchFamily="34" charset="0"/>
              <a:buChar char="•"/>
            </a:pPr>
            <a:r>
              <a:rPr lang="en-US" baseline="0" dirty="0" smtClean="0"/>
              <a:t>  Finally, we will review our model and analysis</a:t>
            </a:r>
          </a:p>
          <a:p>
            <a:pPr>
              <a:spcBef>
                <a:spcPct val="0"/>
              </a:spcBef>
              <a:buFont typeface="Arial" pitchFamily="34" charset="0"/>
              <a:buChar char="•"/>
            </a:pPr>
            <a:r>
              <a:rPr lang="en-US" baseline="0" dirty="0" smtClean="0"/>
              <a:t>  Before wrapping up with our conclusions</a:t>
            </a:r>
            <a:endParaRPr lang="en-US" dirty="0" smtClean="0"/>
          </a:p>
          <a:p>
            <a:pPr>
              <a:spcBef>
                <a:spcPct val="0"/>
              </a:spcBef>
              <a:buFont typeface="Arial" pitchFamily="34" charset="0"/>
              <a:buChar char="•"/>
            </a:pPr>
            <a:endParaRPr lang="en-US" dirty="0" smtClean="0"/>
          </a:p>
          <a:p>
            <a:pPr>
              <a:spcBef>
                <a:spcPct val="0"/>
              </a:spcBef>
              <a:buFont typeface="Arial" pitchFamily="34" charset="0"/>
              <a:buChar char="•"/>
            </a:pPr>
            <a:endParaRPr lang="en-US" dirty="0" smtClean="0"/>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8D5DFB-3C2A-4B68-BB2B-2BFC96358DB2}" type="slidenum">
              <a:rPr lang="en-US">
                <a:solidFill>
                  <a:srgbClr val="000000"/>
                </a:solidFill>
                <a:cs typeface="Arial" pitchFamily="34" charset="0"/>
              </a:rPr>
              <a:pPr fontAlgn="base">
                <a:spcBef>
                  <a:spcPct val="0"/>
                </a:spcBef>
                <a:spcAft>
                  <a:spcPct val="0"/>
                </a:spcAft>
              </a:pPr>
              <a:t>2</a:t>
            </a:fld>
            <a:endParaRPr lang="en-US">
              <a:solidFill>
                <a:srgbClr val="000000"/>
              </a:solidFill>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98A2229-C13B-4CCC-999A-47618DCF6B89}" type="slidenum">
              <a:rPr lang="en-US">
                <a:solidFill>
                  <a:srgbClr val="000000"/>
                </a:solidFill>
                <a:cs typeface="Arial" pitchFamily="34" charset="0"/>
              </a:rPr>
              <a:pPr fontAlgn="base">
                <a:spcBef>
                  <a:spcPct val="0"/>
                </a:spcBef>
                <a:spcAft>
                  <a:spcPct val="0"/>
                </a:spcAft>
              </a:pPr>
              <a:t>3</a:t>
            </a:fld>
            <a:endParaRPr lang="en-US">
              <a:solidFill>
                <a:srgbClr val="000000"/>
              </a:solidFill>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defTabSz="465861">
              <a:buFont typeface="Arial" pitchFamily="34" charset="0"/>
              <a:buChar char="•"/>
              <a:defRPr/>
            </a:pPr>
            <a:r>
              <a:rPr lang="en-US" baseline="0" dirty="0" smtClean="0"/>
              <a:t>While deciding on a topic for our masters project, we focused on the question: what is sustainable transportation? </a:t>
            </a:r>
          </a:p>
          <a:p>
            <a:pPr lvl="0" defTabSz="465861">
              <a:buFont typeface="Arial" pitchFamily="34" charset="0"/>
              <a:buChar char="•"/>
              <a:defRPr/>
            </a:pPr>
            <a:endParaRPr lang="en-US" baseline="0" dirty="0" smtClean="0"/>
          </a:p>
          <a:p>
            <a:pPr lvl="0" defTabSz="465861">
              <a:buFont typeface="Arial" pitchFamily="34" charset="0"/>
              <a:buChar char="•"/>
              <a:defRPr/>
            </a:pPr>
            <a:r>
              <a:rPr lang="en-US" baseline="0" dirty="0" smtClean="0"/>
              <a:t>After all, even if we manage to convert a substantial portion of the fleet to electric vehicles, </a:t>
            </a:r>
            <a:r>
              <a:rPr lang="en-US" baseline="0" dirty="0" smtClean="0"/>
              <a:t>we will </a:t>
            </a:r>
            <a:r>
              <a:rPr lang="en-US" baseline="0" dirty="0" smtClean="0"/>
              <a:t>still rely on fossil-fuels like coal and natural gas to charge our batteries.</a:t>
            </a:r>
          </a:p>
          <a:p>
            <a:pPr lvl="0" defTabSz="465861">
              <a:buFont typeface="Arial" pitchFamily="34" charset="0"/>
              <a:buChar char="•"/>
              <a:defRPr/>
            </a:pPr>
            <a:endParaRPr lang="en-US" baseline="0" dirty="0" smtClean="0"/>
          </a:p>
          <a:p>
            <a:pPr lvl="0" defTabSz="465861">
              <a:buFont typeface="Arial" pitchFamily="34" charset="0"/>
              <a:buChar char="•"/>
              <a:defRPr/>
            </a:pPr>
            <a:r>
              <a:rPr lang="en-US" baseline="0" dirty="0" smtClean="0"/>
              <a:t>While researching the subject, we came across a substantial amount of information dedicated to the impact that EVs will have on carbon emissions, but very little on the relationship between EVs and renewables.</a:t>
            </a:r>
          </a:p>
          <a:p>
            <a:pPr lvl="0" defTabSz="465861">
              <a:buFont typeface="Arial" pitchFamily="34" charset="0"/>
              <a:buChar char="•"/>
              <a:defRPr/>
            </a:pPr>
            <a:endParaRPr lang="en-US" baseline="0" dirty="0" smtClean="0"/>
          </a:p>
          <a:p>
            <a:pPr lvl="0" defTabSz="465861">
              <a:buFont typeface="Arial" pitchFamily="34" charset="0"/>
              <a:buChar char="•"/>
              <a:defRPr/>
            </a:pPr>
            <a:r>
              <a:rPr lang="en-US" baseline="0" dirty="0" smtClean="0"/>
              <a:t>At the same time, we found that the marketing materials of many automakers, utilities, and service companies seemed to imply that EVs will free us from our dependence on conventional and dirty energy sources.  We wanted to investigate how this might happen and why.</a:t>
            </a:r>
          </a:p>
          <a:p>
            <a:pPr defTabSz="465861">
              <a:defRPr/>
            </a:pPr>
            <a:endParaRPr lang="en-US" baseline="0" dirty="0" smtClean="0"/>
          </a:p>
          <a:p>
            <a:pPr defTabSz="465861">
              <a:defRPr/>
            </a:pPr>
            <a:r>
              <a:rPr lang="en-US" baseline="0" dirty="0" smtClean="0"/>
              <a:t>We </a:t>
            </a:r>
            <a:r>
              <a:rPr lang="en-US" baseline="0" dirty="0" smtClean="0"/>
              <a:t>found ourselves asking questions </a:t>
            </a:r>
            <a:r>
              <a:rPr lang="en-US" baseline="0" dirty="0" smtClean="0"/>
              <a:t>like:</a:t>
            </a:r>
            <a:br>
              <a:rPr lang="en-US" baseline="0" dirty="0" smtClean="0"/>
            </a:br>
            <a:r>
              <a:rPr lang="en-US" baseline="0" dirty="0" smtClean="0"/>
              <a:t>1.) What synergies, if any, exist between EVs, the grid, and renewables?  </a:t>
            </a:r>
          </a:p>
          <a:p>
            <a:pPr defTabSz="465861">
              <a:defRPr/>
            </a:pPr>
            <a:r>
              <a:rPr lang="en-US" baseline="0" dirty="0" smtClean="0"/>
              <a:t>2.) Will the penetration of one drive the adoption of another?  </a:t>
            </a:r>
          </a:p>
          <a:p>
            <a:pPr defTabSz="465861">
              <a:defRPr/>
            </a:pPr>
            <a:endParaRPr lang="en-US" baseline="0" dirty="0" smtClean="0"/>
          </a:p>
          <a:p>
            <a:r>
              <a:rPr lang="en-US" baseline="0" dirty="0" smtClean="0"/>
              <a:t>It was around this time that we approached Better Place about being our sponsor.</a:t>
            </a:r>
          </a:p>
        </p:txBody>
      </p:sp>
      <p:sp>
        <p:nvSpPr>
          <p:cNvPr id="4" name="Slide Number Placeholder 3"/>
          <p:cNvSpPr>
            <a:spLocks noGrp="1"/>
          </p:cNvSpPr>
          <p:nvPr>
            <p:ph type="sldNum" sz="quarter" idx="10"/>
          </p:nvPr>
        </p:nvSpPr>
        <p:spPr/>
        <p:txBody>
          <a:bodyPr/>
          <a:lstStyle/>
          <a:p>
            <a:fld id="{BFB8414F-8726-5F46-9765-190C0871539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buFont typeface="Arial" pitchFamily="34" charset="0"/>
              <a:buChar char="•"/>
            </a:pPr>
            <a:r>
              <a:rPr lang="en-US" baseline="0" dirty="0" smtClean="0"/>
              <a:t>  Founded in 2007 by software executive </a:t>
            </a:r>
            <a:r>
              <a:rPr lang="en-US" baseline="0" dirty="0" err="1" smtClean="0"/>
              <a:t>Shai</a:t>
            </a:r>
            <a:r>
              <a:rPr lang="en-US" baseline="0" dirty="0" smtClean="0"/>
              <a:t> Agassi, who was inspired to solve the world’s addiction to oil after attending the World Economic forum in </a:t>
            </a:r>
            <a:r>
              <a:rPr lang="en-US" baseline="0" dirty="0" err="1" smtClean="0"/>
              <a:t>Davos</a:t>
            </a:r>
            <a:endParaRPr lang="en-US" baseline="0" dirty="0" smtClean="0"/>
          </a:p>
          <a:p>
            <a:pPr lvl="0">
              <a:buFont typeface="Arial" pitchFamily="34" charset="0"/>
              <a:buChar char="•"/>
            </a:pPr>
            <a:r>
              <a:rPr lang="en-US" baseline="0" dirty="0" smtClean="0"/>
              <a:t>  The company has raised almost $700 million in equity financing from HSBC, Morgan Stanley, </a:t>
            </a:r>
            <a:r>
              <a:rPr lang="en-US" baseline="0" dirty="0" err="1" smtClean="0"/>
              <a:t>VantagePoint</a:t>
            </a:r>
            <a:r>
              <a:rPr lang="en-US" baseline="0" dirty="0" smtClean="0"/>
              <a:t> Ventures – a considerable amount of money from investors that you would assume want to see a nice return on their investment</a:t>
            </a:r>
          </a:p>
          <a:p>
            <a:pPr>
              <a:buFont typeface="Arial" pitchFamily="34" charset="0"/>
              <a:buChar char="•"/>
            </a:pPr>
            <a:r>
              <a:rPr lang="en-US" baseline="0" dirty="0" smtClean="0"/>
              <a:t>  So why does Better Place need all this capital?</a:t>
            </a:r>
          </a:p>
          <a:p>
            <a:pPr>
              <a:buFont typeface="Arial" pitchFamily="34" charset="0"/>
              <a:buChar char="•"/>
            </a:pPr>
            <a:r>
              <a:rPr lang="en-US" baseline="0" dirty="0" smtClean="0"/>
              <a:t>  </a:t>
            </a:r>
          </a:p>
          <a:p>
            <a:pPr>
              <a:buFont typeface="Arial" pitchFamily="34" charset="0"/>
              <a:buChar char="•"/>
            </a:pPr>
            <a:r>
              <a:rPr lang="en-US" baseline="0" dirty="0" smtClean="0"/>
              <a:t>  Better Place plans to manage networks of EVs (with and without swappable batteries) by supplying EV charging services</a:t>
            </a:r>
          </a:p>
          <a:p>
            <a:pPr>
              <a:buFont typeface="Arial" pitchFamily="34" charset="0"/>
              <a:buChar char="•"/>
            </a:pPr>
            <a:r>
              <a:rPr lang="en-US" baseline="0" dirty="0" smtClean="0"/>
              <a:t>  In order to do so, the company wants to build and operate networks that include: </a:t>
            </a:r>
          </a:p>
          <a:p>
            <a:pPr lvl="1">
              <a:buFont typeface="Arial" pitchFamily="34" charset="0"/>
              <a:buChar char="•"/>
            </a:pPr>
            <a:r>
              <a:rPr lang="en-US" baseline="0" dirty="0" smtClean="0"/>
              <a:t>  1.) thousands of commercial and at-home charge spots</a:t>
            </a:r>
          </a:p>
          <a:p>
            <a:pPr lvl="1">
              <a:buFont typeface="Arial" pitchFamily="34" charset="0"/>
              <a:buChar char="•"/>
            </a:pPr>
            <a:r>
              <a:rPr lang="en-US" baseline="0" dirty="0" smtClean="0"/>
              <a:t>  2.) battery switch stations (rapid swap stations that are designed to reduce range anxiety and enable longer trips)</a:t>
            </a:r>
          </a:p>
          <a:p>
            <a:pPr lvl="1">
              <a:buFont typeface="Arial" pitchFamily="34" charset="0"/>
              <a:buChar char="•"/>
            </a:pPr>
            <a:r>
              <a:rPr lang="en-US" baseline="0" dirty="0" smtClean="0"/>
              <a:t>  3.) software and back-office systems to optimize the EV driving experience for both drivers and utilities</a:t>
            </a:r>
          </a:p>
          <a:p>
            <a:pPr lvl="0">
              <a:buFont typeface="Arial" pitchFamily="34" charset="0"/>
              <a:buChar char="•"/>
            </a:pPr>
            <a:r>
              <a:rPr lang="en-US" baseline="0" dirty="0" smtClean="0"/>
              <a:t>  </a:t>
            </a:r>
          </a:p>
          <a:p>
            <a:pPr lvl="0">
              <a:buFont typeface="Arial" pitchFamily="34" charset="0"/>
              <a:buChar char="•"/>
            </a:pPr>
            <a:r>
              <a:rPr lang="en-US" baseline="0" dirty="0" smtClean="0"/>
              <a:t>  This diagram represents what such a system may look like for CA</a:t>
            </a:r>
          </a:p>
          <a:p>
            <a:pPr>
              <a:buFont typeface="Arial" pitchFamily="34" charset="0"/>
              <a:buChar char="•"/>
            </a:pPr>
            <a:r>
              <a:rPr lang="en-US" baseline="0" dirty="0" smtClean="0"/>
              <a:t> </a:t>
            </a:r>
          </a:p>
          <a:p>
            <a:pPr>
              <a:buFont typeface="Arial" pitchFamily="34" charset="0"/>
              <a:buChar char="•"/>
            </a:pPr>
            <a:r>
              <a:rPr lang="en-US" baseline="0" dirty="0" smtClean="0"/>
              <a:t> In return for its services, Better Place will charge drivers for the miles they drive, similar to the way that cell phone operators charge mobile phone users for minutes</a:t>
            </a:r>
          </a:p>
          <a:p>
            <a:pPr lvl="1">
              <a:buFont typeface="Arial" pitchFamily="34" charset="0"/>
              <a:buChar char="•"/>
            </a:pPr>
            <a:r>
              <a:rPr lang="en-US" baseline="0" dirty="0" smtClean="0"/>
              <a:t>  It also expects to derive a significant portion of its revenue from grid support services, a topic we will examine later in the presentation</a:t>
            </a:r>
          </a:p>
          <a:p>
            <a:pPr lvl="0">
              <a:buFont typeface="Arial" pitchFamily="34" charset="0"/>
              <a:buChar char="•"/>
            </a:pPr>
            <a:r>
              <a:rPr lang="en-US" baseline="0" dirty="0" smtClean="0"/>
              <a:t> </a:t>
            </a:r>
          </a:p>
          <a:p>
            <a:pPr lvl="0">
              <a:buFont typeface="Arial" pitchFamily="34" charset="0"/>
              <a:buChar char="•"/>
            </a:pPr>
            <a:r>
              <a:rPr lang="en-US" baseline="0" dirty="0" smtClean="0"/>
              <a:t>  The company is rolling out its 1</a:t>
            </a:r>
            <a:r>
              <a:rPr lang="en-US" baseline="30000" dirty="0" smtClean="0"/>
              <a:t>st</a:t>
            </a:r>
            <a:r>
              <a:rPr lang="en-US" baseline="0" dirty="0" smtClean="0"/>
              <a:t> network in Israel by the end of 2011, with Denmark, Hawaii, and the San Francisco Bay Area following over the coming years</a:t>
            </a:r>
          </a:p>
          <a:p>
            <a:pPr lvl="0">
              <a:buFont typeface="Arial" pitchFamily="34" charset="0"/>
              <a:buNone/>
            </a:pPr>
            <a:endParaRPr lang="en-US" baseline="0" dirty="0" smtClean="0"/>
          </a:p>
          <a:p>
            <a:pPr lvl="0">
              <a:buFont typeface="Arial" pitchFamily="34" charset="0"/>
              <a:buNone/>
            </a:pPr>
            <a:endParaRPr lang="en-US" baseline="0" dirty="0" smtClean="0"/>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FB8414F-8726-5F46-9765-190C0871539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lvl="0">
              <a:buFont typeface="Arial" pitchFamily="34" charset="0"/>
              <a:buChar char="•"/>
            </a:pPr>
            <a:r>
              <a:rPr lang="en-US" baseline="0" dirty="0" smtClean="0"/>
              <a:t>  So, in our discussions with the company we noticed that they were interested in the role EVs will play in tomorrow’s smart grid and the adoption of renewables.  After all, EVs and renewables are expensive.  If you can show that they support each other, it is a compelling argument for more of both.</a:t>
            </a:r>
          </a:p>
          <a:p>
            <a:pPr lvl="0">
              <a:buFont typeface="Arial" pitchFamily="34" charset="0"/>
              <a:buChar char="•"/>
            </a:pPr>
            <a:endParaRPr lang="en-US" baseline="0" dirty="0" smtClean="0"/>
          </a:p>
          <a:p>
            <a:pPr lvl="0">
              <a:buFont typeface="Arial" pitchFamily="34" charset="0"/>
              <a:buChar char="•"/>
            </a:pPr>
            <a:r>
              <a:rPr lang="en-US" baseline="0" dirty="0" smtClean="0"/>
              <a:t>  Unfortunately, how these vehicles can be used and compensated for their services is not well understood</a:t>
            </a:r>
          </a:p>
          <a:p>
            <a:pPr lvl="0">
              <a:buFont typeface="Arial" pitchFamily="34" charset="0"/>
              <a:buChar char="•"/>
            </a:pPr>
            <a:r>
              <a:rPr lang="en-US" baseline="0" dirty="0" smtClean="0"/>
              <a:t>  </a:t>
            </a:r>
          </a:p>
          <a:p>
            <a:pPr lvl="0">
              <a:buFont typeface="Arial" pitchFamily="34" charset="0"/>
              <a:buChar char="•"/>
            </a:pPr>
            <a:r>
              <a:rPr lang="en-US" baseline="0" dirty="0" smtClean="0"/>
              <a:t>  That is why, after speaking with Better Place, we decided to test the hypothesis that networked EVs will drive the integration of renewables by mitigating the intermittency of these resources</a:t>
            </a:r>
          </a:p>
          <a:p>
            <a:pPr lvl="0">
              <a:buFont typeface="Arial" pitchFamily="34" charset="0"/>
              <a:buChar char="•"/>
            </a:pPr>
            <a:r>
              <a:rPr lang="en-US" baseline="0" dirty="0" smtClean="0"/>
              <a:t>  </a:t>
            </a:r>
          </a:p>
          <a:p>
            <a:pPr lvl="0">
              <a:buFont typeface="Arial" pitchFamily="34" charset="0"/>
              <a:buChar char="•"/>
            </a:pPr>
            <a:r>
              <a:rPr lang="en-US" baseline="0" dirty="0" smtClean="0"/>
              <a:t>  We chose to focus on the state of California for three primary reasons: 1.) the state’s favorable policies towards EVs, energy storage, and renewables 2.) its concentration of early adopters and 3.) Better Place’s plans to enter the Bay Area</a:t>
            </a:r>
          </a:p>
          <a:p>
            <a:pPr lvl="0">
              <a:buFont typeface="Arial" pitchFamily="34" charset="0"/>
              <a:buChar char="•"/>
            </a:pPr>
            <a:endParaRPr lang="en-US" baseline="0" dirty="0" smtClean="0"/>
          </a:p>
          <a:p>
            <a:pPr lvl="0">
              <a:buFont typeface="Arial" pitchFamily="34" charset="0"/>
              <a:buChar char="•"/>
            </a:pPr>
            <a:r>
              <a:rPr lang="en-US" baseline="0" dirty="0" smtClean="0"/>
              <a:t>  We  set out to answer three key questions:</a:t>
            </a:r>
          </a:p>
          <a:p>
            <a:endParaRPr lang="en-US" dirty="0" smtClean="0"/>
          </a:p>
          <a:p>
            <a:r>
              <a:rPr lang="en-US" dirty="0" smtClean="0"/>
              <a:t>1.) How will renewables impact grid stability, if at all?</a:t>
            </a:r>
          </a:p>
          <a:p>
            <a:r>
              <a:rPr lang="en-US" dirty="0" smtClean="0"/>
              <a:t>2.) Are EVs capable of stabilizing</a:t>
            </a:r>
            <a:r>
              <a:rPr lang="en-US" baseline="0" dirty="0" smtClean="0"/>
              <a:t> the grid, and can they provide </a:t>
            </a:r>
            <a:r>
              <a:rPr lang="en-US" dirty="0" smtClean="0"/>
              <a:t>utilities and other grid operators with the appropriate services?  </a:t>
            </a:r>
          </a:p>
          <a:p>
            <a:r>
              <a:rPr lang="en-US" dirty="0" smtClean="0"/>
              <a:t>3.) What is the market value</a:t>
            </a:r>
            <a:r>
              <a:rPr lang="en-US" baseline="0" dirty="0" smtClean="0"/>
              <a:t> of these services?  In other words: What is the revenue opportunity?  Without this last piece there is little incentive for companies like Better Place to spend the time and effort to provide such services.</a:t>
            </a:r>
          </a:p>
          <a:p>
            <a:endParaRPr lang="en-US" baseline="0" dirty="0" smtClean="0"/>
          </a:p>
          <a:p>
            <a:r>
              <a:rPr lang="en-US" dirty="0" smtClean="0"/>
              <a:t>We</a:t>
            </a:r>
            <a:r>
              <a:rPr lang="en-US" baseline="0" dirty="0" smtClean="0"/>
              <a:t> like to think of our project in terms of this </a:t>
            </a:r>
            <a:r>
              <a:rPr lang="en-US" baseline="0" dirty="0" err="1" smtClean="0"/>
              <a:t>ven</a:t>
            </a:r>
            <a:r>
              <a:rPr lang="en-US" baseline="0" dirty="0" smtClean="0"/>
              <a:t> diagram, with our scope lying in the middle.</a:t>
            </a:r>
            <a:endParaRPr lang="en-US" dirty="0" smtClean="0"/>
          </a:p>
          <a:p>
            <a:endParaRPr lang="en-US" dirty="0" smtClean="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F2DABD6-1D08-4003-BE14-98C9972437CA}" type="slidenum">
              <a:rPr lang="en-US">
                <a:cs typeface="Arial" pitchFamily="34" charset="0"/>
              </a:rPr>
              <a:pPr fontAlgn="base">
                <a:spcBef>
                  <a:spcPct val="0"/>
                </a:spcBef>
                <a:spcAft>
                  <a:spcPct val="0"/>
                </a:spcAft>
              </a:pPr>
              <a:t>6</a:t>
            </a:fld>
            <a:endParaRPr lang="en-US">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C330F17-6288-4CBD-93B1-F4A61BECFF82}" type="slidenum">
              <a:rPr lang="en-US">
                <a:solidFill>
                  <a:srgbClr val="000000"/>
                </a:solidFill>
                <a:cs typeface="Arial" pitchFamily="34" charset="0"/>
              </a:rPr>
              <a:pPr fontAlgn="base">
                <a:spcBef>
                  <a:spcPct val="0"/>
                </a:spcBef>
                <a:spcAft>
                  <a:spcPct val="0"/>
                </a:spcAft>
              </a:pPr>
              <a:t>7</a:t>
            </a:fld>
            <a:endParaRPr lang="en-US">
              <a:solidFill>
                <a:srgbClr val="000000"/>
              </a:solidFill>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B8414F-8726-5F46-9765-190C0871539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B8414F-8726-5F46-9765-190C0871539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B8414F-8726-5F46-9765-190C0871539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1" dirty="0"/>
              <a:t>What is the difference between a Hybrid and an Electric Vehicle (EV)?</a:t>
            </a:r>
            <a:endParaRPr lang="en-US" sz="1000" i="1" dirty="0"/>
          </a:p>
          <a:p>
            <a:pPr marL="291179" indent="-291179">
              <a:buFont typeface="Arial"/>
              <a:buChar char="•"/>
            </a:pPr>
            <a:r>
              <a:rPr lang="en-US" dirty="0" smtClean="0"/>
              <a:t>Hybrid vehicles are propelled by an ICE or an electric motor either independently or in combination</a:t>
            </a:r>
            <a:endParaRPr lang="en-US" sz="1000" dirty="0"/>
          </a:p>
          <a:p>
            <a:pPr marL="291179" indent="-291179">
              <a:buFont typeface="Arial"/>
              <a:buChar char="•"/>
            </a:pPr>
            <a:r>
              <a:rPr lang="en-US" dirty="0" smtClean="0"/>
              <a:t>Electric vehicles are propelled by a battery-powered electric motor only</a:t>
            </a:r>
          </a:p>
          <a:p>
            <a:endParaRPr lang="en-US" dirty="0" smtClean="0"/>
          </a:p>
          <a:p>
            <a:r>
              <a:rPr lang="en-US" dirty="0" smtClean="0"/>
              <a:t>For the sake of our project, we</a:t>
            </a:r>
            <a:r>
              <a:rPr lang="en-US" baseline="0" dirty="0" smtClean="0"/>
              <a:t> include PHEV + </a:t>
            </a:r>
            <a:r>
              <a:rPr lang="en-US" baseline="0" dirty="0" err="1" smtClean="0"/>
              <a:t>eREV</a:t>
            </a:r>
            <a:r>
              <a:rPr lang="en-US" baseline="0" dirty="0" smtClean="0"/>
              <a:t> + BEVs in our definition of “Electric Vehicles”. This is fairly common practice in the industry, but is worth noting because sometimes people who are discussing EV projections do not always compare apples to apples.</a:t>
            </a:r>
          </a:p>
          <a:p>
            <a:endParaRPr lang="en-US" baseline="0" dirty="0" smtClean="0"/>
          </a:p>
        </p:txBody>
      </p:sp>
      <p:sp>
        <p:nvSpPr>
          <p:cNvPr id="4" name="Slide Number Placeholder 3"/>
          <p:cNvSpPr>
            <a:spLocks noGrp="1"/>
          </p:cNvSpPr>
          <p:nvPr>
            <p:ph type="sldNum" sz="quarter" idx="10"/>
          </p:nvPr>
        </p:nvSpPr>
        <p:spPr/>
        <p:txBody>
          <a:bodyPr/>
          <a:lstStyle/>
          <a:p>
            <a:fld id="{BFB8414F-8726-5F46-9765-190C08715390}" type="slidenum">
              <a:rPr lang="en-US" smtClean="0"/>
              <a:pPr/>
              <a:t>11</a:t>
            </a:fld>
            <a:endParaRPr lang="en-US"/>
          </a:p>
        </p:txBody>
      </p:sp>
    </p:spTree>
    <p:extLst>
      <p:ext uri="{BB962C8B-B14F-4D97-AF65-F5344CB8AC3E}">
        <p14:creationId xmlns="" xmlns:p14="http://schemas.microsoft.com/office/powerpoint/2010/main" val="2659765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Currently,</a:t>
            </a:r>
            <a:r>
              <a:rPr lang="en-US" baseline="0" dirty="0" smtClean="0"/>
              <a:t> t</a:t>
            </a:r>
            <a:r>
              <a:rPr lang="en-US" dirty="0" smtClean="0"/>
              <a:t>here is a tremendous amount of uncertainty</a:t>
            </a:r>
            <a:r>
              <a:rPr lang="en-US" baseline="0" dirty="0" smtClean="0"/>
              <a:t> around how quickly electric vehicles will be adopted in the US.</a:t>
            </a:r>
            <a:endParaRPr lang="en-US" dirty="0" smtClean="0"/>
          </a:p>
          <a:p>
            <a:endParaRPr lang="en-US" dirty="0" smtClean="0"/>
          </a:p>
          <a:p>
            <a:r>
              <a:rPr lang="en-US" dirty="0" smtClean="0"/>
              <a:t>This graph illustrates the wide range of EV adoption forecasts for </a:t>
            </a:r>
            <a:r>
              <a:rPr lang="en-US" baseline="0" dirty="0" smtClean="0"/>
              <a:t>the year 2020.</a:t>
            </a:r>
          </a:p>
          <a:p>
            <a:endParaRPr lang="en-US" baseline="0" dirty="0" smtClean="0"/>
          </a:p>
          <a:p>
            <a:r>
              <a:rPr lang="en-US" baseline="0" dirty="0" smtClean="0"/>
              <a:t>The most important factors that drive EV forecasts include:</a:t>
            </a:r>
          </a:p>
          <a:p>
            <a:pPr marL="174708" indent="-174708">
              <a:buFont typeface="Arial"/>
              <a:buChar char="•"/>
            </a:pPr>
            <a:r>
              <a:rPr lang="en-US" baseline="0" dirty="0" smtClean="0"/>
              <a:t>Who is actually conducting the analysis </a:t>
            </a:r>
          </a:p>
          <a:p>
            <a:pPr marL="174708" indent="-174708">
              <a:buFont typeface="Arial"/>
              <a:buChar char="•"/>
            </a:pPr>
            <a:r>
              <a:rPr lang="en-US" baseline="0" dirty="0" smtClean="0"/>
              <a:t>Assumptions regarding uncertain future events, such as:</a:t>
            </a:r>
            <a:endParaRPr lang="en-US" baseline="0" dirty="0"/>
          </a:p>
          <a:p>
            <a:pPr marL="698830" lvl="1" indent="-232943">
              <a:buFont typeface="+mj-lt"/>
              <a:buAutoNum type="arabicPeriod"/>
            </a:pPr>
            <a:r>
              <a:rPr lang="en-US" baseline="0" dirty="0" smtClean="0"/>
              <a:t>Vehicle Costs</a:t>
            </a:r>
          </a:p>
          <a:p>
            <a:pPr marL="1164717" lvl="2" indent="-232943">
              <a:buFont typeface="Arial"/>
              <a:buChar char="•"/>
            </a:pPr>
            <a:r>
              <a:rPr lang="en-US" baseline="0" dirty="0" smtClean="0"/>
              <a:t>Battery cost reduction</a:t>
            </a:r>
          </a:p>
          <a:p>
            <a:pPr marL="1164717" lvl="2" indent="-232943">
              <a:buFont typeface="Arial"/>
              <a:buChar char="•"/>
            </a:pPr>
            <a:r>
              <a:rPr lang="en-US" baseline="0" dirty="0" smtClean="0"/>
              <a:t>Technical improvements in batteries</a:t>
            </a:r>
          </a:p>
          <a:p>
            <a:pPr marL="1164717" lvl="2" indent="-232943" defTabSz="465887" fontAlgn="auto">
              <a:spcBef>
                <a:spcPts val="0"/>
              </a:spcBef>
              <a:spcAft>
                <a:spcPts val="0"/>
              </a:spcAft>
              <a:buFont typeface="Arial"/>
              <a:buChar char="•"/>
              <a:defRPr/>
            </a:pPr>
            <a:r>
              <a:rPr lang="en-US" baseline="0" dirty="0" smtClean="0"/>
              <a:t>Government incentives</a:t>
            </a:r>
          </a:p>
          <a:p>
            <a:pPr marL="698830" lvl="1" indent="-232943">
              <a:buFont typeface="+mj-lt"/>
              <a:buAutoNum type="arabicPeriod"/>
            </a:pPr>
            <a:r>
              <a:rPr lang="en-US" baseline="0" dirty="0" smtClean="0"/>
              <a:t>Fossil fuel price volatility</a:t>
            </a:r>
          </a:p>
          <a:p>
            <a:pPr marL="698830" lvl="1" indent="-232943">
              <a:buFont typeface="+mj-lt"/>
              <a:buAutoNum type="arabicPeriod"/>
            </a:pPr>
            <a:r>
              <a:rPr lang="en-US" baseline="0" dirty="0" smtClean="0"/>
              <a:t>Timing of Smart Grid deployment</a:t>
            </a:r>
          </a:p>
          <a:p>
            <a:pPr marL="698830" lvl="1" indent="-232943">
              <a:buFont typeface="+mj-lt"/>
              <a:buAutoNum type="arabicPeriod"/>
            </a:pPr>
            <a:r>
              <a:rPr lang="en-US" baseline="0" dirty="0" smtClean="0"/>
              <a:t>Speed of grid Infrastructure improvements</a:t>
            </a:r>
          </a:p>
          <a:p>
            <a:pPr marL="698830" lvl="1" indent="-232943">
              <a:buFont typeface="+mj-lt"/>
              <a:buAutoNum type="arabicPeriod"/>
            </a:pPr>
            <a:r>
              <a:rPr lang="en-US" baseline="0" dirty="0" smtClean="0"/>
              <a:t>Consumer acceptance of EV range limitations</a:t>
            </a:r>
          </a:p>
          <a:p>
            <a:endParaRPr lang="en-US" baseline="0" dirty="0" smtClean="0"/>
          </a:p>
          <a:p>
            <a:r>
              <a:rPr lang="en-US" baseline="0" dirty="0" smtClean="0"/>
              <a:t>Because of the complexities involved in forecasting EV adoption, we chose not to conduct our own projections. </a:t>
            </a:r>
          </a:p>
          <a:p>
            <a:r>
              <a:rPr lang="en-US" baseline="0" dirty="0" smtClean="0"/>
              <a:t>Instead, we decided to use documented forecasts to generate our own EV adoption scenarios (Low, Medium, High) to be used as inputs for our model. </a:t>
            </a:r>
          </a:p>
          <a:p>
            <a:pPr marL="698830" lvl="1" indent="-232943">
              <a:buFont typeface="+mj-lt"/>
              <a:buAutoNum type="arabicPeriod"/>
            </a:pPr>
            <a:endParaRPr lang="en-US" baseline="0" dirty="0" smtClean="0"/>
          </a:p>
          <a:p>
            <a:pPr marL="698830" lvl="1" indent="-232943">
              <a:buFont typeface="+mj-lt"/>
              <a:buAutoNum type="arabicPeriod"/>
            </a:pPr>
            <a:endParaRPr lang="en-US" baseline="0" dirty="0" smtClean="0"/>
          </a:p>
        </p:txBody>
      </p:sp>
      <p:sp>
        <p:nvSpPr>
          <p:cNvPr id="4" name="Slide Number Placeholder 3"/>
          <p:cNvSpPr>
            <a:spLocks noGrp="1"/>
          </p:cNvSpPr>
          <p:nvPr>
            <p:ph type="sldNum" sz="quarter" idx="10"/>
          </p:nvPr>
        </p:nvSpPr>
        <p:spPr/>
        <p:txBody>
          <a:bodyPr/>
          <a:lstStyle/>
          <a:p>
            <a:fld id="{BFB8414F-8726-5F46-9765-190C0871539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Due to </a:t>
            </a:r>
            <a:r>
              <a:rPr lang="en-US" baseline="0" dirty="0" smtClean="0"/>
              <a:t>the large number of factors impacting EV adoption, we chose not to create our own EV forecast model</a:t>
            </a:r>
          </a:p>
          <a:p>
            <a:endParaRPr lang="en-US" dirty="0" smtClean="0"/>
          </a:p>
          <a:p>
            <a:r>
              <a:rPr lang="en-US" dirty="0" smtClean="0"/>
              <a:t>Instead,</a:t>
            </a:r>
            <a:r>
              <a:rPr lang="en-US" baseline="0" dirty="0" smtClean="0"/>
              <a:t> we generated 3 scenarios of EV adoption (High, Medium, Low) based</a:t>
            </a:r>
            <a:r>
              <a:rPr lang="en-US" dirty="0" smtClean="0"/>
              <a:t> on different</a:t>
            </a:r>
            <a:r>
              <a:rPr lang="en-US" baseline="0" dirty="0" smtClean="0"/>
              <a:t> </a:t>
            </a:r>
            <a:r>
              <a:rPr lang="en-US" dirty="0" smtClean="0"/>
              <a:t>sales forecasts. </a:t>
            </a:r>
          </a:p>
          <a:p>
            <a:endParaRPr lang="en-US" dirty="0" smtClean="0"/>
          </a:p>
          <a:p>
            <a:r>
              <a:rPr lang="en-US" dirty="0" smtClean="0"/>
              <a:t>In order to convert available data into scenario inputs</a:t>
            </a:r>
            <a:r>
              <a:rPr lang="en-US" baseline="0" dirty="0" smtClean="0"/>
              <a:t> for our model, we:</a:t>
            </a:r>
          </a:p>
          <a:p>
            <a:r>
              <a:rPr lang="en-US" baseline="0" dirty="0" smtClean="0"/>
              <a:t>1)Estimated total sales of EVs in the US</a:t>
            </a:r>
          </a:p>
          <a:p>
            <a:r>
              <a:rPr lang="en-US" baseline="0" dirty="0" smtClean="0"/>
              <a:t>2) Modeled EV retirement rates based on ICE historical data</a:t>
            </a:r>
          </a:p>
          <a:p>
            <a:r>
              <a:rPr lang="en-US" baseline="0" dirty="0" smtClean="0"/>
              <a:t>3) Subtracted retired EVs from EV sales on an annual basis</a:t>
            </a:r>
          </a:p>
          <a:p>
            <a:r>
              <a:rPr lang="en-US" baseline="0" dirty="0" smtClean="0"/>
              <a:t>4) Using a factor for % of EVs projected to be sold in CA, we estimated annual net EVs on the road in CA</a:t>
            </a:r>
          </a:p>
          <a:p>
            <a:r>
              <a:rPr lang="en-US" baseline="0" dirty="0" smtClean="0"/>
              <a:t>5) We then divided by the total registered passenger vehicles projected to be on the road in CA </a:t>
            </a:r>
          </a:p>
          <a:p>
            <a:endParaRPr lang="en-US" baseline="0" dirty="0" smtClean="0"/>
          </a:p>
          <a:p>
            <a:r>
              <a:rPr lang="en-US" baseline="0" dirty="0" smtClean="0"/>
              <a:t>And arrived at a figure that represents the ratio of CA EVs to total registered passenger vehicles in CA on an annual basis</a:t>
            </a:r>
          </a:p>
        </p:txBody>
      </p:sp>
      <p:sp>
        <p:nvSpPr>
          <p:cNvPr id="4" name="Slide Number Placeholder 3"/>
          <p:cNvSpPr>
            <a:spLocks noGrp="1"/>
          </p:cNvSpPr>
          <p:nvPr>
            <p:ph type="sldNum" sz="quarter" idx="10"/>
          </p:nvPr>
        </p:nvSpPr>
        <p:spPr/>
        <p:txBody>
          <a:bodyPr/>
          <a:lstStyle/>
          <a:p>
            <a:fld id="{BFB8414F-8726-5F46-9765-190C08715390}" type="slidenum">
              <a:rPr lang="en-US" smtClean="0"/>
              <a:pPr/>
              <a:t>13</a:t>
            </a:fld>
            <a:endParaRPr lang="en-US"/>
          </a:p>
        </p:txBody>
      </p:sp>
    </p:spTree>
    <p:extLst>
      <p:ext uri="{BB962C8B-B14F-4D97-AF65-F5344CB8AC3E}">
        <p14:creationId xmlns="" xmlns:p14="http://schemas.microsoft.com/office/powerpoint/2010/main" val="785049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This graph</a:t>
            </a:r>
            <a:r>
              <a:rPr lang="en-US" baseline="0" dirty="0" smtClean="0"/>
              <a:t> illustrates the results of our scenario modeling. As</a:t>
            </a:r>
            <a:r>
              <a:rPr lang="en-US" dirty="0" smtClean="0"/>
              <a:t> you can see, there was a fairly</a:t>
            </a:r>
            <a:r>
              <a:rPr lang="en-US" baseline="0" dirty="0" smtClean="0"/>
              <a:t> significant difference between each scenario.</a:t>
            </a:r>
          </a:p>
          <a:p>
            <a:endParaRPr lang="en-US" baseline="0" dirty="0" smtClean="0"/>
          </a:p>
          <a:p>
            <a:pPr defTabSz="465887" fontAlgn="auto">
              <a:spcBef>
                <a:spcPts val="0"/>
              </a:spcBef>
              <a:spcAft>
                <a:spcPts val="0"/>
              </a:spcAft>
            </a:pPr>
            <a:r>
              <a:rPr lang="en-US" dirty="0" smtClean="0"/>
              <a:t>The HIGH</a:t>
            </a:r>
            <a:r>
              <a:rPr lang="en-US" baseline="0" dirty="0" smtClean="0"/>
              <a:t> scenario was generated using data from consulting firm PRTM, published in 2010. </a:t>
            </a:r>
            <a:r>
              <a:rPr lang="en-US" dirty="0"/>
              <a:t>In its report, PRTM takes a relatively optimistic view of EV adoption projections, citing growing concern over climate change, anticipated increases in fossil fuel price volatility, financial incentives offered by governments, and increasing levels of urban pollution caused by ICEs as the primary drivers of EV adoption. </a:t>
            </a:r>
          </a:p>
          <a:p>
            <a:endParaRPr lang="en-US" baseline="0" dirty="0" smtClean="0"/>
          </a:p>
          <a:p>
            <a:pPr defTabSz="465887" fontAlgn="auto">
              <a:spcBef>
                <a:spcPts val="0"/>
              </a:spcBef>
              <a:spcAft>
                <a:spcPts val="0"/>
              </a:spcAft>
              <a:defRPr/>
            </a:pPr>
            <a:r>
              <a:rPr lang="en-US" dirty="0"/>
              <a:t>The MEDIUM scenario was generated using OEM production forecasts, compiled and published by Frost and Sullivan in 2009. It makes sense that this scenario would fall in the middle of the range because when OEMs are budgeting for capital expenditures and production cycles, their forecasts require equal parts caution and optimism, which results in pragmatic forecasts.</a:t>
            </a:r>
          </a:p>
          <a:p>
            <a:endParaRPr lang="en-US" dirty="0"/>
          </a:p>
          <a:p>
            <a:pPr defTabSz="465887" fontAlgn="auto">
              <a:spcBef>
                <a:spcPts val="0"/>
              </a:spcBef>
              <a:spcAft>
                <a:spcPts val="0"/>
              </a:spcAft>
              <a:defRPr/>
            </a:pPr>
            <a:r>
              <a:rPr lang="en-US" baseline="0" dirty="0" smtClean="0"/>
              <a:t>The LOW scenario was generated using data from a JD Power and Associates special report published in 2010, which </a:t>
            </a:r>
            <a:r>
              <a:rPr lang="en-US" dirty="0"/>
              <a:t>takes a relatively pessimistic view of EV adoption rates over the coming decade, citing low consumer acceptance of battery technology, low (and subsidized) fossil fuel prices, and global regulatory policy as three of the most significant barriers that will impact EV adoption rates. </a:t>
            </a:r>
          </a:p>
          <a:p>
            <a:pPr defTabSz="465887" fontAlgn="auto">
              <a:spcBef>
                <a:spcPts val="0"/>
              </a:spcBef>
              <a:spcAft>
                <a:spcPts val="0"/>
              </a:spcAft>
            </a:pPr>
            <a:endParaRPr lang="en-US" baseline="0" dirty="0" smtClean="0"/>
          </a:p>
          <a:p>
            <a:pPr defTabSz="465887" fontAlgn="auto">
              <a:spcBef>
                <a:spcPts val="0"/>
              </a:spcBef>
              <a:spcAft>
                <a:spcPts val="0"/>
              </a:spcAft>
            </a:pPr>
            <a:endParaRPr lang="en-US" baseline="0" dirty="0" smtClean="0"/>
          </a:p>
          <a:p>
            <a:pPr defTabSz="465887" fontAlgn="auto">
              <a:spcBef>
                <a:spcPts val="0"/>
              </a:spcBef>
              <a:spcAft>
                <a:spcPts val="0"/>
              </a:spcAft>
            </a:pPr>
            <a:endParaRPr lang="en-US" baseline="0" dirty="0" smtClean="0"/>
          </a:p>
          <a:p>
            <a:pPr defTabSz="465887" fontAlgn="auto">
              <a:spcBef>
                <a:spcPts val="0"/>
              </a:spcBef>
              <a:spcAft>
                <a:spcPts val="0"/>
              </a:spcAft>
            </a:pPr>
            <a:endParaRPr lang="en-US" baseline="0" dirty="0" smtClean="0"/>
          </a:p>
          <a:p>
            <a:pPr defTabSz="465887" fontAlgn="auto">
              <a:spcBef>
                <a:spcPts val="0"/>
              </a:spcBef>
              <a:spcAft>
                <a:spcPts val="0"/>
              </a:spcAft>
            </a:pPr>
            <a:endParaRPr lang="en-US" baseline="0" dirty="0" smtClean="0"/>
          </a:p>
          <a:p>
            <a:pPr defTabSz="465887" fontAlgn="auto">
              <a:spcBef>
                <a:spcPts val="0"/>
              </a:spcBef>
              <a:spcAft>
                <a:spcPts val="0"/>
              </a:spcAft>
            </a:pPr>
            <a:r>
              <a:rPr lang="en-US" strike="sngStrike" baseline="0" dirty="0" smtClean="0"/>
              <a:t>The S-curve is a result of a decrease in the number of EVs being sold relative to the total number of cars on the road.</a:t>
            </a:r>
          </a:p>
          <a:p>
            <a:endParaRPr lang="en-US" dirty="0"/>
          </a:p>
        </p:txBody>
      </p:sp>
      <p:sp>
        <p:nvSpPr>
          <p:cNvPr id="4" name="Slide Number Placeholder 3"/>
          <p:cNvSpPr>
            <a:spLocks noGrp="1"/>
          </p:cNvSpPr>
          <p:nvPr>
            <p:ph type="sldNum" sz="quarter" idx="10"/>
          </p:nvPr>
        </p:nvSpPr>
        <p:spPr/>
        <p:txBody>
          <a:bodyPr/>
          <a:lstStyle/>
          <a:p>
            <a:fld id="{BFB8414F-8726-5F46-9765-190C0871539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a:t>
            </a:r>
            <a:r>
              <a:rPr lang="en-US" baseline="0" dirty="0" smtClean="0"/>
              <a:t> of you have probably heard of smart grid and Vehicle-to-Grid technology, which involves the bi-directional flow of electricity and information between the electricity grid and electric vehicles.</a:t>
            </a:r>
          </a:p>
          <a:p>
            <a:endParaRPr lang="en-US" baseline="0" dirty="0" smtClean="0"/>
          </a:p>
          <a:p>
            <a:r>
              <a:rPr lang="en-US" baseline="0" dirty="0" smtClean="0"/>
              <a:t>This graphic illustrates how the smart grid will connect the various stakeholder groups required to manage the system, including Utilities, T&amp;D firms, monitoring groups, homeowners, and EVs.</a:t>
            </a:r>
          </a:p>
          <a:p>
            <a:endParaRPr lang="en-US" baseline="0" dirty="0" smtClean="0"/>
          </a:p>
          <a:p>
            <a:r>
              <a:rPr lang="en-US" baseline="0" dirty="0" smtClean="0"/>
              <a:t>It is through this 2-way flow of power and data that EV aggregators like Better Place plan to enhance vehicle ownership for consumers and earn additional revenues for themselves.</a:t>
            </a:r>
            <a:endParaRPr lang="en-US" dirty="0" smtClean="0"/>
          </a:p>
          <a:p>
            <a:endParaRPr lang="en-US" baseline="0" dirty="0" smtClean="0"/>
          </a:p>
          <a:p>
            <a:r>
              <a:rPr lang="en-US" baseline="0" dirty="0" smtClean="0"/>
              <a:t>However, to date only one pilot has ever succeeded in supplying power back to the grid through the reliability service markets, even this required a larger battery installation to participate.</a:t>
            </a:r>
          </a:p>
          <a:p>
            <a:pPr>
              <a:buFont typeface="Arial" pitchFamily="34" charset="0"/>
              <a:buChar char="•"/>
            </a:pPr>
            <a:endParaRPr lang="en-US" baseline="0" dirty="0" smtClean="0"/>
          </a:p>
          <a:p>
            <a:pPr>
              <a:buFont typeface="Arial" pitchFamily="34" charset="0"/>
              <a:buNone/>
            </a:pPr>
            <a:r>
              <a:rPr lang="en-US" baseline="0" dirty="0" smtClean="0"/>
              <a:t>Therefore, while V2G is technically feasible, we are not considering it for our study because it is not commercially viable in the short-to-medium term.</a:t>
            </a:r>
            <a:endParaRPr lang="en-US" dirty="0"/>
          </a:p>
        </p:txBody>
      </p:sp>
      <p:sp>
        <p:nvSpPr>
          <p:cNvPr id="4" name="Slide Number Placeholder 3"/>
          <p:cNvSpPr>
            <a:spLocks noGrp="1"/>
          </p:cNvSpPr>
          <p:nvPr>
            <p:ph type="sldNum" sz="quarter" idx="10"/>
          </p:nvPr>
        </p:nvSpPr>
        <p:spPr/>
        <p:txBody>
          <a:bodyPr/>
          <a:lstStyle/>
          <a:p>
            <a:fld id="{BFB8414F-8726-5F46-9765-190C08715390}"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57B973-869B-45DA-9FA3-1921356C82D2}" type="slidenum">
              <a:rPr lang="en-US">
                <a:solidFill>
                  <a:srgbClr val="000000"/>
                </a:solidFill>
                <a:cs typeface="Arial" pitchFamily="34" charset="0"/>
              </a:rPr>
              <a:pPr fontAlgn="base">
                <a:spcBef>
                  <a:spcPct val="0"/>
                </a:spcBef>
                <a:spcAft>
                  <a:spcPct val="0"/>
                </a:spcAft>
              </a:pPr>
              <a:t>16</a:t>
            </a:fld>
            <a:endParaRPr lang="en-US">
              <a:solidFill>
                <a:srgbClr val="000000"/>
              </a:solidFill>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marL="342900" lvl="1" indent="-342900">
              <a:buFont typeface="Arial"/>
              <a:buNone/>
            </a:pPr>
            <a:r>
              <a:rPr lang="en-US" sz="1200" kern="1200" dirty="0" smtClean="0">
                <a:solidFill>
                  <a:schemeClr val="tx1"/>
                </a:solidFill>
                <a:latin typeface="+mn-lt"/>
                <a:ea typeface="+mn-ea"/>
                <a:cs typeface="+mn-cs"/>
              </a:rPr>
              <a:t>While the bi-directional flow of electricity between EVs and the grid may be years away from commercialization at scale, networked EVs promise nearer</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term benefits as a result of demand response (DR).</a:t>
            </a:r>
          </a:p>
          <a:p>
            <a:pPr marL="342900" lvl="1" indent="-342900">
              <a:buFont typeface="Arial"/>
              <a:buNone/>
            </a:pPr>
            <a:endParaRPr lang="en-US" sz="1200" kern="1200" dirty="0" smtClean="0">
              <a:solidFill>
                <a:schemeClr val="tx1"/>
              </a:solidFill>
              <a:latin typeface="+mn-lt"/>
              <a:ea typeface="+mn-ea"/>
              <a:cs typeface="+mn-cs"/>
            </a:endParaRPr>
          </a:p>
          <a:p>
            <a:pPr marL="342900" lvl="1" indent="-342900">
              <a:buFont typeface="Arial"/>
              <a:buNone/>
            </a:pPr>
            <a:r>
              <a:rPr lang="en-US" sz="1200" kern="1200" dirty="0"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Federal Energy Regulatory Agency defines </a:t>
            </a:r>
            <a:r>
              <a:rPr lang="en-US" sz="1200" kern="1200" dirty="0" smtClean="0">
                <a:solidFill>
                  <a:schemeClr val="tx1"/>
                </a:solidFill>
                <a:latin typeface="+mn-lt"/>
                <a:ea typeface="+mn-ea"/>
                <a:cs typeface="+mn-cs"/>
              </a:rPr>
              <a:t>DR</a:t>
            </a:r>
            <a:r>
              <a:rPr lang="en-US" sz="1200" kern="1200" baseline="0" dirty="0" smtClean="0">
                <a:solidFill>
                  <a:schemeClr val="tx1"/>
                </a:solidFill>
                <a:latin typeface="+mn-lt"/>
                <a:ea typeface="+mn-ea"/>
                <a:cs typeface="+mn-cs"/>
              </a:rPr>
              <a:t> as the </a:t>
            </a:r>
            <a:r>
              <a:rPr lang="en-US" sz="1200" b="0" dirty="0" smtClean="0"/>
              <a:t>changes in electricity usage relative to </a:t>
            </a:r>
            <a:r>
              <a:rPr lang="en-US" sz="1200" b="0" i="1" u="sng" dirty="0" smtClean="0"/>
              <a:t>normal consumption patterns </a:t>
            </a:r>
            <a:r>
              <a:rPr lang="en-US" sz="1200" b="0" dirty="0" smtClean="0"/>
              <a:t>as a result of </a:t>
            </a:r>
            <a:r>
              <a:rPr lang="en-US" sz="1200" b="0" i="1" u="sng" dirty="0" smtClean="0"/>
              <a:t>incentives</a:t>
            </a:r>
            <a:r>
              <a:rPr lang="en-US" sz="1200" b="0" i="1" dirty="0" smtClean="0"/>
              <a:t> </a:t>
            </a:r>
            <a:r>
              <a:rPr lang="en-US" sz="1200" b="0" dirty="0" smtClean="0"/>
              <a:t>designed to </a:t>
            </a:r>
            <a:r>
              <a:rPr lang="en-US" sz="1200" b="0" i="1" u="sng" dirty="0" smtClean="0"/>
              <a:t>encourage</a:t>
            </a:r>
            <a:r>
              <a:rPr lang="en-US" sz="1200" b="0" dirty="0" smtClean="0"/>
              <a:t> lower use.</a:t>
            </a:r>
          </a:p>
          <a:p>
            <a:pPr marL="342900" lvl="1" indent="-342900">
              <a:buFont typeface="Arial"/>
              <a:buNone/>
            </a:pPr>
            <a:endParaRPr lang="en-US" sz="1200" b="0" dirty="0" smtClean="0"/>
          </a:p>
          <a:p>
            <a:pPr marL="342900" lvl="1" indent="-342900">
              <a:buFont typeface="Arial"/>
              <a:buNone/>
            </a:pPr>
            <a:r>
              <a:rPr lang="en-US" sz="1200" b="0" dirty="0" smtClean="0"/>
              <a:t>Common demand response applications</a:t>
            </a:r>
            <a:r>
              <a:rPr lang="en-US" sz="1200" b="0" baseline="0" dirty="0" smtClean="0"/>
              <a:t> include large C&amp;I demand side resources such as HVAC and lighting systems, but have recently expanded into large home appliances such as hot water heaters</a:t>
            </a:r>
            <a:endParaRPr lang="en-US" dirty="0" smtClean="0"/>
          </a:p>
          <a:p>
            <a:pPr marL="342900" lvl="1" indent="-342900">
              <a:buFont typeface="Arial"/>
              <a:buNone/>
            </a:pPr>
            <a:endParaRPr lang="en-US" dirty="0" smtClean="0"/>
          </a:p>
          <a:p>
            <a:pPr marL="342900" lvl="1" indent="-342900">
              <a:buFont typeface="Arial"/>
              <a:buNone/>
            </a:pPr>
            <a:r>
              <a:rPr lang="en-US" dirty="0" smtClean="0"/>
              <a:t>DR</a:t>
            </a:r>
            <a:r>
              <a:rPr lang="en-US" baseline="0" dirty="0" smtClean="0"/>
              <a:t> programs are commonly classified according to their </a:t>
            </a:r>
            <a:r>
              <a:rPr lang="en-US" dirty="0" smtClean="0"/>
              <a:t>participants, timescales, compensation, customers, and function.  Here we have broken them up by their</a:t>
            </a:r>
            <a:r>
              <a:rPr lang="en-US" baseline="0" dirty="0" smtClean="0"/>
              <a:t> compensation structures into two groups:</a:t>
            </a:r>
          </a:p>
          <a:p>
            <a:pPr marL="342900" lvl="1" indent="-342900">
              <a:buFont typeface="Arial"/>
              <a:buNone/>
            </a:pPr>
            <a:r>
              <a:rPr lang="en-US" baseline="0" dirty="0" smtClean="0"/>
              <a:t>		1.) Price-based DR – typically passive programs that rely on dynamic rates to induce lower usage</a:t>
            </a:r>
          </a:p>
          <a:p>
            <a:pPr marL="342900" lvl="1" indent="-342900">
              <a:buFont typeface="Arial"/>
              <a:buNone/>
            </a:pPr>
            <a:r>
              <a:rPr lang="en-US" baseline="0" dirty="0" smtClean="0"/>
              <a:t>		2.) Incentive-based DR – emergency or open market programs that take a more active role in load management</a:t>
            </a:r>
          </a:p>
          <a:p>
            <a:pPr marL="342900" lvl="1" indent="-342900">
              <a:buFont typeface="Arial"/>
              <a:buNone/>
            </a:pPr>
            <a:r>
              <a:rPr lang="en-US" baseline="0" dirty="0" smtClean="0"/>
              <a:t>	</a:t>
            </a:r>
            <a:endParaRPr lang="en-US" dirty="0" smtClean="0"/>
          </a:p>
          <a:p>
            <a:pPr marL="342900" lvl="1" indent="-342900">
              <a:buFont typeface="Arial" pitchFamily="34" charset="0"/>
              <a:buNone/>
            </a:pPr>
            <a:r>
              <a:rPr lang="en-US" dirty="0" smtClean="0"/>
              <a:t>Although </a:t>
            </a:r>
            <a:r>
              <a:rPr lang="en-US" baseline="0" dirty="0" smtClean="0"/>
              <a:t>a </a:t>
            </a:r>
            <a:r>
              <a:rPr lang="en-US" dirty="0" smtClean="0"/>
              <a:t>number </a:t>
            </a:r>
            <a:r>
              <a:rPr lang="en-US" baseline="0" dirty="0" smtClean="0"/>
              <a:t>of states and utilities are pursuing price-based initiatives that include dynamic rates and smart grid technologies, our project focuses on incentive-based DR, specifically the ancillary service markets, which we will discuss in a few minutes</a:t>
            </a:r>
            <a:endParaRPr lang="en-US" dirty="0" smtClean="0"/>
          </a:p>
          <a:p>
            <a:endParaRPr lang="en-US" dirty="0"/>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B50FABF-FA85-4D17-99CC-0739A018DA94}" type="slidenum">
              <a:rPr lang="en-US">
                <a:cs typeface="Arial" pitchFamily="34" charset="0"/>
              </a:rPr>
              <a:pPr fontAlgn="base">
                <a:spcBef>
                  <a:spcPct val="0"/>
                </a:spcBef>
                <a:spcAft>
                  <a:spcPct val="0"/>
                </a:spcAft>
              </a:pPr>
              <a:t>17</a:t>
            </a:fld>
            <a:endParaRPr lang="en-US">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r>
              <a:rPr lang="en-US" sz="1000" kern="1200" dirty="0" smtClean="0">
                <a:solidFill>
                  <a:schemeClr val="tx1"/>
                </a:solidFill>
                <a:latin typeface="+mn-lt"/>
                <a:ea typeface="+mn-ea"/>
                <a:cs typeface="+mn-cs"/>
              </a:rPr>
              <a:t>DR</a:t>
            </a:r>
            <a:r>
              <a:rPr lang="en-US" sz="1000" kern="1200" baseline="0" dirty="0" smtClean="0">
                <a:solidFill>
                  <a:schemeClr val="tx1"/>
                </a:solidFill>
                <a:latin typeface="+mn-lt"/>
                <a:ea typeface="+mn-ea"/>
                <a:cs typeface="+mn-cs"/>
              </a:rPr>
              <a:t> involves a variety of market participants</a:t>
            </a:r>
          </a:p>
          <a:p>
            <a:pPr>
              <a:buFont typeface="Arial" pitchFamily="34" charset="0"/>
              <a:buChar char="•"/>
            </a:pPr>
            <a:r>
              <a:rPr lang="en-US" sz="1000" kern="1200" baseline="0" dirty="0" smtClean="0">
                <a:solidFill>
                  <a:schemeClr val="tx1"/>
                </a:solidFill>
                <a:latin typeface="+mn-lt"/>
                <a:ea typeface="+mn-ea"/>
                <a:cs typeface="+mn-cs"/>
              </a:rPr>
              <a:t>  The arrows in this diagram represent the flow of information, notification processes, and payments among these participants</a:t>
            </a:r>
          </a:p>
          <a:p>
            <a:pPr>
              <a:buFont typeface="Arial" pitchFamily="34" charset="0"/>
              <a:buChar char="•"/>
            </a:pPr>
            <a:r>
              <a:rPr lang="en-US" sz="1000" kern="1200" baseline="0" dirty="0" smtClean="0">
                <a:solidFill>
                  <a:schemeClr val="tx1"/>
                </a:solidFill>
                <a:latin typeface="+mn-lt"/>
                <a:ea typeface="+mn-ea"/>
                <a:cs typeface="+mn-cs"/>
              </a:rPr>
              <a:t>  Grid operators sit at the top – they include Regional Transmission Operators and Independent System Operators</a:t>
            </a:r>
          </a:p>
          <a:p>
            <a:pPr lvl="1">
              <a:buFont typeface="Arial" pitchFamily="34" charset="0"/>
              <a:buChar char="•"/>
            </a:pPr>
            <a:r>
              <a:rPr lang="en-US" sz="1000" kern="1200" baseline="0" dirty="0" smtClean="0">
                <a:solidFill>
                  <a:schemeClr val="tx1"/>
                </a:solidFill>
                <a:latin typeface="+mn-lt"/>
                <a:ea typeface="+mn-ea"/>
                <a:cs typeface="+mn-cs"/>
              </a:rPr>
              <a:t>These non-profit organizations are responsible for maintaining system reliability for a particular service area, and act as the market maker for AS</a:t>
            </a:r>
          </a:p>
          <a:p>
            <a:pPr>
              <a:buFont typeface="Arial" pitchFamily="34" charset="0"/>
              <a:buChar char="•"/>
            </a:pPr>
            <a:r>
              <a:rPr lang="en-US" sz="1000" kern="1200" baseline="0" dirty="0" smtClean="0">
                <a:solidFill>
                  <a:schemeClr val="tx1"/>
                </a:solidFill>
                <a:latin typeface="+mn-lt"/>
                <a:ea typeface="+mn-ea"/>
                <a:cs typeface="+mn-cs"/>
              </a:rPr>
              <a:t>  Next we have the p</a:t>
            </a:r>
            <a:r>
              <a:rPr lang="en-US" sz="1000" kern="1200" dirty="0" smtClean="0">
                <a:solidFill>
                  <a:schemeClr val="tx1"/>
                </a:solidFill>
                <a:latin typeface="+mn-lt"/>
                <a:ea typeface="+mn-ea"/>
                <a:cs typeface="+mn-cs"/>
              </a:rPr>
              <a:t>ower</a:t>
            </a:r>
            <a:r>
              <a:rPr lang="en-US" sz="1000" kern="1200" baseline="0" dirty="0" smtClean="0">
                <a:solidFill>
                  <a:schemeClr val="tx1"/>
                </a:solidFill>
                <a:latin typeface="+mn-lt"/>
                <a:ea typeface="+mn-ea"/>
                <a:cs typeface="+mn-cs"/>
              </a:rPr>
              <a:t> </a:t>
            </a:r>
            <a:r>
              <a:rPr lang="en-US" sz="1000" kern="1200" dirty="0" smtClean="0">
                <a:solidFill>
                  <a:schemeClr val="tx1"/>
                </a:solidFill>
                <a:latin typeface="+mn-lt"/>
                <a:ea typeface="+mn-ea"/>
                <a:cs typeface="+mn-cs"/>
              </a:rPr>
              <a:t>dispatchers,</a:t>
            </a:r>
            <a:r>
              <a:rPr lang="en-US" sz="1000" kern="1200" baseline="0" dirty="0" smtClean="0">
                <a:solidFill>
                  <a:schemeClr val="tx1"/>
                </a:solidFill>
                <a:latin typeface="+mn-lt"/>
                <a:ea typeface="+mn-ea"/>
                <a:cs typeface="+mn-cs"/>
              </a:rPr>
              <a:t> which p</a:t>
            </a:r>
            <a:r>
              <a:rPr lang="en-US" sz="1000" kern="1200" dirty="0" smtClean="0">
                <a:solidFill>
                  <a:schemeClr val="tx1"/>
                </a:solidFill>
                <a:latin typeface="+mn-lt"/>
                <a:ea typeface="+mn-ea"/>
                <a:cs typeface="+mn-cs"/>
              </a:rPr>
              <a:t>lay</a:t>
            </a:r>
            <a:r>
              <a:rPr lang="en-US" sz="1000" kern="1200" baseline="0" dirty="0" smtClean="0">
                <a:solidFill>
                  <a:schemeClr val="tx1"/>
                </a:solidFill>
                <a:latin typeface="+mn-lt"/>
                <a:ea typeface="+mn-ea"/>
                <a:cs typeface="+mn-cs"/>
              </a:rPr>
              <a:t> a </a:t>
            </a:r>
            <a:r>
              <a:rPr lang="en-US" sz="1000" kern="1200" dirty="0" smtClean="0">
                <a:solidFill>
                  <a:schemeClr val="tx1"/>
                </a:solidFill>
                <a:latin typeface="+mn-lt"/>
                <a:ea typeface="+mn-ea"/>
                <a:cs typeface="+mn-cs"/>
              </a:rPr>
              <a:t>vital role by managing the exchange of data and the notification process amongst balancing authorities, utilities, and end-users in restructured markets.</a:t>
            </a:r>
          </a:p>
          <a:p>
            <a:pPr lvl="1">
              <a:buFont typeface="Arial" pitchFamily="34" charset="0"/>
              <a:buChar char="•"/>
            </a:pPr>
            <a:r>
              <a:rPr lang="en-US" sz="1000" kern="1200" baseline="0" dirty="0" smtClean="0">
                <a:solidFill>
                  <a:schemeClr val="tx1"/>
                </a:solidFill>
                <a:latin typeface="+mn-lt"/>
                <a:ea typeface="+mn-ea"/>
                <a:cs typeface="+mn-cs"/>
              </a:rPr>
              <a:t> This group includes CSPs such as </a:t>
            </a:r>
            <a:r>
              <a:rPr lang="en-US" sz="1000" kern="1200" baseline="0" dirty="0" err="1" smtClean="0">
                <a:solidFill>
                  <a:schemeClr val="tx1"/>
                </a:solidFill>
                <a:latin typeface="+mn-lt"/>
                <a:ea typeface="+mn-ea"/>
                <a:cs typeface="+mn-cs"/>
              </a:rPr>
              <a:t>Enernoc</a:t>
            </a:r>
            <a:r>
              <a:rPr lang="en-US" sz="1000" kern="1200" baseline="0" dirty="0" smtClean="0">
                <a:solidFill>
                  <a:schemeClr val="tx1"/>
                </a:solidFill>
                <a:latin typeface="+mn-lt"/>
                <a:ea typeface="+mn-ea"/>
                <a:cs typeface="+mn-cs"/>
              </a:rPr>
              <a:t>, </a:t>
            </a:r>
            <a:r>
              <a:rPr lang="en-US" sz="1000" kern="1200" baseline="0" dirty="0" err="1" smtClean="0">
                <a:solidFill>
                  <a:schemeClr val="tx1"/>
                </a:solidFill>
                <a:latin typeface="+mn-lt"/>
                <a:ea typeface="+mn-ea"/>
                <a:cs typeface="+mn-cs"/>
              </a:rPr>
              <a:t>Comverge</a:t>
            </a:r>
            <a:r>
              <a:rPr lang="en-US" sz="1000" kern="1200" baseline="0" dirty="0" smtClean="0">
                <a:solidFill>
                  <a:schemeClr val="tx1"/>
                </a:solidFill>
                <a:latin typeface="+mn-lt"/>
                <a:ea typeface="+mn-ea"/>
                <a:cs typeface="+mn-cs"/>
              </a:rPr>
              <a:t>, and other aggregators of Demand Response such as utilities</a:t>
            </a:r>
            <a:endParaRPr lang="en-US" sz="1000" kern="1200" dirty="0" smtClean="0">
              <a:solidFill>
                <a:schemeClr val="tx1"/>
              </a:solidFill>
              <a:latin typeface="+mn-lt"/>
              <a:ea typeface="+mn-ea"/>
              <a:cs typeface="+mn-cs"/>
            </a:endParaRPr>
          </a:p>
          <a:p>
            <a:pPr lvl="2">
              <a:buFont typeface="Arial" pitchFamily="34" charset="0"/>
              <a:buChar char="•"/>
            </a:pPr>
            <a:r>
              <a:rPr lang="en-US" sz="1000" kern="1200" baseline="0" dirty="0" smtClean="0">
                <a:solidFill>
                  <a:schemeClr val="tx1"/>
                </a:solidFill>
                <a:latin typeface="+mn-lt"/>
                <a:ea typeface="+mn-ea"/>
                <a:cs typeface="+mn-cs"/>
              </a:rPr>
              <a:t> First, they sign </a:t>
            </a:r>
            <a:r>
              <a:rPr lang="en-US" sz="1000" kern="1200" dirty="0" smtClean="0">
                <a:solidFill>
                  <a:schemeClr val="tx1"/>
                </a:solidFill>
                <a:latin typeface="+mn-lt"/>
                <a:ea typeface="+mn-ea"/>
                <a:cs typeface="+mn-cs"/>
              </a:rPr>
              <a:t>contracts with end-users to assume control of specific energy assets</a:t>
            </a:r>
            <a:endParaRPr lang="en-US" sz="1000" kern="1200" baseline="0" dirty="0" smtClean="0">
              <a:solidFill>
                <a:schemeClr val="tx1"/>
              </a:solidFill>
              <a:latin typeface="+mn-lt"/>
              <a:ea typeface="+mn-ea"/>
              <a:cs typeface="+mn-cs"/>
            </a:endParaRPr>
          </a:p>
          <a:p>
            <a:pPr lvl="2">
              <a:buFont typeface="Arial" pitchFamily="34" charset="0"/>
              <a:buChar char="•"/>
            </a:pPr>
            <a:r>
              <a:rPr lang="en-US" sz="1000" kern="1200" baseline="0" dirty="0" smtClean="0">
                <a:solidFill>
                  <a:schemeClr val="tx1"/>
                </a:solidFill>
                <a:latin typeface="+mn-lt"/>
                <a:ea typeface="+mn-ea"/>
                <a:cs typeface="+mn-cs"/>
              </a:rPr>
              <a:t> Then, they weigh </a:t>
            </a:r>
            <a:r>
              <a:rPr lang="en-US" sz="1000" kern="1200" dirty="0" smtClean="0">
                <a:solidFill>
                  <a:schemeClr val="tx1"/>
                </a:solidFill>
                <a:latin typeface="+mn-lt"/>
                <a:ea typeface="+mn-ea"/>
                <a:cs typeface="+mn-cs"/>
              </a:rPr>
              <a:t>consumption patterns and needs of electricity customers against variable electricity</a:t>
            </a:r>
            <a:r>
              <a:rPr lang="en-US" sz="1000" kern="1200" baseline="0" dirty="0" smtClean="0">
                <a:solidFill>
                  <a:schemeClr val="tx1"/>
                </a:solidFill>
                <a:latin typeface="+mn-lt"/>
                <a:ea typeface="+mn-ea"/>
                <a:cs typeface="+mn-cs"/>
              </a:rPr>
              <a:t> prices </a:t>
            </a:r>
            <a:r>
              <a:rPr lang="en-US" sz="1000" kern="1200" dirty="0" smtClean="0">
                <a:solidFill>
                  <a:schemeClr val="tx1"/>
                </a:solidFill>
                <a:latin typeface="+mn-lt"/>
                <a:ea typeface="+mn-ea"/>
                <a:cs typeface="+mn-cs"/>
              </a:rPr>
              <a:t>to establish curtailment plans</a:t>
            </a:r>
          </a:p>
          <a:p>
            <a:pPr lvl="2">
              <a:buFont typeface="Arial" pitchFamily="34" charset="0"/>
              <a:buChar char="•"/>
            </a:pPr>
            <a:r>
              <a:rPr lang="en-US" sz="1000" kern="1200" baseline="0" dirty="0" smtClean="0">
                <a:solidFill>
                  <a:schemeClr val="tx1"/>
                </a:solidFill>
                <a:latin typeface="+mn-lt"/>
                <a:ea typeface="+mn-ea"/>
                <a:cs typeface="+mn-cs"/>
              </a:rPr>
              <a:t> Finally, they a</a:t>
            </a:r>
            <a:r>
              <a:rPr lang="en-US" sz="1000" kern="1200" dirty="0" smtClean="0">
                <a:solidFill>
                  <a:schemeClr val="tx1"/>
                </a:solidFill>
                <a:latin typeface="+mn-lt"/>
                <a:ea typeface="+mn-ea"/>
                <a:cs typeface="+mn-cs"/>
              </a:rPr>
              <a:t>ggregate this data into portfolios of load reduction commitments, which are pledged</a:t>
            </a:r>
            <a:r>
              <a:rPr lang="en-US" sz="1000" kern="1200" baseline="0" dirty="0" smtClean="0">
                <a:solidFill>
                  <a:schemeClr val="tx1"/>
                </a:solidFill>
                <a:latin typeface="+mn-lt"/>
                <a:ea typeface="+mn-ea"/>
                <a:cs typeface="+mn-cs"/>
              </a:rPr>
              <a:t> to Grid Operators in return for </a:t>
            </a:r>
            <a:r>
              <a:rPr lang="en-US" sz="1000" kern="1200" dirty="0" smtClean="0">
                <a:solidFill>
                  <a:schemeClr val="tx1"/>
                </a:solidFill>
                <a:latin typeface="+mn-lt"/>
                <a:ea typeface="+mn-ea"/>
                <a:cs typeface="+mn-cs"/>
              </a:rPr>
              <a:t>recurring compensation</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000" baseline="0" dirty="0" smtClean="0"/>
              <a:t> This aggregation function p</a:t>
            </a:r>
            <a:r>
              <a:rPr lang="en-US" sz="1000" dirty="0" smtClean="0"/>
              <a:t>rovides the scale, control, and flexibility required to participate in wholesale energy and reliability markets</a:t>
            </a:r>
            <a:endParaRPr lang="en-US" sz="1000" kern="1200" dirty="0" smtClean="0">
              <a:solidFill>
                <a:schemeClr val="tx1"/>
              </a:solidFill>
              <a:latin typeface="+mn-lt"/>
              <a:ea typeface="+mn-ea"/>
              <a:cs typeface="+mn-cs"/>
            </a:endParaRPr>
          </a:p>
          <a:p>
            <a:pPr lvl="1">
              <a:buFont typeface="Arial" pitchFamily="34" charset="0"/>
              <a:buChar char="•"/>
            </a:pPr>
            <a:r>
              <a:rPr lang="en-US" sz="1000" kern="1200" baseline="0" dirty="0" smtClean="0">
                <a:solidFill>
                  <a:schemeClr val="tx1"/>
                </a:solidFill>
                <a:latin typeface="+mn-lt"/>
                <a:ea typeface="+mn-ea"/>
                <a:cs typeface="+mn-cs"/>
              </a:rPr>
              <a:t> When the stability of the system is threatened</a:t>
            </a:r>
            <a:r>
              <a:rPr lang="en-US" sz="1000" kern="1200" dirty="0" smtClean="0">
                <a:solidFill>
                  <a:schemeClr val="tx1"/>
                </a:solidFill>
                <a:latin typeface="+mn-lt"/>
                <a:ea typeface="+mn-ea"/>
                <a:cs typeface="+mn-cs"/>
              </a:rPr>
              <a:t>, operators require the aggregator to reduce or “dispatch” a portion of its contracted portfolio.  </a:t>
            </a:r>
          </a:p>
          <a:p>
            <a:pPr lvl="1">
              <a:buFont typeface="Arial" pitchFamily="34" charset="0"/>
              <a:buChar char="•"/>
            </a:pPr>
            <a:r>
              <a:rPr lang="en-US" sz="1000" kern="1200" dirty="0" smtClean="0">
                <a:solidFill>
                  <a:schemeClr val="tx1"/>
                </a:solidFill>
                <a:latin typeface="+mn-lt"/>
                <a:ea typeface="+mn-ea"/>
                <a:cs typeface="+mn-cs"/>
              </a:rPr>
              <a:t> 	In return, dispatchers receive additional compensation that may take the form of rate discounts, incentive payments, and bill credits.</a:t>
            </a:r>
          </a:p>
          <a:p>
            <a:pPr lvl="1">
              <a:buFont typeface="Arial" pitchFamily="34" charset="0"/>
              <a:buChar char="•"/>
            </a:pPr>
            <a:r>
              <a:rPr lang="en-US" sz="1000" kern="1200" baseline="0" dirty="0" smtClean="0">
                <a:solidFill>
                  <a:schemeClr val="tx1"/>
                </a:solidFill>
                <a:latin typeface="+mn-lt"/>
                <a:ea typeface="+mn-ea"/>
                <a:cs typeface="+mn-cs"/>
              </a:rPr>
              <a:t> 	D</a:t>
            </a:r>
            <a:r>
              <a:rPr lang="en-US" sz="1000" kern="1200" dirty="0" smtClean="0">
                <a:solidFill>
                  <a:schemeClr val="tx1"/>
                </a:solidFill>
                <a:latin typeface="+mn-lt"/>
                <a:ea typeface="+mn-ea"/>
                <a:cs typeface="+mn-cs"/>
              </a:rPr>
              <a:t>ispatchers then take a profit of the total revenue collected before splitting the remaining revenue amongst their own customers.  </a:t>
            </a:r>
          </a:p>
          <a:p>
            <a:pPr lvl="0">
              <a:buFont typeface="Arial" pitchFamily="34" charset="0"/>
              <a:buChar char="•"/>
            </a:pPr>
            <a:r>
              <a:rPr lang="en-US" sz="1000" kern="1200" baseline="0" dirty="0" smtClean="0">
                <a:solidFill>
                  <a:schemeClr val="tx1"/>
                </a:solidFill>
                <a:latin typeface="+mn-lt"/>
                <a:ea typeface="+mn-ea"/>
                <a:cs typeface="+mn-cs"/>
              </a:rPr>
              <a:t>  Note that u</a:t>
            </a:r>
            <a:r>
              <a:rPr lang="en-US" sz="1000" kern="1200" dirty="0" smtClean="0">
                <a:solidFill>
                  <a:schemeClr val="tx1"/>
                </a:solidFill>
                <a:latin typeface="+mn-lt"/>
                <a:ea typeface="+mn-ea"/>
                <a:cs typeface="+mn-cs"/>
              </a:rPr>
              <a:t>tilities may also act as a go-between between the CSP and</a:t>
            </a:r>
            <a:r>
              <a:rPr lang="en-US" sz="1000" kern="1200" baseline="0" dirty="0" smtClean="0">
                <a:solidFill>
                  <a:schemeClr val="tx1"/>
                </a:solidFill>
                <a:latin typeface="+mn-lt"/>
                <a:ea typeface="+mn-ea"/>
                <a:cs typeface="+mn-cs"/>
              </a:rPr>
              <a:t> end customers</a:t>
            </a:r>
            <a:r>
              <a:rPr lang="en-US" sz="1000" kern="1200" dirty="0" smtClean="0">
                <a:solidFill>
                  <a:schemeClr val="tx1"/>
                </a:solidFill>
                <a:latin typeface="+mn-lt"/>
                <a:ea typeface="+mn-ea"/>
                <a:cs typeface="+mn-cs"/>
              </a:rPr>
              <a:t>. </a:t>
            </a:r>
          </a:p>
          <a:p>
            <a:pPr lvl="0">
              <a:buFont typeface="Arial" pitchFamily="34" charset="0"/>
              <a:buChar char="•"/>
            </a:pPr>
            <a:endParaRPr lang="en-US" sz="1000" kern="1200" dirty="0" smtClean="0">
              <a:solidFill>
                <a:schemeClr val="tx1"/>
              </a:solidFill>
              <a:latin typeface="+mn-lt"/>
              <a:ea typeface="+mn-ea"/>
              <a:cs typeface="+mn-cs"/>
            </a:endParaRPr>
          </a:p>
          <a:p>
            <a:pPr lvl="0">
              <a:buFont typeface="Arial" pitchFamily="34" charset="0"/>
              <a:buChar char="•"/>
            </a:pPr>
            <a:r>
              <a:rPr lang="en-US" sz="1000" kern="1200" baseline="0" dirty="0" smtClean="0">
                <a:solidFill>
                  <a:schemeClr val="tx1"/>
                </a:solidFill>
                <a:latin typeface="+mn-lt"/>
                <a:ea typeface="+mn-ea"/>
                <a:cs typeface="+mn-cs"/>
              </a:rPr>
              <a:t>  Within the scope of our project</a:t>
            </a:r>
          </a:p>
          <a:p>
            <a:pPr lvl="1">
              <a:buFont typeface="Arial" pitchFamily="34" charset="0"/>
              <a:buChar char="•"/>
            </a:pPr>
            <a:r>
              <a:rPr lang="en-US" sz="1000" kern="1200" baseline="0" dirty="0" smtClean="0">
                <a:solidFill>
                  <a:schemeClr val="tx1"/>
                </a:solidFill>
                <a:latin typeface="+mn-lt"/>
                <a:ea typeface="+mn-ea"/>
                <a:cs typeface="+mn-cs"/>
              </a:rPr>
              <a:t>EV Owners are the end-user/electricity customer</a:t>
            </a:r>
          </a:p>
          <a:p>
            <a:pPr lvl="1">
              <a:buFont typeface="Arial" pitchFamily="34" charset="0"/>
              <a:buChar char="•"/>
            </a:pPr>
            <a:r>
              <a:rPr lang="en-US" sz="1000" kern="1200" baseline="0" dirty="0" smtClean="0">
                <a:solidFill>
                  <a:schemeClr val="tx1"/>
                </a:solidFill>
                <a:latin typeface="+mn-lt"/>
                <a:ea typeface="+mn-ea"/>
                <a:cs typeface="+mn-cs"/>
              </a:rPr>
              <a:t>Better Place is the 3</a:t>
            </a:r>
            <a:r>
              <a:rPr lang="en-US" sz="1000" kern="1200" baseline="30000" dirty="0" smtClean="0">
                <a:solidFill>
                  <a:schemeClr val="tx1"/>
                </a:solidFill>
                <a:latin typeface="+mn-lt"/>
                <a:ea typeface="+mn-ea"/>
                <a:cs typeface="+mn-cs"/>
              </a:rPr>
              <a:t>rd</a:t>
            </a:r>
            <a:r>
              <a:rPr lang="en-US" sz="1000" kern="1200" baseline="0" dirty="0" smtClean="0">
                <a:solidFill>
                  <a:schemeClr val="tx1"/>
                </a:solidFill>
                <a:latin typeface="+mn-lt"/>
                <a:ea typeface="+mn-ea"/>
                <a:cs typeface="+mn-cs"/>
              </a:rPr>
              <a:t> party aggregator</a:t>
            </a:r>
          </a:p>
          <a:p>
            <a:pPr lvl="1">
              <a:buFont typeface="Arial" pitchFamily="34" charset="0"/>
              <a:buChar char="•"/>
            </a:pPr>
            <a:r>
              <a:rPr lang="en-US" sz="1000" kern="1200" baseline="0" dirty="0" smtClean="0">
                <a:solidFill>
                  <a:schemeClr val="tx1"/>
                </a:solidFill>
                <a:latin typeface="+mn-lt"/>
                <a:ea typeface="+mn-ea"/>
                <a:cs typeface="+mn-cs"/>
              </a:rPr>
              <a:t>While the CAISO serves as the grid operator</a:t>
            </a:r>
          </a:p>
          <a:p>
            <a:pPr lvl="0">
              <a:buFont typeface="Arial" pitchFamily="34" charset="0"/>
              <a:buChar char="•"/>
            </a:pPr>
            <a:endParaRPr lang="en-US" sz="1000" dirty="0"/>
          </a:p>
        </p:txBody>
      </p:sp>
      <p:sp>
        <p:nvSpPr>
          <p:cNvPr id="51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AA4836-761E-493E-8741-A92C1C5FB9D6}" type="slidenum">
              <a:rPr lang="en-US">
                <a:cs typeface="Arial" pitchFamily="34" charset="0"/>
              </a:rPr>
              <a:pPr fontAlgn="base">
                <a:spcBef>
                  <a:spcPct val="0"/>
                </a:spcBef>
                <a:spcAft>
                  <a:spcPct val="0"/>
                </a:spcAft>
              </a:pPr>
              <a:t>18</a:t>
            </a:fld>
            <a:endParaRPr lang="en-US">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buFont typeface="Arial" pitchFamily="34" charset="0"/>
              <a:buChar char="•"/>
            </a:pPr>
            <a:r>
              <a:rPr lang="en-US" sz="1100" dirty="0" smtClean="0"/>
              <a:t>Now that we understand who</a:t>
            </a:r>
            <a:r>
              <a:rPr lang="en-US" sz="1100" baseline="0" dirty="0" smtClean="0"/>
              <a:t> is involved in procuring </a:t>
            </a:r>
            <a:r>
              <a:rPr lang="en-US" sz="1100" dirty="0" smtClean="0"/>
              <a:t>DR, how can EV’s supply</a:t>
            </a:r>
            <a:r>
              <a:rPr lang="en-US" sz="1100" baseline="0" dirty="0" smtClean="0"/>
              <a:t> this resource?  </a:t>
            </a:r>
            <a:r>
              <a:rPr lang="en-US" sz="1100" dirty="0" smtClean="0"/>
              <a:t>There are</a:t>
            </a:r>
            <a:r>
              <a:rPr lang="en-US" sz="1100" baseline="0" dirty="0" smtClean="0"/>
              <a:t> two plausible scenarios for managed charging.  </a:t>
            </a:r>
          </a:p>
          <a:p>
            <a:pPr>
              <a:buFont typeface="Arial" pitchFamily="34" charset="0"/>
              <a:buChar char="•"/>
            </a:pPr>
            <a:r>
              <a:rPr lang="en-US" sz="1100" baseline="0" dirty="0" smtClean="0"/>
              <a:t>1.) The first is Enhanced Aggregation, which is essentially scheduling demand.  </a:t>
            </a:r>
          </a:p>
          <a:p>
            <a:pPr lvl="1">
              <a:buFont typeface="Arial" pitchFamily="34" charset="0"/>
              <a:buChar char="•"/>
            </a:pPr>
            <a:r>
              <a:rPr lang="en-US" sz="1100" baseline="0" dirty="0" smtClean="0"/>
              <a:t>1.) Not surprisingly, this requires an aggregator, which may take the form of a 3</a:t>
            </a:r>
            <a:r>
              <a:rPr lang="en-US" sz="1100" baseline="30000" dirty="0" smtClean="0"/>
              <a:t>rd</a:t>
            </a:r>
            <a:r>
              <a:rPr lang="en-US" sz="1100" baseline="0" dirty="0" smtClean="0"/>
              <a:t> party such as Better Place, GM through its On Star System, or the utilities</a:t>
            </a:r>
          </a:p>
          <a:p>
            <a:pPr lvl="1">
              <a:buFont typeface="Arial" pitchFamily="34" charset="0"/>
              <a:buChar char="•"/>
            </a:pPr>
            <a:r>
              <a:rPr lang="en-US" sz="1100" baseline="0" dirty="0" smtClean="0"/>
              <a:t>2.) This entity manages the flow of information as well as electrons between the EV owners, generators, and the grid operator</a:t>
            </a:r>
          </a:p>
          <a:p>
            <a:pPr lvl="1" defTabSz="465887" fontAlgn="auto">
              <a:spcBef>
                <a:spcPts val="0"/>
              </a:spcBef>
              <a:spcAft>
                <a:spcPts val="0"/>
              </a:spcAft>
              <a:buFont typeface="Arial" pitchFamily="34" charset="0"/>
              <a:buChar char="•"/>
              <a:defRPr/>
            </a:pPr>
            <a:r>
              <a:rPr lang="en-US" sz="1100" dirty="0" smtClean="0"/>
              <a:t> These aggregators are responsible for:</a:t>
            </a:r>
          </a:p>
          <a:p>
            <a:pPr lvl="2" defTabSz="465887" fontAlgn="auto">
              <a:spcBef>
                <a:spcPts val="0"/>
              </a:spcBef>
              <a:spcAft>
                <a:spcPts val="0"/>
              </a:spcAft>
              <a:buFont typeface="Arial" pitchFamily="34" charset="0"/>
              <a:buChar char="•"/>
              <a:defRPr/>
            </a:pPr>
            <a:r>
              <a:rPr lang="en-US" sz="1100" dirty="0" smtClean="0"/>
              <a:t>1.) Collecting behavior and preferences of EV owners </a:t>
            </a:r>
          </a:p>
          <a:p>
            <a:pPr lvl="2" defTabSz="465887" fontAlgn="auto">
              <a:spcBef>
                <a:spcPts val="0"/>
              </a:spcBef>
              <a:spcAft>
                <a:spcPts val="0"/>
              </a:spcAft>
              <a:buFont typeface="Arial" pitchFamily="34" charset="0"/>
              <a:buChar char="•"/>
              <a:defRPr/>
            </a:pPr>
            <a:r>
              <a:rPr lang="en-US" sz="1100" dirty="0" smtClean="0"/>
              <a:t>2.) Weighing</a:t>
            </a:r>
            <a:r>
              <a:rPr lang="en-US" sz="1100" baseline="0" dirty="0" smtClean="0"/>
              <a:t> this information </a:t>
            </a:r>
            <a:r>
              <a:rPr lang="en-US" sz="1100" dirty="0" smtClean="0"/>
              <a:t>against prices provided from grid</a:t>
            </a:r>
            <a:r>
              <a:rPr lang="en-US" sz="1100" baseline="0" dirty="0" smtClean="0"/>
              <a:t> operators</a:t>
            </a:r>
            <a:endParaRPr lang="en-US" sz="1100" dirty="0" smtClean="0"/>
          </a:p>
          <a:p>
            <a:pPr lvl="2" defTabSz="465887" fontAlgn="auto">
              <a:spcBef>
                <a:spcPts val="0"/>
              </a:spcBef>
              <a:spcAft>
                <a:spcPts val="0"/>
              </a:spcAft>
              <a:buFont typeface="Arial" pitchFamily="34" charset="0"/>
              <a:buChar char="•"/>
              <a:defRPr/>
            </a:pPr>
            <a:r>
              <a:rPr lang="en-US" sz="1100" dirty="0" smtClean="0"/>
              <a:t>3.) Creating</a:t>
            </a:r>
            <a:r>
              <a:rPr lang="en-US" sz="1100" baseline="0" dirty="0" smtClean="0"/>
              <a:t> charging profiles of customers, which are then turned into</a:t>
            </a:r>
            <a:r>
              <a:rPr lang="en-US" sz="1100" dirty="0" smtClean="0"/>
              <a:t> capacity</a:t>
            </a:r>
            <a:r>
              <a:rPr lang="en-US" sz="1100" baseline="0" dirty="0" smtClean="0"/>
              <a:t> schedules and provided to the grid operator</a:t>
            </a:r>
          </a:p>
          <a:p>
            <a:pPr lvl="2" defTabSz="465887" fontAlgn="auto">
              <a:spcBef>
                <a:spcPts val="0"/>
              </a:spcBef>
              <a:spcAft>
                <a:spcPts val="0"/>
              </a:spcAft>
              <a:buFont typeface="Arial" pitchFamily="34" charset="0"/>
              <a:buChar char="•"/>
              <a:defRPr/>
            </a:pPr>
            <a:r>
              <a:rPr lang="en-US" sz="1100" baseline="0" dirty="0" smtClean="0"/>
              <a:t>4.) and finally, managing c</a:t>
            </a:r>
            <a:r>
              <a:rPr lang="en-US" sz="1100" dirty="0" smtClean="0"/>
              <a:t>harging to maintain previously</a:t>
            </a:r>
            <a:r>
              <a:rPr lang="en-US" sz="1100" baseline="0" dirty="0" smtClean="0"/>
              <a:t> made </a:t>
            </a:r>
            <a:r>
              <a:rPr lang="en-US" sz="1100" dirty="0" smtClean="0"/>
              <a:t>commitments to drivers</a:t>
            </a:r>
            <a:r>
              <a:rPr lang="en-US" sz="1100" baseline="0" dirty="0" smtClean="0"/>
              <a:t> and grid operators</a:t>
            </a:r>
          </a:p>
          <a:p>
            <a:pPr lvl="1" defTabSz="465887" fontAlgn="auto">
              <a:spcBef>
                <a:spcPts val="0"/>
              </a:spcBef>
              <a:spcAft>
                <a:spcPts val="0"/>
              </a:spcAft>
              <a:buFont typeface="Arial" pitchFamily="34" charset="0"/>
              <a:buChar char="•"/>
              <a:defRPr/>
            </a:pPr>
            <a:r>
              <a:rPr lang="en-US" sz="1100" baseline="0" dirty="0" smtClean="0"/>
              <a:t>In order to provide this service, these aggregators must know 3 things:</a:t>
            </a:r>
          </a:p>
          <a:p>
            <a:pPr lvl="2" defTabSz="465887" fontAlgn="auto">
              <a:spcBef>
                <a:spcPts val="0"/>
              </a:spcBef>
              <a:spcAft>
                <a:spcPts val="0"/>
              </a:spcAft>
              <a:buFont typeface="Arial" pitchFamily="34" charset="0"/>
              <a:buChar char="•"/>
              <a:defRPr/>
            </a:pPr>
            <a:r>
              <a:rPr lang="en-US" sz="1100" baseline="0" dirty="0" smtClean="0"/>
              <a:t> The amount of energy required to reach a particular targeted state of charge at a desire time for each driver</a:t>
            </a:r>
          </a:p>
          <a:p>
            <a:pPr lvl="2" defTabSz="465887" fontAlgn="auto">
              <a:spcBef>
                <a:spcPts val="0"/>
              </a:spcBef>
              <a:spcAft>
                <a:spcPts val="0"/>
              </a:spcAft>
              <a:buFont typeface="Arial" pitchFamily="34" charset="0"/>
              <a:buChar char="•"/>
              <a:defRPr/>
            </a:pPr>
            <a:r>
              <a:rPr lang="en-US" sz="1100" baseline="0" dirty="0" smtClean="0"/>
              <a:t> The maximum and normal charge rate for each EV</a:t>
            </a:r>
          </a:p>
          <a:p>
            <a:pPr lvl="2" defTabSz="465887" fontAlgn="auto">
              <a:spcBef>
                <a:spcPts val="0"/>
              </a:spcBef>
              <a:spcAft>
                <a:spcPts val="0"/>
              </a:spcAft>
              <a:buFont typeface="Arial" pitchFamily="34" charset="0"/>
              <a:buChar char="•"/>
              <a:defRPr/>
            </a:pPr>
            <a:r>
              <a:rPr lang="en-US" sz="1100" baseline="0" dirty="0" smtClean="0"/>
              <a:t> The maximum charge level for each EV</a:t>
            </a:r>
          </a:p>
          <a:p>
            <a:pPr marL="457200" marR="0" lvl="1" indent="0" algn="l" defTabSz="465887"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Finally, it is important to note that in this system, </a:t>
            </a:r>
            <a:r>
              <a:rPr lang="en-US" sz="1100" dirty="0" smtClean="0"/>
              <a:t>EVs</a:t>
            </a:r>
            <a:r>
              <a:rPr lang="en-US" sz="1100" baseline="0" dirty="0" smtClean="0"/>
              <a:t> that are </a:t>
            </a:r>
            <a:r>
              <a:rPr lang="en-US" sz="1100" dirty="0" smtClean="0"/>
              <a:t>“off” network are unavailable to provide DR services because</a:t>
            </a:r>
            <a:r>
              <a:rPr lang="en-US" sz="1100" baseline="0" dirty="0" smtClean="0"/>
              <a:t> they are being driven or have been made unavailable by the owner</a:t>
            </a:r>
          </a:p>
          <a:p>
            <a:pPr marL="0" lvl="1" defTabSz="465887" fontAlgn="auto">
              <a:spcBef>
                <a:spcPts val="0"/>
              </a:spcBef>
              <a:spcAft>
                <a:spcPts val="0"/>
              </a:spcAft>
              <a:buFont typeface="Arial" pitchFamily="34" charset="0"/>
              <a:buChar char="•"/>
              <a:defRPr/>
            </a:pPr>
            <a:r>
              <a:rPr lang="en-US" sz="1100" dirty="0" smtClean="0"/>
              <a:t>2.) The second form of managed</a:t>
            </a:r>
            <a:r>
              <a:rPr lang="en-US" sz="1100" baseline="0" dirty="0" smtClean="0"/>
              <a:t> charging relies on dynamic pricing – autonomous price response </a:t>
            </a:r>
            <a:r>
              <a:rPr lang="en-US" sz="1100" dirty="0" smtClean="0"/>
              <a:t>schemes that rely on “time-based” rates</a:t>
            </a:r>
          </a:p>
          <a:p>
            <a:pPr marL="465887" lvl="2" defTabSz="465887" fontAlgn="auto">
              <a:spcBef>
                <a:spcPts val="0"/>
              </a:spcBef>
              <a:spcAft>
                <a:spcPts val="0"/>
              </a:spcAft>
              <a:buFont typeface="Arial" pitchFamily="34" charset="0"/>
              <a:buChar char="•"/>
              <a:defRPr/>
            </a:pPr>
            <a:r>
              <a:rPr lang="en-US" sz="1100" dirty="0" smtClean="0"/>
              <a:t> e.g. higher prices during peak periods or critical events are</a:t>
            </a:r>
            <a:r>
              <a:rPr lang="en-US" sz="1100" baseline="0" dirty="0" smtClean="0"/>
              <a:t> supposed</a:t>
            </a:r>
            <a:r>
              <a:rPr lang="en-US" sz="1100" dirty="0" smtClean="0"/>
              <a:t> to</a:t>
            </a:r>
            <a:r>
              <a:rPr lang="en-US" sz="1100" baseline="0" dirty="0" smtClean="0"/>
              <a:t> </a:t>
            </a:r>
            <a:r>
              <a:rPr lang="en-US" sz="1100" dirty="0" smtClean="0"/>
              <a:t>incent drivers to charge their vehicles at night, when demand for electricity is less. </a:t>
            </a:r>
          </a:p>
          <a:p>
            <a:pPr marL="465887" lvl="2" defTabSz="465887" fontAlgn="auto">
              <a:spcBef>
                <a:spcPts val="0"/>
              </a:spcBef>
              <a:spcAft>
                <a:spcPts val="0"/>
              </a:spcAft>
              <a:buFont typeface="Arial" pitchFamily="34" charset="0"/>
              <a:buChar char="•"/>
              <a:defRPr/>
            </a:pPr>
            <a:r>
              <a:rPr lang="en-US" sz="1100" baseline="0" dirty="0" smtClean="0"/>
              <a:t> Although unavailable to retail loads in today’s markets, dynamic pricing </a:t>
            </a:r>
            <a:r>
              <a:rPr lang="en-US" sz="1100" baseline="0" smtClean="0"/>
              <a:t>is expected </a:t>
            </a:r>
            <a:r>
              <a:rPr lang="en-US" sz="1100" baseline="0" dirty="0" smtClean="0"/>
              <a:t>to expand along with AMI as it requires separate metering for EVs</a:t>
            </a:r>
          </a:p>
          <a:p>
            <a:pPr marL="465887" lvl="2" defTabSz="465887" fontAlgn="auto">
              <a:spcBef>
                <a:spcPts val="0"/>
              </a:spcBef>
              <a:spcAft>
                <a:spcPts val="0"/>
              </a:spcAft>
              <a:buFont typeface="Arial" pitchFamily="34" charset="0"/>
              <a:buChar char="•"/>
              <a:defRPr/>
            </a:pPr>
            <a:r>
              <a:rPr lang="en-US" sz="1100" baseline="0" smtClean="0"/>
              <a:t> </a:t>
            </a:r>
            <a:r>
              <a:rPr lang="en-US" sz="1100" baseline="0" dirty="0" smtClean="0"/>
              <a:t>For the purposes of this report, we are not considering dynamic pricing, as it is not a service that is easily quantifiable or relevant to aggregators</a:t>
            </a:r>
            <a:endParaRPr lang="en-US" sz="1100" dirty="0" smtClean="0"/>
          </a:p>
          <a:p>
            <a:endParaRPr lang="en-US" dirty="0"/>
          </a:p>
        </p:txBody>
      </p:sp>
      <p:sp>
        <p:nvSpPr>
          <p:cNvPr id="4" name="Slide Number Placeholder 3"/>
          <p:cNvSpPr>
            <a:spLocks noGrp="1"/>
          </p:cNvSpPr>
          <p:nvPr>
            <p:ph type="sldNum" sz="quarter" idx="10"/>
          </p:nvPr>
        </p:nvSpPr>
        <p:spPr/>
        <p:txBody>
          <a:bodyPr/>
          <a:lstStyle/>
          <a:p>
            <a:fld id="{BFB8414F-8726-5F46-9765-190C08715390}"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04B528-417E-4662-BE11-BF4CCBA2AB15}" type="slidenum">
              <a:rPr lang="en-US">
                <a:solidFill>
                  <a:srgbClr val="000000"/>
                </a:solidFill>
                <a:cs typeface="Arial" pitchFamily="34" charset="0"/>
              </a:rPr>
              <a:pPr fontAlgn="base">
                <a:spcBef>
                  <a:spcPct val="0"/>
                </a:spcBef>
                <a:spcAft>
                  <a:spcPct val="0"/>
                </a:spcAft>
              </a:pPr>
              <a:t>20</a:t>
            </a:fld>
            <a:endParaRPr lang="en-US">
              <a:solidFill>
                <a:srgbClr val="000000"/>
              </a:solidFill>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How can DR-EV be used to provide service to the grid?</a:t>
            </a:r>
          </a:p>
          <a:p>
            <a:pPr>
              <a:spcBef>
                <a:spcPct val="0"/>
              </a:spcBef>
            </a:pPr>
            <a:endParaRPr lang="en-US" dirty="0" smtClean="0"/>
          </a:p>
          <a:p>
            <a:pPr>
              <a:spcBef>
                <a:spcPct val="0"/>
              </a:spcBef>
            </a:pPr>
            <a:r>
              <a:rPr lang="en-US" dirty="0" smtClean="0"/>
              <a:t>There are three categories of storage applications which are possibilities.  Since we are focused specifically on demand response, two of these categories are not applicable. </a:t>
            </a:r>
          </a:p>
          <a:p>
            <a:pPr>
              <a:spcBef>
                <a:spcPct val="0"/>
              </a:spcBef>
            </a:pPr>
            <a:endParaRPr lang="en-US" dirty="0" smtClean="0"/>
          </a:p>
          <a:p>
            <a:pPr>
              <a:spcBef>
                <a:spcPct val="0"/>
              </a:spcBef>
            </a:pPr>
            <a:r>
              <a:rPr lang="en-US" dirty="0" smtClean="0"/>
              <a:t>Category 1, Electricity supply requires very large amounts of energy, deals with arbitrage, or storing</a:t>
            </a:r>
            <a:r>
              <a:rPr lang="en-US" baseline="0" dirty="0" smtClean="0"/>
              <a:t> </a:t>
            </a:r>
            <a:r>
              <a:rPr lang="en-US" dirty="0" smtClean="0"/>
              <a:t>energy when it is abundant and consuming</a:t>
            </a:r>
            <a:r>
              <a:rPr lang="en-US" baseline="0" dirty="0" smtClean="0"/>
              <a:t> it </a:t>
            </a:r>
            <a:r>
              <a:rPr lang="en-US" dirty="0" smtClean="0"/>
              <a:t>when it is in low supply.  This isn’t a good match for EVs because of their low capacity.</a:t>
            </a:r>
          </a:p>
          <a:p>
            <a:pPr>
              <a:spcBef>
                <a:spcPct val="0"/>
              </a:spcBef>
            </a:pPr>
            <a:endParaRPr lang="en-US" dirty="0" smtClean="0"/>
          </a:p>
          <a:p>
            <a:pPr>
              <a:spcBef>
                <a:spcPct val="0"/>
              </a:spcBef>
            </a:pPr>
            <a:r>
              <a:rPr lang="en-US" dirty="0" smtClean="0"/>
              <a:t>Category 3 focuses on services which support the transmission grid, which are not applicable to EV’s because the service requirements tend</a:t>
            </a:r>
            <a:r>
              <a:rPr lang="en-US" baseline="0" dirty="0" smtClean="0"/>
              <a:t> to be localized and also have very large energy requirements.  </a:t>
            </a:r>
            <a:r>
              <a:rPr lang="en-US" dirty="0" smtClean="0"/>
              <a:t>  </a:t>
            </a:r>
          </a:p>
          <a:p>
            <a:pPr>
              <a:spcBef>
                <a:spcPct val="0"/>
              </a:spcBef>
            </a:pPr>
            <a:endParaRPr lang="en-US" dirty="0" smtClean="0"/>
          </a:p>
          <a:p>
            <a:pPr>
              <a:spcBef>
                <a:spcPct val="0"/>
              </a:spcBef>
            </a:pPr>
            <a:r>
              <a:rPr lang="en-US" dirty="0" smtClean="0"/>
              <a:t>We will be focusing on Category 2, applications known as Ancillary Services</a:t>
            </a:r>
            <a:r>
              <a:rPr lang="en-US" baseline="0" dirty="0" smtClean="0"/>
              <a:t> which are a much more appropriate application.  </a:t>
            </a:r>
            <a:endParaRPr lang="en-US" dirty="0" smtClean="0"/>
          </a:p>
          <a:p>
            <a:pPr>
              <a:spcBef>
                <a:spcPct val="0"/>
              </a:spcBef>
            </a:pPr>
            <a:endParaRPr lang="en-US" dirty="0" smtClean="0"/>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B5BC0D3-FC53-47BF-8854-EE637CF622AD}" type="slidenum">
              <a:rPr lang="en-US">
                <a:cs typeface="Arial" pitchFamily="34" charset="0"/>
              </a:rPr>
              <a:pPr fontAlgn="base">
                <a:spcBef>
                  <a:spcPct val="0"/>
                </a:spcBef>
                <a:spcAft>
                  <a:spcPct val="0"/>
                </a:spcAft>
              </a:pPr>
              <a:t>21</a:t>
            </a:fld>
            <a:endParaRPr lang="en-US">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So what are ancillary services?  </a:t>
            </a:r>
          </a:p>
          <a:p>
            <a:pPr>
              <a:spcBef>
                <a:spcPct val="0"/>
              </a:spcBef>
            </a:pPr>
            <a:endParaRPr lang="en-US" dirty="0" smtClean="0"/>
          </a:p>
          <a:p>
            <a:pPr>
              <a:spcBef>
                <a:spcPct val="0"/>
              </a:spcBef>
            </a:pPr>
            <a:r>
              <a:rPr lang="en-US" dirty="0" smtClean="0"/>
              <a:t>Basically adjust for all the noise in the grid as demand increases and decreases and generation sources come on and off line.  </a:t>
            </a:r>
          </a:p>
          <a:p>
            <a:pPr>
              <a:spcBef>
                <a:spcPct val="0"/>
              </a:spcBef>
            </a:pPr>
            <a:endParaRPr lang="en-US" dirty="0" smtClean="0"/>
          </a:p>
          <a:p>
            <a:pPr>
              <a:spcBef>
                <a:spcPct val="0"/>
              </a:spcBef>
            </a:pPr>
            <a:r>
              <a:rPr lang="en-US" dirty="0" smtClean="0"/>
              <a:t>It</a:t>
            </a:r>
            <a:r>
              <a:rPr lang="en-US" baseline="0" dirty="0" smtClean="0"/>
              <a:t> is an open efficient market run by CAISO, and is operated in an auction format that qualified provider bid into.</a:t>
            </a:r>
            <a:endParaRPr lang="en-US" dirty="0" smtClean="0"/>
          </a:p>
          <a:p>
            <a:pPr>
              <a:spcBef>
                <a:spcPct val="0"/>
              </a:spcBef>
            </a:pPr>
            <a:endParaRPr lang="en-US" dirty="0" smtClean="0"/>
          </a:p>
          <a:p>
            <a:pPr>
              <a:spcBef>
                <a:spcPct val="0"/>
              </a:spcBef>
            </a:pPr>
            <a:r>
              <a:rPr lang="en-US" dirty="0" smtClean="0"/>
              <a:t>Each service has different characteristics and requirements.  For example, regulation is second to second balancing of load generation while Supplemental and replacement reserves correct for load imbalances for 10 to 60 minutes.  </a:t>
            </a:r>
          </a:p>
          <a:p>
            <a:pPr>
              <a:spcBef>
                <a:spcPct val="0"/>
              </a:spcBef>
            </a:pPr>
            <a:endParaRPr lang="en-US" dirty="0" smtClean="0"/>
          </a:p>
          <a:p>
            <a:pPr>
              <a:spcBef>
                <a:spcPct val="0"/>
              </a:spcBef>
            </a:pPr>
            <a:r>
              <a:rPr lang="en-US" dirty="0" smtClean="0"/>
              <a:t>These services can be provided with any type of generation including traditional sources such as coal and natural gas, as well as with newer techniques such as flywheels and Demand response. </a:t>
            </a:r>
          </a:p>
          <a:p>
            <a:pPr>
              <a:spcBef>
                <a:spcPct val="0"/>
              </a:spcBef>
            </a:pPr>
            <a:endParaRPr lang="en-US" dirty="0" smtClean="0"/>
          </a:p>
          <a:p>
            <a:pPr>
              <a:spcBef>
                <a:spcPct val="0"/>
              </a:spcBef>
            </a:pPr>
            <a:r>
              <a:rPr lang="en-US" dirty="0" smtClean="0"/>
              <a:t>But, while it is technically possible to supply all of them with DR, certain limitations exist.  As result, only some of these services are realistically able to be provided by DR-EV, and in a minute we’ll explain why some are more suitable than others.</a:t>
            </a:r>
          </a:p>
          <a:p>
            <a:pPr>
              <a:spcBef>
                <a:spcPct val="0"/>
              </a:spcBef>
            </a:pPr>
            <a:endParaRPr lang="en-US" dirty="0" smtClean="0"/>
          </a:p>
          <a:p>
            <a:pPr>
              <a:spcBef>
                <a:spcPct val="0"/>
              </a:spcBef>
            </a:pPr>
            <a:endParaRPr lang="en-US" dirty="0" smtClean="0"/>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5C59AD-6627-40C0-B674-6AF665B512A7}" type="slidenum">
              <a:rPr lang="en-US">
                <a:cs typeface="Arial" pitchFamily="34" charset="0"/>
              </a:rPr>
              <a:pPr fontAlgn="base">
                <a:spcBef>
                  <a:spcPct val="0"/>
                </a:spcBef>
                <a:spcAft>
                  <a:spcPct val="0"/>
                </a:spcAft>
              </a:pPr>
              <a:t>22</a:t>
            </a:fld>
            <a:endParaRPr lang="en-US">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fontAlgn="auto">
              <a:spcBef>
                <a:spcPts val="0"/>
              </a:spcBef>
              <a:spcAft>
                <a:spcPts val="0"/>
              </a:spcAft>
              <a:defRPr/>
            </a:pPr>
            <a:r>
              <a:rPr lang="en-US" sz="1000" dirty="0" smtClean="0"/>
              <a:t>Supply Duration:  This is the period of time for which the service is called on at every instance. This is a scale issue. Traditional generation can provide significantly more amounts of energy while capacity provided by EVs is much more limited.  Supply durations ranging from a few minutes to a few hours are ideal for DR-EV.</a:t>
            </a:r>
          </a:p>
          <a:p>
            <a:pPr fontAlgn="auto">
              <a:spcBef>
                <a:spcPts val="0"/>
              </a:spcBef>
              <a:spcAft>
                <a:spcPts val="0"/>
              </a:spcAft>
              <a:defRPr/>
            </a:pPr>
            <a:endParaRPr lang="en-US" sz="1000" dirty="0" smtClean="0"/>
          </a:p>
          <a:p>
            <a:pPr fontAlgn="auto">
              <a:spcBef>
                <a:spcPts val="0"/>
              </a:spcBef>
              <a:spcAft>
                <a:spcPts val="0"/>
              </a:spcAft>
              <a:defRPr/>
            </a:pPr>
            <a:r>
              <a:rPr lang="en-US" sz="1000" dirty="0" smtClean="0"/>
              <a:t>Directional Shifts:  In both  supply and demand, shifts are bidirectional. Services with more directional shifts cause greater degradation of traditional generating assets, resulting in higher costs.  Since there is no degradation with demand response, EVs can be more competitive when providing these services.  For example coal plants experience 3x the wear and tear on their turbines when providing AS rather than normal operation.</a:t>
            </a:r>
          </a:p>
          <a:p>
            <a:pPr fontAlgn="auto">
              <a:spcBef>
                <a:spcPts val="0"/>
              </a:spcBef>
              <a:spcAft>
                <a:spcPts val="0"/>
              </a:spcAft>
              <a:defRPr/>
            </a:pPr>
            <a:endParaRPr lang="en-US" sz="1000" dirty="0" smtClean="0"/>
          </a:p>
          <a:p>
            <a:pPr fontAlgn="auto">
              <a:spcBef>
                <a:spcPts val="0"/>
              </a:spcBef>
              <a:spcAft>
                <a:spcPts val="0"/>
              </a:spcAft>
              <a:defRPr/>
            </a:pPr>
            <a:r>
              <a:rPr lang="en-US" sz="1000" dirty="0" smtClean="0"/>
              <a:t>Response Rate:  This is the time within which the resource providing the service needs to initiate. Depending on the nature of the event, response times for various ancillary services range from less than one minute up to one hour. Traditional providers of ancillary services need fairly long ramp up times. To provide the rapid response services, generators tend to keep plants idling but operational so that they can ramp up rapidly in the case of an emergency. This increases costs due to continued fuel consumption even though the service is not being actively demanded. The advantage that DR-EV provides is that it can ramp up or down rapidly without requiring to be idled.</a:t>
            </a:r>
          </a:p>
          <a:p>
            <a:pPr fontAlgn="auto">
              <a:spcBef>
                <a:spcPts val="0"/>
              </a:spcBef>
              <a:spcAft>
                <a:spcPts val="0"/>
              </a:spcAft>
              <a:defRPr/>
            </a:pPr>
            <a:endParaRPr lang="en-US" sz="1000" dirty="0" smtClean="0"/>
          </a:p>
          <a:p>
            <a:pPr fontAlgn="auto">
              <a:spcBef>
                <a:spcPts val="0"/>
              </a:spcBef>
              <a:spcAft>
                <a:spcPts val="0"/>
              </a:spcAft>
              <a:defRPr/>
            </a:pPr>
            <a:r>
              <a:rPr lang="en-US" sz="1000" dirty="0" smtClean="0"/>
              <a:t>Service Duty:  Service duty refers to the nature of consumption of the ancillary services. Some services are called on only in the case of a previously unforeseen event – a plant outage or a sudden unplanned increase in load. Other services such as Regulation and Voltage Control are required virtually around the clock. While DR-EV can technically provide both services, Pre-planned consumption of the service allows aggregators to plan the charge schedule ahead of time. Therefore pre-planned services are better.  </a:t>
            </a:r>
          </a:p>
          <a:p>
            <a:pPr marL="232943" indent="-232943" fontAlgn="auto">
              <a:spcBef>
                <a:spcPts val="0"/>
              </a:spcBef>
              <a:spcAft>
                <a:spcPts val="0"/>
              </a:spcAft>
              <a:buFont typeface="+mj-lt"/>
              <a:buAutoNum type="arabicPeriod"/>
              <a:defRPr/>
            </a:pPr>
            <a:endParaRPr lang="en-US" dirty="0" smtClean="0"/>
          </a:p>
          <a:p>
            <a:pPr marL="232943" indent="-232943" fontAlgn="auto">
              <a:spcBef>
                <a:spcPts val="0"/>
              </a:spcBef>
              <a:spcAft>
                <a:spcPts val="0"/>
              </a:spcAft>
              <a:buFont typeface="+mj-lt"/>
              <a:buAutoNum type="arabicPeriod"/>
              <a:defRPr/>
            </a:pPr>
            <a:endParaRPr lang="en-US" dirty="0" smtClean="0"/>
          </a:p>
          <a:p>
            <a:pPr marL="232943" indent="-232943" fontAlgn="auto">
              <a:spcBef>
                <a:spcPts val="0"/>
              </a:spcBef>
              <a:spcAft>
                <a:spcPts val="0"/>
              </a:spcAft>
              <a:buFont typeface="+mj-lt"/>
              <a:buAutoNum type="arabicPeriod"/>
              <a:defRPr/>
            </a:pPr>
            <a:endParaRPr lang="en-US" dirty="0"/>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BA41FA-9B8D-48C9-912D-7947107E56A5}" type="slidenum">
              <a:rPr lang="en-US">
                <a:cs typeface="Arial" pitchFamily="34" charset="0"/>
              </a:rPr>
              <a:pPr fontAlgn="base">
                <a:spcBef>
                  <a:spcPct val="0"/>
                </a:spcBef>
                <a:spcAft>
                  <a:spcPct val="0"/>
                </a:spcAft>
              </a:pPr>
              <a:t>23</a:t>
            </a:fld>
            <a:endParaRPr lang="en-US">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Based on our criteria, we determined that the four services that are suitable for EV EES are:</a:t>
            </a:r>
          </a:p>
          <a:p>
            <a:pPr>
              <a:spcBef>
                <a:spcPct val="0"/>
              </a:spcBef>
            </a:pPr>
            <a:endParaRPr lang="en-US" dirty="0" smtClean="0"/>
          </a:p>
          <a:p>
            <a:pPr>
              <a:spcBef>
                <a:spcPct val="0"/>
              </a:spcBef>
            </a:pPr>
            <a:r>
              <a:rPr lang="en-US" dirty="0" smtClean="0"/>
              <a:t>Regulation – short supply duration, high directional shifts, short response rate</a:t>
            </a:r>
          </a:p>
          <a:p>
            <a:pPr>
              <a:spcBef>
                <a:spcPct val="0"/>
              </a:spcBef>
            </a:pPr>
            <a:r>
              <a:rPr lang="en-US" dirty="0" smtClean="0"/>
              <a:t>Spinning reserves – relatively short supply duration, short response rate</a:t>
            </a:r>
          </a:p>
          <a:p>
            <a:pPr>
              <a:spcBef>
                <a:spcPct val="0"/>
              </a:spcBef>
            </a:pPr>
            <a:r>
              <a:rPr lang="en-US" dirty="0" smtClean="0"/>
              <a:t>Supplemental reserves – relatively short supply duration, short response rate</a:t>
            </a:r>
          </a:p>
          <a:p>
            <a:pPr>
              <a:spcBef>
                <a:spcPct val="0"/>
              </a:spcBef>
            </a:pPr>
            <a:r>
              <a:rPr lang="en-US" dirty="0" smtClean="0"/>
              <a:t>Replacement reserves – relatively short supply duration, short response rate</a:t>
            </a:r>
          </a:p>
          <a:p>
            <a:pPr>
              <a:spcBef>
                <a:spcPct val="0"/>
              </a:spcBef>
            </a:pPr>
            <a:endParaRPr lang="en-US" dirty="0" smtClean="0"/>
          </a:p>
          <a:p>
            <a:pPr>
              <a:spcBef>
                <a:spcPct val="0"/>
              </a:spcBef>
            </a:pPr>
            <a:r>
              <a:rPr lang="en-US" dirty="0" smtClean="0"/>
              <a:t>Voltage control would require V2G in order to contribute reactive power into the grid.  </a:t>
            </a:r>
          </a:p>
          <a:p>
            <a:pPr>
              <a:spcBef>
                <a:spcPct val="0"/>
              </a:spcBef>
            </a:pPr>
            <a:endParaRPr lang="en-US" dirty="0" smtClean="0"/>
          </a:p>
          <a:p>
            <a:pPr>
              <a:spcBef>
                <a:spcPct val="0"/>
              </a:spcBef>
            </a:pPr>
            <a:r>
              <a:rPr lang="en-US" dirty="0" smtClean="0"/>
              <a:t>The rest of these services have combinations of attributes that make them less than ideal candidates for DR-EV.</a:t>
            </a:r>
          </a:p>
        </p:txBody>
      </p:sp>
      <p:sp>
        <p:nvSpPr>
          <p:cNvPr id="634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8D6D703-7154-445F-8627-B8FD15188F10}" type="slidenum">
              <a:rPr lang="en-US">
                <a:cs typeface="Arial" pitchFamily="34" charset="0"/>
              </a:rPr>
              <a:pPr fontAlgn="base">
                <a:spcBef>
                  <a:spcPct val="0"/>
                </a:spcBef>
                <a:spcAft>
                  <a:spcPct val="0"/>
                </a:spcAft>
              </a:pPr>
              <a:t>24</a:t>
            </a:fld>
            <a:endParaRPr lang="en-US">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There are also favorable regulatory conditions that now allow DR-EV to participate in the ancillary services market.  </a:t>
            </a:r>
          </a:p>
          <a:p>
            <a:pPr>
              <a:spcBef>
                <a:spcPct val="0"/>
              </a:spcBef>
            </a:pPr>
            <a:r>
              <a:rPr lang="en-US" dirty="0" smtClean="0"/>
              <a:t>FERC order 719 basically states that RTO/ISOs must treat demand response the same as any other generation source and accept bids into the ancillary services market.  </a:t>
            </a:r>
          </a:p>
          <a:p>
            <a:pPr>
              <a:spcBef>
                <a:spcPct val="0"/>
              </a:spcBef>
            </a:pPr>
            <a:endParaRPr lang="en-US" dirty="0" smtClean="0"/>
          </a:p>
          <a:p>
            <a:pPr>
              <a:spcBef>
                <a:spcPct val="0"/>
              </a:spcBef>
            </a:pPr>
            <a:r>
              <a:rPr lang="en-US" dirty="0" smtClean="0"/>
              <a:t>Some of the specific provisions include:</a:t>
            </a:r>
          </a:p>
          <a:p>
            <a:pPr>
              <a:spcBef>
                <a:spcPct val="0"/>
              </a:spcBef>
            </a:pPr>
            <a:endParaRPr lang="en-US" dirty="0" smtClean="0"/>
          </a:p>
          <a:p>
            <a:pPr>
              <a:spcBef>
                <a:spcPct val="0"/>
              </a:spcBef>
            </a:pPr>
            <a:r>
              <a:rPr lang="en-US" dirty="0" smtClean="0"/>
              <a:t>Removal of resource restrictions – this means that now in addition to traditional generation sources, nontraditional sources such as batteries can participate in these markets</a:t>
            </a:r>
          </a:p>
          <a:p>
            <a:pPr>
              <a:spcBef>
                <a:spcPct val="0"/>
              </a:spcBef>
            </a:pPr>
            <a:endParaRPr lang="en-US" dirty="0" smtClean="0"/>
          </a:p>
          <a:p>
            <a:pPr>
              <a:spcBef>
                <a:spcPct val="0"/>
              </a:spcBef>
            </a:pPr>
            <a:r>
              <a:rPr lang="en-US" dirty="0" smtClean="0"/>
              <a:t>There used to be minimum rated capacities of 1 or 2 </a:t>
            </a:r>
            <a:r>
              <a:rPr lang="en-US" dirty="0" err="1" smtClean="0"/>
              <a:t>Megawattts</a:t>
            </a:r>
            <a:r>
              <a:rPr lang="en-US" dirty="0" smtClean="0"/>
              <a:t>, which could have potentially prevented DR from participating.  The reduction to 500KW makes it much more likely that a DR aggregator can participate</a:t>
            </a:r>
            <a:r>
              <a:rPr lang="en-US" baseline="0" dirty="0" smtClean="0"/>
              <a:t> with about 250 cars in its fleet.</a:t>
            </a:r>
            <a:r>
              <a:rPr lang="en-US" dirty="0" smtClean="0"/>
              <a:t> </a:t>
            </a:r>
          </a:p>
          <a:p>
            <a:pPr>
              <a:spcBef>
                <a:spcPct val="0"/>
              </a:spcBef>
            </a:pPr>
            <a:endParaRPr lang="en-US" dirty="0" smtClean="0"/>
          </a:p>
          <a:p>
            <a:pPr>
              <a:spcBef>
                <a:spcPct val="0"/>
              </a:spcBef>
            </a:pPr>
            <a:r>
              <a:rPr lang="en-US" dirty="0" smtClean="0"/>
              <a:t>There also used to be a minimum requirement of 2 hours of continuous energy which has now been done away with.  This helps aggregators participate in the market since their duration times are likely to be much shorter  than traditional providers.</a:t>
            </a:r>
          </a:p>
        </p:txBody>
      </p:sp>
      <p:sp>
        <p:nvSpPr>
          <p:cNvPr id="655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FCE247-A771-4592-9E59-959E960D7998}" type="slidenum">
              <a:rPr lang="en-US">
                <a:cs typeface="Arial" pitchFamily="34" charset="0"/>
              </a:rPr>
              <a:pPr fontAlgn="base">
                <a:spcBef>
                  <a:spcPct val="0"/>
                </a:spcBef>
                <a:spcAft>
                  <a:spcPct val="0"/>
                </a:spcAft>
              </a:pPr>
              <a:t>25</a:t>
            </a:fld>
            <a:endParaRPr lang="en-US">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Later in the presentation we will discuss our analysis and revenue opportunities, but in the mean time this slide will briefly demonstrate the order of magnitude of the markets which we are discussing.  </a:t>
            </a:r>
          </a:p>
          <a:p>
            <a:pPr>
              <a:spcBef>
                <a:spcPct val="0"/>
              </a:spcBef>
            </a:pPr>
            <a:endParaRPr lang="en-US" dirty="0" smtClean="0"/>
          </a:p>
          <a:p>
            <a:pPr>
              <a:spcBef>
                <a:spcPct val="0"/>
              </a:spcBef>
            </a:pPr>
            <a:r>
              <a:rPr lang="en-US" dirty="0" smtClean="0"/>
              <a:t>You can see that</a:t>
            </a:r>
            <a:r>
              <a:rPr lang="en-US" baseline="0" dirty="0" smtClean="0"/>
              <a:t> across the US in 2008, the overall market was worth $2 Billion.  The services that we are focusing on constitute about 50% of that.</a:t>
            </a:r>
            <a:endParaRPr lang="en-US" dirty="0" smtClean="0"/>
          </a:p>
        </p:txBody>
      </p:sp>
      <p:sp>
        <p:nvSpPr>
          <p:cNvPr id="675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2C69C33-0397-4B53-8418-8BCE58CE5237}" type="slidenum">
              <a:rPr lang="en-US">
                <a:cs typeface="Arial" pitchFamily="34" charset="0"/>
              </a:rPr>
              <a:pPr fontAlgn="base">
                <a:spcBef>
                  <a:spcPct val="0"/>
                </a:spcBef>
                <a:spcAft>
                  <a:spcPct val="0"/>
                </a:spcAft>
              </a:pPr>
              <a:t>26</a:t>
            </a:fld>
            <a:endParaRPr lang="en-US">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So how do</a:t>
            </a:r>
            <a:r>
              <a:rPr lang="en-US" baseline="0" dirty="0" smtClean="0"/>
              <a:t> </a:t>
            </a:r>
            <a:r>
              <a:rPr lang="en-US" baseline="0" dirty="0" err="1" smtClean="0"/>
              <a:t>renewables</a:t>
            </a:r>
            <a:r>
              <a:rPr lang="en-US" baseline="0" dirty="0" smtClean="0"/>
              <a:t> fit into this picture ? </a:t>
            </a:r>
          </a:p>
          <a:p>
            <a:pPr>
              <a:spcBef>
                <a:spcPct val="0"/>
              </a:spcBef>
            </a:pPr>
            <a:endParaRPr lang="en-US" baseline="0" dirty="0" smtClean="0"/>
          </a:p>
          <a:p>
            <a:pPr>
              <a:spcBef>
                <a:spcPct val="0"/>
              </a:spcBef>
            </a:pPr>
            <a:r>
              <a:rPr lang="en-US" baseline="0" dirty="0" smtClean="0"/>
              <a:t>-a</a:t>
            </a:r>
            <a:r>
              <a:rPr lang="en-US" dirty="0" smtClean="0"/>
              <a:t>ncillary services are a necessary component of the grid.  </a:t>
            </a:r>
          </a:p>
          <a:p>
            <a:pPr>
              <a:spcBef>
                <a:spcPct val="0"/>
              </a:spcBef>
            </a:pPr>
            <a:endParaRPr lang="en-US" dirty="0" smtClean="0"/>
          </a:p>
          <a:p>
            <a:pPr>
              <a:spcBef>
                <a:spcPct val="0"/>
              </a:spcBef>
            </a:pPr>
            <a:r>
              <a:rPr lang="en-US" dirty="0" smtClean="0"/>
              <a:t>-Though conditions vary from region to region, the demand for these services has historically increased in step with the increases in overall load.  </a:t>
            </a:r>
          </a:p>
          <a:p>
            <a:pPr>
              <a:spcBef>
                <a:spcPct val="0"/>
              </a:spcBef>
            </a:pPr>
            <a:endParaRPr lang="en-US" dirty="0" smtClean="0"/>
          </a:p>
          <a:p>
            <a:pPr>
              <a:spcBef>
                <a:spcPct val="0"/>
              </a:spcBef>
            </a:pPr>
            <a:r>
              <a:rPr lang="en-US" dirty="0" smtClean="0"/>
              <a:t>However, as renewable penetration rates have begun to increase, it has become clear that the demand for these services is accelerated as intermittent sources are added to local grids.  </a:t>
            </a:r>
          </a:p>
          <a:p>
            <a:pPr>
              <a:spcBef>
                <a:spcPct val="0"/>
              </a:spcBef>
            </a:pPr>
            <a:endParaRPr lang="en-US" dirty="0" smtClean="0"/>
          </a:p>
          <a:p>
            <a:pPr>
              <a:spcBef>
                <a:spcPct val="0"/>
              </a:spcBef>
            </a:pPr>
            <a:r>
              <a:rPr lang="en-US" dirty="0" smtClean="0"/>
              <a:t>The increase</a:t>
            </a:r>
            <a:r>
              <a:rPr lang="en-US" baseline="0" dirty="0" smtClean="0"/>
              <a:t> of </a:t>
            </a:r>
            <a:r>
              <a:rPr lang="en-US" baseline="0" dirty="0" err="1" smtClean="0"/>
              <a:t>renewables</a:t>
            </a:r>
            <a:r>
              <a:rPr lang="en-US" baseline="0" dirty="0" smtClean="0"/>
              <a:t> is caused by ……….</a:t>
            </a:r>
          </a:p>
          <a:p>
            <a:pPr>
              <a:spcBef>
                <a:spcPct val="0"/>
              </a:spcBef>
            </a:pPr>
            <a:endParaRPr lang="en-US" dirty="0" smtClean="0"/>
          </a:p>
          <a:p>
            <a:pPr>
              <a:spcBef>
                <a:spcPct val="0"/>
              </a:spcBef>
            </a:pPr>
            <a:r>
              <a:rPr lang="en-US" dirty="0" smtClean="0"/>
              <a:t>This is mainly due to unpredictability of wind and solar resources as well as errors in forecasts of weather conditions.  </a:t>
            </a:r>
          </a:p>
          <a:p>
            <a:pPr>
              <a:spcBef>
                <a:spcPct val="0"/>
              </a:spcBef>
            </a:pPr>
            <a:endParaRPr lang="en-US" dirty="0" smtClean="0"/>
          </a:p>
          <a:p>
            <a:pPr>
              <a:spcBef>
                <a:spcPct val="0"/>
              </a:spcBef>
            </a:pPr>
            <a:r>
              <a:rPr lang="en-US" dirty="0" smtClean="0"/>
              <a:t>The response from regulators to these new conditions is an increase in procurement of Ancillary Services to help smooth out these imbalances.  </a:t>
            </a:r>
          </a:p>
        </p:txBody>
      </p:sp>
      <p:sp>
        <p:nvSpPr>
          <p:cNvPr id="696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01A52D-DA88-453B-A98F-133D1357273B}" type="slidenum">
              <a:rPr lang="en-US">
                <a:cs typeface="Arial" pitchFamily="34" charset="0"/>
              </a:rPr>
              <a:pPr fontAlgn="base">
                <a:spcBef>
                  <a:spcPct val="0"/>
                </a:spcBef>
                <a:spcAft>
                  <a:spcPct val="0"/>
                </a:spcAft>
              </a:pPr>
              <a:t>27</a:t>
            </a:fld>
            <a:endParaRPr lang="en-US">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Now that it is clear that the need for AS increases with renewable penetration, the question becomes by how much do </a:t>
            </a:r>
            <a:r>
              <a:rPr lang="en-US" dirty="0" err="1" smtClean="0"/>
              <a:t>renewables</a:t>
            </a:r>
            <a:r>
              <a:rPr lang="en-US" dirty="0" smtClean="0"/>
              <a:t> increase the demand for AS?  </a:t>
            </a:r>
          </a:p>
          <a:p>
            <a:pPr>
              <a:spcBef>
                <a:spcPct val="0"/>
              </a:spcBef>
            </a:pPr>
            <a:endParaRPr lang="en-US" dirty="0" smtClean="0"/>
          </a:p>
          <a:p>
            <a:pPr>
              <a:spcBef>
                <a:spcPct val="0"/>
              </a:spcBef>
            </a:pPr>
            <a:r>
              <a:rPr lang="en-US" dirty="0" smtClean="0"/>
              <a:t>The answer to that question is unclear and depends on numerous factors that are specific to different areas.  </a:t>
            </a:r>
          </a:p>
          <a:p>
            <a:pPr>
              <a:spcBef>
                <a:spcPct val="0"/>
              </a:spcBef>
            </a:pPr>
            <a:endParaRPr lang="en-US" dirty="0" smtClean="0"/>
          </a:p>
          <a:p>
            <a:pPr>
              <a:spcBef>
                <a:spcPct val="0"/>
              </a:spcBef>
            </a:pPr>
            <a:r>
              <a:rPr lang="en-US" dirty="0" smtClean="0"/>
              <a:t>However, it is clear that </a:t>
            </a:r>
            <a:r>
              <a:rPr lang="en-US" dirty="0" err="1" smtClean="0"/>
              <a:t>renewables</a:t>
            </a:r>
            <a:r>
              <a:rPr lang="en-US" dirty="0" smtClean="0"/>
              <a:t> cause increases in overall ramping requirements, intra-hour variability, over-generation issues, and near instantaneous ramps.  </a:t>
            </a:r>
          </a:p>
          <a:p>
            <a:pPr>
              <a:spcBef>
                <a:spcPct val="0"/>
              </a:spcBef>
            </a:pPr>
            <a:endParaRPr lang="en-US" dirty="0" smtClean="0"/>
          </a:p>
          <a:p>
            <a:pPr>
              <a:spcBef>
                <a:spcPct val="0"/>
              </a:spcBef>
            </a:pPr>
            <a:r>
              <a:rPr lang="en-US" dirty="0" smtClean="0"/>
              <a:t>In order to estimate what how much additional capacity a region will need, some regulators in west the use 3% of overall load plus 5% of the forecasted wind load as a general rule of thumb when estimating how much AS to procure.  </a:t>
            </a:r>
          </a:p>
          <a:p>
            <a:pPr>
              <a:spcBef>
                <a:spcPct val="0"/>
              </a:spcBef>
            </a:pPr>
            <a:endParaRPr lang="en-US" dirty="0" smtClean="0"/>
          </a:p>
          <a:p>
            <a:pPr>
              <a:spcBef>
                <a:spcPct val="0"/>
              </a:spcBef>
            </a:pPr>
            <a:r>
              <a:rPr lang="en-US" dirty="0" smtClean="0"/>
              <a:t>As wind is currently and likely to remain the dominant source of renewable energy, the demand for these services clearly follows penetration, and will increase as </a:t>
            </a:r>
            <a:r>
              <a:rPr lang="en-US" smtClean="0"/>
              <a:t>CA fulfills its RPS of 33% by 2020.  </a:t>
            </a:r>
            <a:endParaRPr lang="en-US" dirty="0" smtClean="0"/>
          </a:p>
        </p:txBody>
      </p:sp>
      <p:sp>
        <p:nvSpPr>
          <p:cNvPr id="716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9472BA-318E-414F-A4B5-1ADE7307003B}" type="slidenum">
              <a:rPr lang="en-US">
                <a:cs typeface="Arial" pitchFamily="34" charset="0"/>
              </a:rPr>
              <a:pPr fontAlgn="base">
                <a:spcBef>
                  <a:spcPct val="0"/>
                </a:spcBef>
                <a:spcAft>
                  <a:spcPct val="0"/>
                </a:spcAft>
              </a:pPr>
              <a:t>28</a:t>
            </a:fld>
            <a:endParaRPr lang="en-US">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37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146D8F-F5BE-4FE0-A1B8-7DD0B9D615E7}" type="slidenum">
              <a:rPr lang="en-US">
                <a:solidFill>
                  <a:srgbClr val="000000"/>
                </a:solidFill>
                <a:cs typeface="Arial" pitchFamily="34" charset="0"/>
              </a:rPr>
              <a:pPr fontAlgn="base">
                <a:spcBef>
                  <a:spcPct val="0"/>
                </a:spcBef>
                <a:spcAft>
                  <a:spcPct val="0"/>
                </a:spcAft>
              </a:pPr>
              <a:t>29</a:t>
            </a:fld>
            <a:endParaRPr lang="en-US">
              <a:solidFill>
                <a:srgbClr val="000000"/>
              </a:solidFill>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4CFE5771-3D4D-4C73-8B17-11B465C43663}"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 - Developed a VB</a:t>
            </a:r>
            <a:r>
              <a:rPr lang="en-US" baseline="0" dirty="0" smtClean="0"/>
              <a:t> based model to simulate market size and revenue opportunities in this space</a:t>
            </a:r>
          </a:p>
          <a:p>
            <a:pPr>
              <a:spcBef>
                <a:spcPct val="0"/>
              </a:spcBef>
            </a:pPr>
            <a:r>
              <a:rPr lang="en-US" baseline="0" dirty="0" smtClean="0"/>
              <a:t> - Sets of 5 inputs</a:t>
            </a:r>
            <a:r>
              <a:rPr lang="en-US" dirty="0" smtClean="0"/>
              <a:t> </a:t>
            </a:r>
          </a:p>
          <a:p>
            <a:pPr>
              <a:spcBef>
                <a:spcPct val="0"/>
              </a:spcBef>
            </a:pPr>
            <a:r>
              <a:rPr lang="en-US" dirty="0" smtClean="0"/>
              <a:t> - Model is mainly for California</a:t>
            </a:r>
            <a:r>
              <a:rPr lang="en-US" baseline="0" dirty="0" smtClean="0"/>
              <a:t> Region, but inputs for other regions are tracked by respective ISOs and should be fairly easily available. </a:t>
            </a:r>
            <a:endParaRPr lang="en-US" dirty="0" smtClean="0"/>
          </a:p>
        </p:txBody>
      </p:sp>
      <p:sp>
        <p:nvSpPr>
          <p:cNvPr id="757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C1B0F1-D6C4-4FCA-914E-9D1EE9FDFCDD}" type="slidenum">
              <a:rPr lang="en-US">
                <a:cs typeface="Arial" pitchFamily="34" charset="0"/>
              </a:rPr>
              <a:pPr fontAlgn="base">
                <a:spcBef>
                  <a:spcPct val="0"/>
                </a:spcBef>
                <a:spcAft>
                  <a:spcPct val="0"/>
                </a:spcAft>
              </a:pPr>
              <a:t>31</a:t>
            </a:fld>
            <a:endParaRPr lang="en-US">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dirty="0" smtClean="0"/>
              <a:t>Three outputs</a:t>
            </a:r>
          </a:p>
          <a:p>
            <a:pPr>
              <a:spcBef>
                <a:spcPct val="0"/>
              </a:spcBef>
              <a:buFontTx/>
              <a:buChar char="-"/>
            </a:pPr>
            <a:r>
              <a:rPr lang="en-US" baseline="0" dirty="0" smtClean="0"/>
              <a:t> Overall market size by year</a:t>
            </a:r>
          </a:p>
          <a:p>
            <a:pPr>
              <a:spcBef>
                <a:spcPct val="0"/>
              </a:spcBef>
              <a:buFontTx/>
              <a:buChar char="-"/>
            </a:pPr>
            <a:r>
              <a:rPr lang="en-US" baseline="0" dirty="0" smtClean="0"/>
              <a:t> The revenue opportunity from DR-EV</a:t>
            </a:r>
          </a:p>
          <a:p>
            <a:pPr>
              <a:spcBef>
                <a:spcPct val="0"/>
              </a:spcBef>
              <a:buFontTx/>
              <a:buChar char="-"/>
            </a:pPr>
            <a:r>
              <a:rPr lang="en-US" baseline="0" dirty="0" smtClean="0"/>
              <a:t> Maximum range per trip given these revenue opportunities</a:t>
            </a:r>
            <a:endParaRPr lang="en-US" dirty="0" smtClean="0"/>
          </a:p>
        </p:txBody>
      </p:sp>
      <p:sp>
        <p:nvSpPr>
          <p:cNvPr id="778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BCED751-976F-4FB7-ABA7-705A3E9AD42F}" type="slidenum">
              <a:rPr lang="en-US">
                <a:cs typeface="Arial" pitchFamily="34" charset="0"/>
              </a:rPr>
              <a:pPr fontAlgn="base">
                <a:spcBef>
                  <a:spcPct val="0"/>
                </a:spcBef>
                <a:spcAft>
                  <a:spcPct val="0"/>
                </a:spcAft>
              </a:pPr>
              <a:t>32</a:t>
            </a:fld>
            <a:endParaRPr lang="en-US">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dirty="0" smtClean="0"/>
              <a:t>Three steps in</a:t>
            </a:r>
            <a:r>
              <a:rPr lang="en-US" baseline="0" dirty="0" smtClean="0"/>
              <a:t> the model</a:t>
            </a:r>
          </a:p>
          <a:p>
            <a:pPr>
              <a:spcBef>
                <a:spcPct val="0"/>
              </a:spcBef>
              <a:buFontTx/>
              <a:buChar char="-"/>
            </a:pPr>
            <a:r>
              <a:rPr lang="en-US" baseline="0" dirty="0" smtClean="0"/>
              <a:t> Data, Sources and Outputs</a:t>
            </a:r>
            <a:endParaRPr lang="en-US" dirty="0" smtClean="0"/>
          </a:p>
        </p:txBody>
      </p:sp>
      <p:sp>
        <p:nvSpPr>
          <p:cNvPr id="798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887A13B-E360-44AD-84B7-CAD202FF07CD}" type="slidenum">
              <a:rPr lang="en-US">
                <a:cs typeface="Arial" pitchFamily="34" charset="0"/>
              </a:rPr>
              <a:pPr fontAlgn="base">
                <a:spcBef>
                  <a:spcPct val="0"/>
                </a:spcBef>
                <a:spcAft>
                  <a:spcPct val="0"/>
                </a:spcAft>
              </a:pPr>
              <a:t>33</a:t>
            </a:fld>
            <a:endParaRPr lang="en-US">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 Fraction</a:t>
            </a:r>
          </a:p>
        </p:txBody>
      </p:sp>
      <p:sp>
        <p:nvSpPr>
          <p:cNvPr id="829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C4F9C92-1E6A-487F-B0C4-E47CEC21B793}" type="slidenum">
              <a:rPr lang="en-US">
                <a:cs typeface="Arial" pitchFamily="34" charset="0"/>
              </a:rPr>
              <a:pPr fontAlgn="base">
                <a:spcBef>
                  <a:spcPct val="0"/>
                </a:spcBef>
                <a:spcAft>
                  <a:spcPct val="0"/>
                </a:spcAft>
              </a:pPr>
              <a:t>34</a:t>
            </a:fld>
            <a:endParaRPr lang="en-US">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60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5F018-070E-45E0-B179-DFC5072F660E}" type="slidenum">
              <a:rPr lang="en-US">
                <a:cs typeface="Arial" pitchFamily="34" charset="0"/>
              </a:rPr>
              <a:pPr fontAlgn="base">
                <a:spcBef>
                  <a:spcPct val="0"/>
                </a:spcBef>
                <a:spcAft>
                  <a:spcPct val="0"/>
                </a:spcAft>
              </a:pPr>
              <a:t>35</a:t>
            </a:fld>
            <a:endParaRPr lang="en-US">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90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F61AF4-2E24-4598-A211-F1B7B7D777E9}" type="slidenum">
              <a:rPr lang="en-US">
                <a:cs typeface="Arial" pitchFamily="34" charset="0"/>
              </a:rPr>
              <a:pPr fontAlgn="base">
                <a:spcBef>
                  <a:spcPct val="0"/>
                </a:spcBef>
                <a:spcAft>
                  <a:spcPct val="0"/>
                </a:spcAft>
              </a:pPr>
              <a:t>36</a:t>
            </a:fld>
            <a:endParaRPr lang="en-US">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21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FEDFB6E-3923-4D7A-B5DE-103EBF6FCC0D}" type="slidenum">
              <a:rPr lang="en-US">
                <a:cs typeface="Arial" pitchFamily="34" charset="0"/>
              </a:rPr>
              <a:pPr fontAlgn="base">
                <a:spcBef>
                  <a:spcPct val="0"/>
                </a:spcBef>
                <a:spcAft>
                  <a:spcPct val="0"/>
                </a:spcAft>
              </a:pPr>
              <a:t>37</a:t>
            </a:fld>
            <a:endParaRPr lang="en-US">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42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EB476B3-DACA-4505-8C78-432C509869A0}" type="slidenum">
              <a:rPr lang="en-US">
                <a:cs typeface="Arial" pitchFamily="34" charset="0"/>
              </a:rPr>
              <a:pPr fontAlgn="base">
                <a:spcBef>
                  <a:spcPct val="0"/>
                </a:spcBef>
                <a:spcAft>
                  <a:spcPct val="0"/>
                </a:spcAft>
              </a:pPr>
              <a:t>38</a:t>
            </a:fld>
            <a:endParaRPr lang="en-US">
              <a:cs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CFE5771-3D4D-4C73-8B17-11B465C43663}"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B8414F-8726-5F46-9765-190C08715390}"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83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7AA0BF-1027-466D-A86F-10CDA6325976}" type="slidenum">
              <a:rPr lang="en-US">
                <a:solidFill>
                  <a:srgbClr val="000000"/>
                </a:solidFill>
                <a:cs typeface="Arial" pitchFamily="34" charset="0"/>
              </a:rPr>
              <a:pPr fontAlgn="base">
                <a:spcBef>
                  <a:spcPct val="0"/>
                </a:spcBef>
                <a:spcAft>
                  <a:spcPct val="0"/>
                </a:spcAft>
              </a:pPr>
              <a:t>41</a:t>
            </a:fld>
            <a:endParaRPr lang="en-US">
              <a:solidFill>
                <a:srgbClr val="000000"/>
              </a:solidFill>
              <a:cs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Key takeaways:</a:t>
            </a:r>
          </a:p>
          <a:p>
            <a:pPr>
              <a:buFont typeface="Arial" pitchFamily="34" charset="0"/>
              <a:buNone/>
            </a:pPr>
            <a:r>
              <a:rPr lang="en-US" dirty="0" smtClean="0"/>
              <a:t>1.)</a:t>
            </a:r>
            <a:r>
              <a:rPr lang="en-US" baseline="0" dirty="0" smtClean="0"/>
              <a:t> Increased renewable penetration increases the need for Ancillary Services</a:t>
            </a:r>
          </a:p>
          <a:p>
            <a:pPr>
              <a:buFont typeface="Arial" pitchFamily="34" charset="0"/>
              <a:buNone/>
            </a:pPr>
            <a:r>
              <a:rPr lang="en-US" baseline="0" dirty="0" smtClean="0"/>
              <a:t>2.) V2G is not a commercially viable method to provide AS in the near future</a:t>
            </a:r>
          </a:p>
          <a:p>
            <a:pPr>
              <a:buFont typeface="Arial" pitchFamily="34" charset="0"/>
              <a:buNone/>
            </a:pPr>
            <a:r>
              <a:rPr lang="en-US" baseline="0" dirty="0" smtClean="0"/>
              <a:t>3.) EV can participate in the AS markets via Demand Response</a:t>
            </a:r>
          </a:p>
          <a:p>
            <a:pPr>
              <a:buFont typeface="Arial" pitchFamily="34" charset="0"/>
              <a:buNone/>
            </a:pPr>
            <a:r>
              <a:rPr lang="en-US" baseline="0" dirty="0" smtClean="0"/>
              <a:t>4.) While there is a large domestic market for AS, DR-EV revenue is very low on a per-vehicle basis</a:t>
            </a:r>
          </a:p>
          <a:p>
            <a:pPr>
              <a:buFont typeface="Arial" pitchFamily="34" charset="0"/>
              <a:buNone/>
            </a:pPr>
            <a:endParaRPr lang="en-US" baseline="0" dirty="0" smtClean="0"/>
          </a:p>
          <a:p>
            <a:pPr>
              <a:buFont typeface="Arial" pitchFamily="34" charset="0"/>
              <a:buNone/>
            </a:pPr>
            <a:r>
              <a:rPr lang="en-US" baseline="0" dirty="0" smtClean="0"/>
              <a:t>THEREFORE</a:t>
            </a:r>
          </a:p>
          <a:p>
            <a:pPr>
              <a:buFont typeface="Arial" pitchFamily="34" charset="0"/>
              <a:buNone/>
            </a:pPr>
            <a:endParaRPr lang="en-US" baseline="0" dirty="0" smtClean="0"/>
          </a:p>
          <a:p>
            <a:pPr>
              <a:buFont typeface="Arial" pitchFamily="34" charset="0"/>
              <a:buNone/>
            </a:pPr>
            <a:r>
              <a:rPr lang="en-US" baseline="0" dirty="0" smtClean="0"/>
              <a:t>5). Our research demonstrates that EVs are not likely to contribute to the penetration rate of renewable energy in California in the near-medium term (unfortunately)</a:t>
            </a:r>
          </a:p>
        </p:txBody>
      </p:sp>
      <p:sp>
        <p:nvSpPr>
          <p:cNvPr id="4" name="Slide Number Placeholder 3"/>
          <p:cNvSpPr>
            <a:spLocks noGrp="1"/>
          </p:cNvSpPr>
          <p:nvPr>
            <p:ph type="sldNum" sz="quarter" idx="10"/>
          </p:nvPr>
        </p:nvSpPr>
        <p:spPr/>
        <p:txBody>
          <a:bodyPr/>
          <a:lstStyle/>
          <a:p>
            <a:fld id="{BFB8414F-8726-5F46-9765-190C08715390}"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24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6B9EB5-B2C8-4408-973A-BEE4B7CD7DCA}" type="slidenum">
              <a:rPr lang="en-US">
                <a:cs typeface="Arial" pitchFamily="34" charset="0"/>
              </a:rPr>
              <a:pPr fontAlgn="base">
                <a:spcBef>
                  <a:spcPct val="0"/>
                </a:spcBef>
                <a:spcAft>
                  <a:spcPct val="0"/>
                </a:spcAft>
              </a:pPr>
              <a:t>43</a:t>
            </a:fld>
            <a:endParaRPr lang="en-US">
              <a:cs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44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CCBDF1-658C-4960-BE2B-94CAEEBE97A1}" type="slidenum">
              <a:rPr lang="en-US">
                <a:cs typeface="Arial" pitchFamily="34" charset="0"/>
              </a:rPr>
              <a:pPr fontAlgn="base">
                <a:spcBef>
                  <a:spcPct val="0"/>
                </a:spcBef>
                <a:spcAft>
                  <a:spcPct val="0"/>
                </a:spcAft>
              </a:pPr>
              <a:t>44</a:t>
            </a:fld>
            <a:endParaRPr lang="en-US">
              <a:cs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Where do AS fit in the DR universe?</a:t>
            </a:r>
          </a:p>
        </p:txBody>
      </p:sp>
      <p:sp>
        <p:nvSpPr>
          <p:cNvPr id="1064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07D3DA-1082-4C0A-9C58-D74CBED204BA}" type="slidenum">
              <a:rPr lang="en-US">
                <a:cs typeface="Arial" pitchFamily="34" charset="0"/>
              </a:rPr>
              <a:pPr fontAlgn="base">
                <a:spcBef>
                  <a:spcPct val="0"/>
                </a:spcBef>
                <a:spcAft>
                  <a:spcPct val="0"/>
                </a:spcAft>
              </a:pPr>
              <a:t>45</a:t>
            </a:fld>
            <a:endParaRPr lang="en-US">
              <a:cs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In order to estimate the potential for DR across a fleet of EVs, you must determine the number of EVs that may potentially participate in a particular program.</a:t>
            </a:r>
          </a:p>
          <a:p>
            <a:pPr>
              <a:spcBef>
                <a:spcPct val="0"/>
              </a:spcBef>
              <a:buFontTx/>
              <a:buChar char="•"/>
            </a:pPr>
            <a:r>
              <a:rPr lang="en-US" smtClean="0"/>
              <a:t> Programs require buy-in from customers</a:t>
            </a:r>
          </a:p>
          <a:p>
            <a:pPr lvl="1">
              <a:spcBef>
                <a:spcPct val="0"/>
              </a:spcBef>
              <a:buFontTx/>
              <a:buChar char="•"/>
            </a:pPr>
            <a:r>
              <a:rPr lang="en-US" smtClean="0"/>
              <a:t> How many are likely to enlist under dynamic price programs and at what prices?</a:t>
            </a:r>
          </a:p>
          <a:p>
            <a:pPr lvl="1">
              <a:spcBef>
                <a:spcPct val="0"/>
              </a:spcBef>
              <a:buFontTx/>
              <a:buChar char="•"/>
            </a:pPr>
            <a:r>
              <a:rPr lang="en-US" smtClean="0"/>
              <a:t> How many are likely to enlist in direct control programs?</a:t>
            </a:r>
          </a:p>
          <a:p>
            <a:pPr>
              <a:spcBef>
                <a:spcPct val="0"/>
              </a:spcBef>
              <a:buFontTx/>
              <a:buChar char="•"/>
            </a:pPr>
            <a:r>
              <a:rPr lang="en-US" smtClean="0"/>
              <a:t> Frost and Sullivan has shown that the majority of residential customers are likely to participate</a:t>
            </a:r>
          </a:p>
          <a:p>
            <a:pPr lvl="1">
              <a:spcBef>
                <a:spcPct val="0"/>
              </a:spcBef>
              <a:buFontTx/>
              <a:buChar char="•"/>
            </a:pPr>
            <a:r>
              <a:rPr lang="en-US" smtClean="0"/>
              <a:t> Higher % of respondents interested in dynamic pricing than direct control, but still more than 50%</a:t>
            </a:r>
          </a:p>
          <a:p>
            <a:pPr lvl="1">
              <a:spcBef>
                <a:spcPct val="0"/>
              </a:spcBef>
              <a:buFontTx/>
              <a:buChar char="•"/>
            </a:pPr>
            <a:r>
              <a:rPr lang="en-US" smtClean="0"/>
              <a:t> Highest number of respondents willing to opt-in to dynamic pricing for $16-30/mo.</a:t>
            </a:r>
          </a:p>
          <a:p>
            <a:pPr lvl="1">
              <a:spcBef>
                <a:spcPct val="0"/>
              </a:spcBef>
              <a:buFontTx/>
              <a:buChar char="•"/>
            </a:pPr>
            <a:r>
              <a:rPr lang="en-US" smtClean="0"/>
              <a:t> Highest number of respondents willing to opt-in to DLC for &gt;$45/mo.</a:t>
            </a:r>
          </a:p>
          <a:p>
            <a:pPr>
              <a:spcBef>
                <a:spcPct val="0"/>
              </a:spcBef>
              <a:buFontTx/>
              <a:buChar char="•"/>
            </a:pPr>
            <a:r>
              <a:rPr lang="en-US" smtClean="0"/>
              <a:t> This begs the question, what is the revenue opportunity for DR via EVs and how do you manage charging?</a:t>
            </a:r>
          </a:p>
          <a:p>
            <a:pPr>
              <a:spcBef>
                <a:spcPct val="0"/>
              </a:spcBef>
            </a:pPr>
            <a:endParaRPr lang="en-US" smtClean="0"/>
          </a:p>
          <a:p>
            <a:pPr>
              <a:spcBef>
                <a:spcPct val="0"/>
              </a:spcBef>
            </a:pPr>
            <a:r>
              <a:rPr lang="en-US" smtClean="0"/>
              <a:t>Derived from Frost and Sullivan Survey on Consumer Behavior</a:t>
            </a:r>
          </a:p>
        </p:txBody>
      </p:sp>
      <p:sp>
        <p:nvSpPr>
          <p:cNvPr id="1085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C65E47-6744-4B5F-8DB7-BEE09A598C9A}" type="slidenum">
              <a:rPr lang="en-US">
                <a:cs typeface="Arial" pitchFamily="34" charset="0"/>
              </a:rPr>
              <a:pPr fontAlgn="base">
                <a:spcBef>
                  <a:spcPct val="0"/>
                </a:spcBef>
                <a:spcAft>
                  <a:spcPct val="0"/>
                </a:spcAft>
              </a:pPr>
              <a:t>46</a:t>
            </a:fld>
            <a:endParaRPr lang="en-US">
              <a:cs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05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507590-10EA-4B1F-A7D3-7A1C534B3B6C}" type="slidenum">
              <a:rPr lang="en-US">
                <a:cs typeface="Arial" pitchFamily="34" charset="0"/>
              </a:rPr>
              <a:pPr fontAlgn="base">
                <a:spcBef>
                  <a:spcPct val="0"/>
                </a:spcBef>
                <a:spcAft>
                  <a:spcPct val="0"/>
                </a:spcAft>
              </a:pPr>
              <a:t>47</a:t>
            </a:fld>
            <a:endParaRPr lang="en-US">
              <a:cs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46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61E945-2B30-4BB5-8444-12676F303A06}" type="slidenum">
              <a:rPr lang="en-US">
                <a:cs typeface="Arial" pitchFamily="34" charset="0"/>
              </a:rPr>
              <a:pPr fontAlgn="base">
                <a:spcBef>
                  <a:spcPct val="0"/>
                </a:spcBef>
                <a:spcAft>
                  <a:spcPct val="0"/>
                </a:spcAft>
              </a:pPr>
              <a:t>48</a:t>
            </a:fld>
            <a:endParaRPr lang="en-US">
              <a:cs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1167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FERC has supported DR in its pursuit of competitive wholesale energy markets. Recently, the Commission ruled to amend the Federal Power Act with Order 745.  This rule effectively puts DR on even footing with generation – we expect payments will be based on the market rate going forward.</a:t>
            </a:r>
          </a:p>
          <a:p>
            <a:pPr>
              <a:spcBef>
                <a:spcPct val="0"/>
              </a:spcBef>
            </a:pPr>
            <a:endParaRPr lang="en-US" smtClean="0"/>
          </a:p>
          <a:p>
            <a:pPr>
              <a:spcBef>
                <a:spcPct val="0"/>
              </a:spcBef>
            </a:pPr>
            <a:r>
              <a:rPr lang="en-US" smtClean="0"/>
              <a:t>In its comments, the Commission justified its ruling by stating that DR may:</a:t>
            </a:r>
          </a:p>
          <a:p>
            <a:pPr>
              <a:spcBef>
                <a:spcPct val="0"/>
              </a:spcBef>
            </a:pPr>
            <a:r>
              <a:rPr lang="en-US" smtClean="0"/>
              <a:t>1.) reduce dispatch of higher-priced resources to satisfy load</a:t>
            </a:r>
          </a:p>
          <a:p>
            <a:pPr>
              <a:spcBef>
                <a:spcPct val="0"/>
              </a:spcBef>
            </a:pPr>
            <a:r>
              <a:rPr lang="en-US" smtClean="0"/>
              <a:t>2.) mitigate market power of generators by increasing risk that suppliers that bid high prices will not be dispatched</a:t>
            </a:r>
          </a:p>
          <a:p>
            <a:pPr>
              <a:spcBef>
                <a:spcPct val="0"/>
              </a:spcBef>
            </a:pPr>
            <a:r>
              <a:rPr lang="en-US" smtClean="0"/>
              <a:t>3.) provide quick balancing of the grid, supporting system reliability and meeting resource adequacy and management challenges</a:t>
            </a:r>
          </a:p>
          <a:p>
            <a:pPr>
              <a:spcBef>
                <a:spcPct val="0"/>
              </a:spcBef>
            </a:pPr>
            <a:endParaRPr lang="en-US" smtClean="0"/>
          </a:p>
          <a:p>
            <a:pPr>
              <a:spcBef>
                <a:spcPct val="0"/>
              </a:spcBef>
            </a:pPr>
            <a:r>
              <a:rPr lang="en-US" smtClean="0"/>
              <a:t>DOE. Benefits of DR in Electricity Markets and Recommendations for Achieving Them. Feb 2006.</a:t>
            </a:r>
          </a:p>
        </p:txBody>
      </p:sp>
      <p:sp>
        <p:nvSpPr>
          <p:cNvPr id="1167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CE3B79-4822-4000-A0B3-B4C39D674D6D}" type="slidenum">
              <a:rPr lang="en-US">
                <a:cs typeface="Arial" pitchFamily="34" charset="0"/>
              </a:rPr>
              <a:pPr fontAlgn="base">
                <a:spcBef>
                  <a:spcPct val="0"/>
                </a:spcBef>
                <a:spcAft>
                  <a:spcPct val="0"/>
                </a:spcAft>
              </a:pPr>
              <a:t>49</a:t>
            </a:fld>
            <a:endParaRPr lang="en-US">
              <a:cs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bwMode="auto">
          <a:noFill/>
          <a:ln>
            <a:solidFill>
              <a:srgbClr val="000000"/>
            </a:solidFill>
            <a:miter lim="800000"/>
            <a:headEnd/>
            <a:tailEnd/>
          </a:ln>
        </p:spPr>
      </p:sp>
      <p:sp>
        <p:nvSpPr>
          <p:cNvPr id="1187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So how will aggregators be paid for these services?</a:t>
            </a:r>
          </a:p>
          <a:p>
            <a:pPr>
              <a:spcBef>
                <a:spcPct val="0"/>
              </a:spcBef>
            </a:pPr>
            <a:endParaRPr lang="en-US" smtClean="0"/>
          </a:p>
          <a:p>
            <a:pPr>
              <a:spcBef>
                <a:spcPct val="0"/>
              </a:spcBef>
            </a:pPr>
            <a:r>
              <a:rPr lang="en-US" smtClean="0"/>
              <a:t>Ancillary services are an incentive-based form of DR.  They may participate in day-ahead or real-time markets and are expected to command two forms of compensation.</a:t>
            </a:r>
          </a:p>
          <a:p>
            <a:pPr>
              <a:spcBef>
                <a:spcPct val="0"/>
              </a:spcBef>
            </a:pPr>
            <a:r>
              <a:rPr lang="en-US" smtClean="0"/>
              <a:t>1.) Capacity payments</a:t>
            </a:r>
          </a:p>
          <a:p>
            <a:pPr>
              <a:spcBef>
                <a:spcPct val="0"/>
              </a:spcBef>
            </a:pPr>
            <a:r>
              <a:rPr lang="en-US" smtClean="0"/>
              <a:t>2.) Energy payments</a:t>
            </a:r>
          </a:p>
          <a:p>
            <a:pPr>
              <a:spcBef>
                <a:spcPct val="0"/>
              </a:spcBef>
            </a:pPr>
            <a:endParaRPr lang="en-US" smtClean="0"/>
          </a:p>
          <a:p>
            <a:pPr>
              <a:spcBef>
                <a:spcPct val="0"/>
              </a:spcBef>
            </a:pPr>
            <a:r>
              <a:rPr lang="en-US" smtClean="0"/>
              <a:t>Capacity can very simply be thought of as back up resources that if called upon, can produce and deliver energy if necessary.  This backup capacity allows utilities to avoid making large capital investments to cover incremental loads, and can therefore save significant costs.  In reality, small amounts of energy are actually delivered. </a:t>
            </a:r>
          </a:p>
          <a:p>
            <a:pPr>
              <a:spcBef>
                <a:spcPct val="0"/>
              </a:spcBef>
            </a:pPr>
            <a:endParaRPr lang="en-US" smtClean="0"/>
          </a:p>
          <a:p>
            <a:pPr>
              <a:spcBef>
                <a:spcPct val="0"/>
              </a:spcBef>
            </a:pPr>
            <a:r>
              <a:rPr lang="en-US" smtClean="0"/>
              <a:t>Energy payments are made when energy is actually delivered.  This requires significant amounts of energy to be transferred, so as you can imagine this will not be a large revenue source for EVs which have limited battery capacity.  </a:t>
            </a:r>
          </a:p>
          <a:p>
            <a:pPr>
              <a:spcBef>
                <a:spcPct val="0"/>
              </a:spcBef>
            </a:pPr>
            <a:endParaRPr lang="en-US" smtClean="0"/>
          </a:p>
          <a:p>
            <a:pPr>
              <a:spcBef>
                <a:spcPct val="0"/>
              </a:spcBef>
            </a:pPr>
            <a:r>
              <a:rPr lang="en-US" smtClean="0"/>
              <a:t>The vast majority of the revenue opportunities we will discuss here are derived from energy payments.  </a:t>
            </a:r>
          </a:p>
          <a:p>
            <a:pPr>
              <a:spcBef>
                <a:spcPct val="0"/>
              </a:spcBef>
            </a:pPr>
            <a:endParaRPr lang="en-US" smtClean="0"/>
          </a:p>
          <a:p>
            <a:pPr>
              <a:spcBef>
                <a:spcPct val="0"/>
              </a:spcBef>
            </a:pPr>
            <a:endParaRPr lang="en-US" smtClean="0"/>
          </a:p>
        </p:txBody>
      </p:sp>
      <p:sp>
        <p:nvSpPr>
          <p:cNvPr id="1187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62AA03-E12A-425E-9F7B-9B76120F3041}" type="slidenum">
              <a:rPr lang="en-US">
                <a:cs typeface="Arial" pitchFamily="34" charset="0"/>
              </a:rPr>
              <a:pPr fontAlgn="base">
                <a:spcBef>
                  <a:spcPct val="0"/>
                </a:spcBef>
                <a:spcAft>
                  <a:spcPct val="0"/>
                </a:spcAft>
              </a:pPr>
              <a:t>50</a:t>
            </a:fld>
            <a:endParaRPr lang="en-US">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cxnSp>
        <p:nvCxnSpPr>
          <p:cNvPr id="3" name="Straight Connector 6"/>
          <p:cNvCxnSpPr/>
          <p:nvPr userDrawn="1"/>
        </p:nvCxnSpPr>
        <p:spPr>
          <a:xfrm>
            <a:off x="228600" y="1092200"/>
            <a:ext cx="86868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tangle 11"/>
          <p:cNvSpPr/>
          <p:nvPr userDrawn="1"/>
        </p:nvSpPr>
        <p:spPr>
          <a:xfrm>
            <a:off x="0" y="6705600"/>
            <a:ext cx="9144000" cy="15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7" descr="university-of-michigan_logo.jpg"/>
          <p:cNvPicPr>
            <a:picLocks noChangeAspect="1"/>
          </p:cNvPicPr>
          <p:nvPr userDrawn="1"/>
        </p:nvPicPr>
        <p:blipFill>
          <a:blip r:embed="rId2"/>
          <a:srcRect/>
          <a:stretch>
            <a:fillRect/>
          </a:stretch>
        </p:blipFill>
        <p:spPr bwMode="auto">
          <a:xfrm>
            <a:off x="8482013" y="6330950"/>
            <a:ext cx="433387" cy="273050"/>
          </a:xfrm>
          <a:prstGeom prst="rect">
            <a:avLst/>
          </a:prstGeom>
          <a:noFill/>
          <a:ln w="9525">
            <a:noFill/>
            <a:miter lim="800000"/>
            <a:headEnd/>
            <a:tailEnd/>
          </a:ln>
        </p:spPr>
      </p:pic>
      <p:sp>
        <p:nvSpPr>
          <p:cNvPr id="2" name="Title 1"/>
          <p:cNvSpPr>
            <a:spLocks noGrp="1"/>
          </p:cNvSpPr>
          <p:nvPr>
            <p:ph type="title"/>
          </p:nvPr>
        </p:nvSpPr>
        <p:spPr>
          <a:xfrm>
            <a:off x="457200" y="-1975"/>
            <a:ext cx="8229600" cy="1143000"/>
          </a:xfrm>
        </p:spPr>
        <p:txBody>
          <a:bodyPr/>
          <a:lstStyle>
            <a:lvl1pPr marL="0" marR="0" indent="0" algn="l" defTabSz="914400" rtl="0" eaLnBrk="1" fontAlgn="auto" latinLnBrk="0" hangingPunct="1">
              <a:lnSpc>
                <a:spcPct val="100000"/>
              </a:lnSpc>
              <a:spcBef>
                <a:spcPct val="0"/>
              </a:spcBef>
              <a:spcAft>
                <a:spcPts val="0"/>
              </a:spcAft>
              <a:buClrTx/>
              <a:buSzTx/>
              <a:buFontTx/>
              <a:buNone/>
              <a:tabLst/>
              <a:defRPr/>
            </a:lvl1pPr>
          </a:lstStyle>
          <a:p>
            <a:r>
              <a:rPr lang="en-US" dirty="0" smtClean="0"/>
              <a:t>Click to edit Master title style</a:t>
            </a:r>
            <a:endParaRPr lang="en-US" dirty="0"/>
          </a:p>
        </p:txBody>
      </p:sp>
      <p:sp>
        <p:nvSpPr>
          <p:cNvPr id="6" name="Slide Number Placeholder 4"/>
          <p:cNvSpPr>
            <a:spLocks noGrp="1"/>
          </p:cNvSpPr>
          <p:nvPr>
            <p:ph type="sldNum" sz="quarter" idx="10"/>
          </p:nvPr>
        </p:nvSpPr>
        <p:spPr>
          <a:xfrm>
            <a:off x="6973888" y="6604000"/>
            <a:ext cx="2133600" cy="365125"/>
          </a:xfrm>
        </p:spPr>
        <p:txBody>
          <a:bodyPr/>
          <a:lstStyle>
            <a:lvl1pPr>
              <a:defRPr smtClean="0">
                <a:solidFill>
                  <a:prstClr val="white"/>
                </a:solidFill>
              </a:defRPr>
            </a:lvl1pPr>
          </a:lstStyle>
          <a:p>
            <a:pPr>
              <a:defRPr/>
            </a:pPr>
            <a:fld id="{0A9706B2-D9EC-444A-BA07-E2041538008E}"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6" name="Slide Number Placeholder 5"/>
          <p:cNvSpPr>
            <a:spLocks noGrp="1"/>
          </p:cNvSpPr>
          <p:nvPr>
            <p:ph type="sldNum" sz="quarter" idx="12"/>
          </p:nvPr>
        </p:nvSpPr>
        <p:spPr/>
        <p:txBody>
          <a:bodyPr/>
          <a:lstStyle>
            <a:lvl1pPr>
              <a:defRPr/>
            </a:lvl1pPr>
          </a:lstStyle>
          <a:p>
            <a:pPr>
              <a:defRPr/>
            </a:pPr>
            <a:fld id="{A116E484-062B-4BB2-8111-A297E18A1BA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7956A17-A677-4133-91CA-548B43FF60C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7" name="Slide Number Placeholder 5"/>
          <p:cNvSpPr>
            <a:spLocks noGrp="1"/>
          </p:cNvSpPr>
          <p:nvPr>
            <p:ph type="sldNum" sz="quarter" idx="12"/>
          </p:nvPr>
        </p:nvSpPr>
        <p:spPr/>
        <p:txBody>
          <a:bodyPr/>
          <a:lstStyle>
            <a:lvl1pPr>
              <a:defRPr/>
            </a:lvl1pPr>
          </a:lstStyle>
          <a:p>
            <a:pPr>
              <a:defRPr/>
            </a:pPr>
            <a:fld id="{CFCFBBCB-6E62-4E86-8902-644AE834E6C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9" name="Slide Number Placeholder 5"/>
          <p:cNvSpPr>
            <a:spLocks noGrp="1"/>
          </p:cNvSpPr>
          <p:nvPr>
            <p:ph type="sldNum" sz="quarter" idx="12"/>
          </p:nvPr>
        </p:nvSpPr>
        <p:spPr/>
        <p:txBody>
          <a:bodyPr/>
          <a:lstStyle>
            <a:lvl1pPr>
              <a:defRPr/>
            </a:lvl1pPr>
          </a:lstStyle>
          <a:p>
            <a:pPr>
              <a:defRPr/>
            </a:pPr>
            <a:fld id="{8DB8D2D1-6E2A-45BA-8F00-A4A9F7FAAF5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5" name="Slide Number Placeholder 5"/>
          <p:cNvSpPr>
            <a:spLocks noGrp="1"/>
          </p:cNvSpPr>
          <p:nvPr>
            <p:ph type="sldNum" sz="quarter" idx="12"/>
          </p:nvPr>
        </p:nvSpPr>
        <p:spPr/>
        <p:txBody>
          <a:bodyPr/>
          <a:lstStyle>
            <a:lvl1pPr>
              <a:defRPr/>
            </a:lvl1pPr>
          </a:lstStyle>
          <a:p>
            <a:pPr>
              <a:defRPr/>
            </a:pPr>
            <a:fld id="{FBAB88BE-EDAC-4F39-9CD5-4C51EAF968F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4" name="Slide Number Placeholder 5"/>
          <p:cNvSpPr>
            <a:spLocks noGrp="1"/>
          </p:cNvSpPr>
          <p:nvPr>
            <p:ph type="sldNum" sz="quarter" idx="12"/>
          </p:nvPr>
        </p:nvSpPr>
        <p:spPr/>
        <p:txBody>
          <a:bodyPr/>
          <a:lstStyle>
            <a:lvl1pPr>
              <a:defRPr/>
            </a:lvl1pPr>
          </a:lstStyle>
          <a:p>
            <a:pPr>
              <a:defRPr/>
            </a:pPr>
            <a:fld id="{7FB2BD68-2E55-4D28-AB42-6BF86E3CFAE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7" name="Slide Number Placeholder 5"/>
          <p:cNvSpPr>
            <a:spLocks noGrp="1"/>
          </p:cNvSpPr>
          <p:nvPr>
            <p:ph type="sldNum" sz="quarter" idx="12"/>
          </p:nvPr>
        </p:nvSpPr>
        <p:spPr/>
        <p:txBody>
          <a:bodyPr/>
          <a:lstStyle>
            <a:lvl1pPr>
              <a:defRPr/>
            </a:lvl1pPr>
          </a:lstStyle>
          <a:p>
            <a:pPr>
              <a:defRPr/>
            </a:pPr>
            <a:fld id="{69C674BC-13DA-4681-B059-0712DE94DB4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7" name="Slide Number Placeholder 5"/>
          <p:cNvSpPr>
            <a:spLocks noGrp="1"/>
          </p:cNvSpPr>
          <p:nvPr>
            <p:ph type="sldNum" sz="quarter" idx="12"/>
          </p:nvPr>
        </p:nvSpPr>
        <p:spPr/>
        <p:txBody>
          <a:bodyPr/>
          <a:lstStyle>
            <a:lvl1pPr>
              <a:defRPr/>
            </a:lvl1pPr>
          </a:lstStyle>
          <a:p>
            <a:pPr>
              <a:defRPr/>
            </a:pPr>
            <a:fld id="{E0E2ACF1-F1EA-4E34-8E7C-192495BB35B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6" name="Slide Number Placeholder 5"/>
          <p:cNvSpPr>
            <a:spLocks noGrp="1"/>
          </p:cNvSpPr>
          <p:nvPr>
            <p:ph type="sldNum" sz="quarter" idx="12"/>
          </p:nvPr>
        </p:nvSpPr>
        <p:spPr/>
        <p:txBody>
          <a:bodyPr/>
          <a:lstStyle>
            <a:lvl1pPr>
              <a:defRPr/>
            </a:lvl1pPr>
          </a:lstStyle>
          <a:p>
            <a:pPr>
              <a:defRPr/>
            </a:pPr>
            <a:fld id="{26DDF212-7572-4B2C-80DD-DBFE9356A510}"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15 April 2011</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EV-Provided Ancillary Services</a:t>
            </a:r>
          </a:p>
        </p:txBody>
      </p:sp>
      <p:sp>
        <p:nvSpPr>
          <p:cNvPr id="6" name="Slide Number Placeholder 5"/>
          <p:cNvSpPr>
            <a:spLocks noGrp="1"/>
          </p:cNvSpPr>
          <p:nvPr>
            <p:ph type="sldNum" sz="quarter" idx="12"/>
          </p:nvPr>
        </p:nvSpPr>
        <p:spPr/>
        <p:txBody>
          <a:bodyPr/>
          <a:lstStyle>
            <a:lvl1pPr>
              <a:defRPr/>
            </a:lvl1pPr>
          </a:lstStyle>
          <a:p>
            <a:pPr>
              <a:defRPr/>
            </a:pPr>
            <a:fld id="{2F9AF6BF-3EF6-4C6E-94C6-40967DD661C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721475"/>
            <a:ext cx="9144000" cy="15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1923" name="Title Placeholder 1"/>
          <p:cNvSpPr>
            <a:spLocks noGrp="1"/>
          </p:cNvSpPr>
          <p:nvPr>
            <p:ph type="title"/>
          </p:nvPr>
        </p:nvSpPr>
        <p:spPr bwMode="auto">
          <a:xfrm>
            <a:off x="228600" y="274638"/>
            <a:ext cx="77724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24" name="Text Placeholder 2"/>
          <p:cNvSpPr>
            <a:spLocks noGrp="1"/>
          </p:cNvSpPr>
          <p:nvPr>
            <p:ph type="body" idx="1"/>
          </p:nvPr>
        </p:nvSpPr>
        <p:spPr bwMode="auto">
          <a:xfrm>
            <a:off x="228600" y="1219200"/>
            <a:ext cx="86868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228600" y="6670675"/>
            <a:ext cx="1219200" cy="2127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bg1"/>
                </a:solidFill>
                <a:latin typeface="+mn-lt"/>
                <a:cs typeface="+mn-cs"/>
              </a:defRPr>
            </a:lvl1pPr>
          </a:lstStyle>
          <a:p>
            <a:pPr>
              <a:defRPr/>
            </a:pPr>
            <a:r>
              <a:rPr lang="en-US"/>
              <a:t>15 April 2011</a:t>
            </a:r>
            <a:endParaRPr lang="en-US" dirty="0"/>
          </a:p>
        </p:txBody>
      </p:sp>
      <p:sp>
        <p:nvSpPr>
          <p:cNvPr id="5" name="Footer Placeholder 4"/>
          <p:cNvSpPr>
            <a:spLocks noGrp="1"/>
          </p:cNvSpPr>
          <p:nvPr>
            <p:ph type="ftr" sz="quarter" idx="3"/>
          </p:nvPr>
        </p:nvSpPr>
        <p:spPr>
          <a:xfrm>
            <a:off x="3276600" y="6711950"/>
            <a:ext cx="2438400" cy="1365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bg1"/>
                </a:solidFill>
                <a:latin typeface="+mn-lt"/>
                <a:cs typeface="+mn-cs"/>
              </a:defRPr>
            </a:lvl1pPr>
          </a:lstStyle>
          <a:p>
            <a:pPr>
              <a:defRPr/>
            </a:pPr>
            <a:r>
              <a:rPr lang="en-US"/>
              <a:t>EV-Provided Ancillary Services</a:t>
            </a:r>
          </a:p>
        </p:txBody>
      </p:sp>
      <p:sp>
        <p:nvSpPr>
          <p:cNvPr id="6" name="Slide Number Placeholder 5"/>
          <p:cNvSpPr>
            <a:spLocks noGrp="1"/>
          </p:cNvSpPr>
          <p:nvPr>
            <p:ph type="sldNum" sz="quarter" idx="4"/>
          </p:nvPr>
        </p:nvSpPr>
        <p:spPr>
          <a:xfrm>
            <a:off x="8763000" y="6661150"/>
            <a:ext cx="381000" cy="273050"/>
          </a:xfrm>
          <a:prstGeom prst="rect">
            <a:avLst/>
          </a:prstGeom>
        </p:spPr>
        <p:txBody>
          <a:bodyPr vert="horz" lIns="91440" tIns="45720" rIns="91440" bIns="45720" rtlCol="0" anchor="ctr"/>
          <a:lstStyle>
            <a:lvl1pPr algn="r" fontAlgn="auto">
              <a:spcBef>
                <a:spcPts val="0"/>
              </a:spcBef>
              <a:spcAft>
                <a:spcPts val="0"/>
              </a:spcAft>
              <a:defRPr sz="1200" smtClean="0">
                <a:solidFill>
                  <a:schemeClr val="bg1"/>
                </a:solidFill>
                <a:latin typeface="+mn-lt"/>
                <a:cs typeface="+mn-cs"/>
              </a:defRPr>
            </a:lvl1pPr>
          </a:lstStyle>
          <a:p>
            <a:pPr>
              <a:defRPr/>
            </a:pPr>
            <a:fld id="{9F6D0FC7-5467-4427-B0FB-42177D2F3134}" type="slidenum">
              <a:rPr lang="en-US"/>
              <a:pPr>
                <a:defRPr/>
              </a:pPr>
              <a:t>‹#›</a:t>
            </a:fld>
            <a:endParaRPr lang="en-US" dirty="0"/>
          </a:p>
        </p:txBody>
      </p:sp>
      <p:cxnSp>
        <p:nvCxnSpPr>
          <p:cNvPr id="7" name="Straight Connector 6"/>
          <p:cNvCxnSpPr/>
          <p:nvPr/>
        </p:nvCxnSpPr>
        <p:spPr>
          <a:xfrm>
            <a:off x="228600" y="1092200"/>
            <a:ext cx="86868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1929" name="Picture 8" descr="university-of-michigan_logo.gif"/>
          <p:cNvPicPr>
            <a:picLocks noChangeAspect="1"/>
          </p:cNvPicPr>
          <p:nvPr/>
        </p:nvPicPr>
        <p:blipFill>
          <a:blip r:embed="rId14"/>
          <a:srcRect/>
          <a:stretch>
            <a:fillRect/>
          </a:stretch>
        </p:blipFill>
        <p:spPr bwMode="auto">
          <a:xfrm>
            <a:off x="8364538" y="6443663"/>
            <a:ext cx="398462" cy="2778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52" r:id="rId3"/>
    <p:sldLayoutId id="2147483663"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457200" rtl="0" fontAlgn="base">
        <a:spcBef>
          <a:spcPct val="0"/>
        </a:spcBef>
        <a:spcAft>
          <a:spcPct val="0"/>
        </a:spcAft>
        <a:defRPr sz="4400" kern="1200">
          <a:solidFill>
            <a:schemeClr val="tx1"/>
          </a:solidFill>
          <a:latin typeface="+mj-lt"/>
          <a:ea typeface="+mj-ea"/>
          <a:cs typeface="+mj-cs"/>
        </a:defRPr>
      </a:lvl1pPr>
      <a:lvl2pPr algn="l" defTabSz="457200" rtl="0" fontAlgn="base">
        <a:spcBef>
          <a:spcPct val="0"/>
        </a:spcBef>
        <a:spcAft>
          <a:spcPct val="0"/>
        </a:spcAft>
        <a:defRPr sz="4400">
          <a:solidFill>
            <a:schemeClr val="tx1"/>
          </a:solidFill>
          <a:latin typeface="Calibri" pitchFamily="34" charset="0"/>
        </a:defRPr>
      </a:lvl2pPr>
      <a:lvl3pPr algn="l" defTabSz="457200" rtl="0" fontAlgn="base">
        <a:spcBef>
          <a:spcPct val="0"/>
        </a:spcBef>
        <a:spcAft>
          <a:spcPct val="0"/>
        </a:spcAft>
        <a:defRPr sz="4400">
          <a:solidFill>
            <a:schemeClr val="tx1"/>
          </a:solidFill>
          <a:latin typeface="Calibri" pitchFamily="34" charset="0"/>
        </a:defRPr>
      </a:lvl3pPr>
      <a:lvl4pPr algn="l" defTabSz="457200" rtl="0" fontAlgn="base">
        <a:spcBef>
          <a:spcPct val="0"/>
        </a:spcBef>
        <a:spcAft>
          <a:spcPct val="0"/>
        </a:spcAft>
        <a:defRPr sz="4400">
          <a:solidFill>
            <a:schemeClr val="tx1"/>
          </a:solidFill>
          <a:latin typeface="Calibri" pitchFamily="34" charset="0"/>
        </a:defRPr>
      </a:lvl4pPr>
      <a:lvl5pPr algn="l" defTabSz="457200" rtl="0" fontAlgn="base">
        <a:spcBef>
          <a:spcPct val="0"/>
        </a:spcBef>
        <a:spcAft>
          <a:spcPct val="0"/>
        </a:spcAft>
        <a:defRPr sz="4400">
          <a:solidFill>
            <a:schemeClr val="tx1"/>
          </a:solidFill>
          <a:latin typeface="Calibri" pitchFamily="34" charset="0"/>
        </a:defRPr>
      </a:lvl5pPr>
      <a:lvl6pPr marL="457200" algn="l" defTabSz="457200" rtl="0" fontAlgn="base">
        <a:spcBef>
          <a:spcPct val="0"/>
        </a:spcBef>
        <a:spcAft>
          <a:spcPct val="0"/>
        </a:spcAft>
        <a:defRPr sz="4400">
          <a:solidFill>
            <a:schemeClr val="tx1"/>
          </a:solidFill>
          <a:latin typeface="Calibri" pitchFamily="34" charset="0"/>
        </a:defRPr>
      </a:lvl6pPr>
      <a:lvl7pPr marL="914400" algn="l" defTabSz="457200" rtl="0" fontAlgn="base">
        <a:spcBef>
          <a:spcPct val="0"/>
        </a:spcBef>
        <a:spcAft>
          <a:spcPct val="0"/>
        </a:spcAft>
        <a:defRPr sz="4400">
          <a:solidFill>
            <a:schemeClr val="tx1"/>
          </a:solidFill>
          <a:latin typeface="Calibri" pitchFamily="34" charset="0"/>
        </a:defRPr>
      </a:lvl7pPr>
      <a:lvl8pPr marL="1371600" algn="l" defTabSz="457200" rtl="0" fontAlgn="base">
        <a:spcBef>
          <a:spcPct val="0"/>
        </a:spcBef>
        <a:spcAft>
          <a:spcPct val="0"/>
        </a:spcAft>
        <a:defRPr sz="4400">
          <a:solidFill>
            <a:schemeClr val="tx1"/>
          </a:solidFill>
          <a:latin typeface="Calibri" pitchFamily="34" charset="0"/>
        </a:defRPr>
      </a:lvl8pPr>
      <a:lvl9pPr marL="1828800" algn="l"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Wingdings" pitchFamily="2" charset="2"/>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10" Type="http://schemas.openxmlformats.org/officeDocument/2006/relationships/image" Target="../media/image21.png"/><Relationship Id="rId4" Type="http://schemas.openxmlformats.org/officeDocument/2006/relationships/diagramLayout" Target="../diagrams/layout12.xml"/><Relationship Id="rId9"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30.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9.png"/><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34.png"/><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33.png"/><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chart" Target="../charts/char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chart" Target="../charts/chart6.x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3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chart" Target="../charts/char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11080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2" name="TextBox 6"/>
          <p:cNvSpPr txBox="1">
            <a:spLocks noChangeArrowheads="1"/>
          </p:cNvSpPr>
          <p:nvPr/>
        </p:nvSpPr>
        <p:spPr bwMode="auto">
          <a:xfrm>
            <a:off x="477838" y="1249363"/>
            <a:ext cx="8405812" cy="1200329"/>
          </a:xfrm>
          <a:prstGeom prst="rect">
            <a:avLst/>
          </a:prstGeom>
          <a:noFill/>
          <a:ln w="9525">
            <a:noFill/>
            <a:miter lim="800000"/>
            <a:headEnd/>
            <a:tailEnd/>
          </a:ln>
        </p:spPr>
        <p:txBody>
          <a:bodyPr wrap="square">
            <a:spAutoFit/>
          </a:bodyPr>
          <a:lstStyle/>
          <a:p>
            <a:pPr algn="ctr"/>
            <a:r>
              <a:rPr lang="en-US" sz="3600" dirty="0" smtClean="0"/>
              <a:t>Synergies Between Electric Vehicle Penetration &amp; Grid Reliability Services</a:t>
            </a:r>
            <a:endParaRPr lang="en-US" sz="3600" dirty="0">
              <a:solidFill>
                <a:srgbClr val="000000"/>
              </a:solidFill>
            </a:endParaRPr>
          </a:p>
        </p:txBody>
      </p:sp>
      <p:sp>
        <p:nvSpPr>
          <p:cNvPr id="15363" name="TextBox 13"/>
          <p:cNvSpPr txBox="1">
            <a:spLocks noChangeArrowheads="1"/>
          </p:cNvSpPr>
          <p:nvPr/>
        </p:nvSpPr>
        <p:spPr bwMode="auto">
          <a:xfrm>
            <a:off x="2425700" y="2884488"/>
            <a:ext cx="4267200" cy="461962"/>
          </a:xfrm>
          <a:prstGeom prst="rect">
            <a:avLst/>
          </a:prstGeom>
          <a:noFill/>
          <a:ln w="9525">
            <a:noFill/>
            <a:miter lim="800000"/>
            <a:headEnd/>
            <a:tailEnd/>
          </a:ln>
        </p:spPr>
        <p:txBody>
          <a:bodyPr>
            <a:spAutoFit/>
          </a:bodyPr>
          <a:lstStyle/>
          <a:p>
            <a:pPr algn="ctr"/>
            <a:r>
              <a:rPr lang="en-US" sz="2400">
                <a:solidFill>
                  <a:srgbClr val="000000"/>
                </a:solidFill>
                <a:latin typeface="Calibri" pitchFamily="34" charset="0"/>
              </a:rPr>
              <a:t>April 15, 2011</a:t>
            </a:r>
          </a:p>
        </p:txBody>
      </p:sp>
      <p:sp>
        <p:nvSpPr>
          <p:cNvPr id="16" name="TextBox 15"/>
          <p:cNvSpPr txBox="1"/>
          <p:nvPr/>
        </p:nvSpPr>
        <p:spPr>
          <a:xfrm>
            <a:off x="2100263" y="3441700"/>
            <a:ext cx="4929187" cy="461963"/>
          </a:xfrm>
          <a:prstGeom prst="rect">
            <a:avLst/>
          </a:prstGeom>
          <a:noFill/>
        </p:spPr>
        <p:txBody>
          <a:bodyPr>
            <a:spAutoFit/>
          </a:bodyPr>
          <a:lstStyle/>
          <a:p>
            <a:pPr algn="ctr" fontAlgn="auto">
              <a:spcBef>
                <a:spcPts val="0"/>
              </a:spcBef>
              <a:spcAft>
                <a:spcPts val="0"/>
              </a:spcAft>
              <a:defRPr/>
            </a:pPr>
            <a:r>
              <a:rPr lang="en-US" sz="2400" b="1" dirty="0">
                <a:solidFill>
                  <a:schemeClr val="tx2">
                    <a:lumMod val="75000"/>
                  </a:schemeClr>
                </a:solidFill>
                <a:latin typeface="Calibri" pitchFamily="34" charset="0"/>
                <a:cs typeface="Calibri" pitchFamily="34" charset="0"/>
              </a:rPr>
              <a:t>Team</a:t>
            </a:r>
          </a:p>
        </p:txBody>
      </p:sp>
      <p:sp>
        <p:nvSpPr>
          <p:cNvPr id="17" name="TextBox 16"/>
          <p:cNvSpPr txBox="1"/>
          <p:nvPr/>
        </p:nvSpPr>
        <p:spPr>
          <a:xfrm>
            <a:off x="247650" y="3911600"/>
            <a:ext cx="8636000" cy="307975"/>
          </a:xfrm>
          <a:prstGeom prst="rect">
            <a:avLst/>
          </a:prstGeom>
          <a:noFill/>
        </p:spPr>
        <p:txBody>
          <a:bodyPr>
            <a:spAutoFit/>
          </a:bodyPr>
          <a:lstStyle/>
          <a:p>
            <a:pPr algn="ctr" fontAlgn="auto">
              <a:spcBef>
                <a:spcPts val="0"/>
              </a:spcBef>
              <a:spcAft>
                <a:spcPts val="0"/>
              </a:spcAft>
              <a:defRPr/>
            </a:pPr>
            <a:r>
              <a:rPr lang="en-US" sz="1400" dirty="0">
                <a:solidFill>
                  <a:schemeClr val="tx2">
                    <a:lumMod val="75000"/>
                  </a:schemeClr>
                </a:solidFill>
                <a:latin typeface="+mn-lt"/>
                <a:cs typeface="+mn-cs"/>
              </a:rPr>
              <a:t>Hanns Anders| Kripal Kavi| Mark Leo| Brian Moss</a:t>
            </a:r>
          </a:p>
        </p:txBody>
      </p:sp>
      <p:sp>
        <p:nvSpPr>
          <p:cNvPr id="11" name="TextBox 10"/>
          <p:cNvSpPr txBox="1"/>
          <p:nvPr/>
        </p:nvSpPr>
        <p:spPr>
          <a:xfrm>
            <a:off x="2100263" y="4227513"/>
            <a:ext cx="4929187" cy="461962"/>
          </a:xfrm>
          <a:prstGeom prst="rect">
            <a:avLst/>
          </a:prstGeom>
          <a:noFill/>
        </p:spPr>
        <p:txBody>
          <a:bodyPr>
            <a:spAutoFit/>
          </a:bodyPr>
          <a:lstStyle/>
          <a:p>
            <a:pPr algn="ctr" fontAlgn="auto">
              <a:spcBef>
                <a:spcPts val="0"/>
              </a:spcBef>
              <a:spcAft>
                <a:spcPts val="0"/>
              </a:spcAft>
              <a:defRPr/>
            </a:pPr>
            <a:r>
              <a:rPr lang="en-US" sz="2400" b="1" dirty="0">
                <a:solidFill>
                  <a:schemeClr val="tx2">
                    <a:lumMod val="75000"/>
                  </a:schemeClr>
                </a:solidFill>
                <a:latin typeface="Calibri" pitchFamily="34" charset="0"/>
                <a:cs typeface="Calibri" pitchFamily="34" charset="0"/>
              </a:rPr>
              <a:t>Advisor</a:t>
            </a:r>
          </a:p>
        </p:txBody>
      </p:sp>
      <p:sp>
        <p:nvSpPr>
          <p:cNvPr id="12" name="TextBox 11"/>
          <p:cNvSpPr txBox="1"/>
          <p:nvPr/>
        </p:nvSpPr>
        <p:spPr>
          <a:xfrm>
            <a:off x="247650" y="4697413"/>
            <a:ext cx="8636000" cy="307975"/>
          </a:xfrm>
          <a:prstGeom prst="rect">
            <a:avLst/>
          </a:prstGeom>
          <a:noFill/>
        </p:spPr>
        <p:txBody>
          <a:bodyPr>
            <a:spAutoFit/>
          </a:bodyPr>
          <a:lstStyle/>
          <a:p>
            <a:pPr algn="ctr" fontAlgn="auto">
              <a:spcBef>
                <a:spcPts val="0"/>
              </a:spcBef>
              <a:spcAft>
                <a:spcPts val="0"/>
              </a:spcAft>
              <a:defRPr/>
            </a:pPr>
            <a:r>
              <a:rPr lang="en-US" sz="1400" dirty="0">
                <a:solidFill>
                  <a:schemeClr val="tx2">
                    <a:lumMod val="75000"/>
                  </a:schemeClr>
                </a:solidFill>
                <a:latin typeface="+mn-lt"/>
                <a:cs typeface="+mn-cs"/>
              </a:rPr>
              <a:t>Prof. John DeCicco</a:t>
            </a:r>
          </a:p>
        </p:txBody>
      </p:sp>
      <p:sp>
        <p:nvSpPr>
          <p:cNvPr id="10" name="TextBox 9"/>
          <p:cNvSpPr txBox="1"/>
          <p:nvPr/>
        </p:nvSpPr>
        <p:spPr>
          <a:xfrm>
            <a:off x="2100263" y="5013325"/>
            <a:ext cx="4929187" cy="461963"/>
          </a:xfrm>
          <a:prstGeom prst="rect">
            <a:avLst/>
          </a:prstGeom>
          <a:noFill/>
        </p:spPr>
        <p:txBody>
          <a:bodyPr>
            <a:spAutoFit/>
          </a:bodyPr>
          <a:lstStyle/>
          <a:p>
            <a:pPr algn="ctr" fontAlgn="auto">
              <a:spcBef>
                <a:spcPts val="0"/>
              </a:spcBef>
              <a:spcAft>
                <a:spcPts val="0"/>
              </a:spcAft>
              <a:defRPr/>
            </a:pPr>
            <a:r>
              <a:rPr lang="en-US" sz="2400" b="1" dirty="0">
                <a:solidFill>
                  <a:schemeClr val="tx2">
                    <a:lumMod val="75000"/>
                  </a:schemeClr>
                </a:solidFill>
                <a:latin typeface="Calibri" pitchFamily="34" charset="0"/>
                <a:cs typeface="Calibri" pitchFamily="34" charset="0"/>
              </a:rPr>
              <a:t>Sponsor</a:t>
            </a:r>
          </a:p>
        </p:txBody>
      </p:sp>
      <p:sp>
        <p:nvSpPr>
          <p:cNvPr id="13" name="TextBox 12"/>
          <p:cNvSpPr txBox="1"/>
          <p:nvPr/>
        </p:nvSpPr>
        <p:spPr>
          <a:xfrm>
            <a:off x="247650" y="5483225"/>
            <a:ext cx="8636000" cy="307975"/>
          </a:xfrm>
          <a:prstGeom prst="rect">
            <a:avLst/>
          </a:prstGeom>
          <a:noFill/>
        </p:spPr>
        <p:txBody>
          <a:bodyPr>
            <a:spAutoFit/>
          </a:bodyPr>
          <a:lstStyle/>
          <a:p>
            <a:pPr algn="ctr" fontAlgn="auto">
              <a:spcBef>
                <a:spcPts val="0"/>
              </a:spcBef>
              <a:spcAft>
                <a:spcPts val="0"/>
              </a:spcAft>
              <a:defRPr/>
            </a:pPr>
            <a:r>
              <a:rPr lang="en-US" sz="1400" dirty="0">
                <a:solidFill>
                  <a:schemeClr val="tx2">
                    <a:lumMod val="75000"/>
                  </a:schemeClr>
                </a:solidFill>
                <a:latin typeface="+mn-lt"/>
                <a:cs typeface="+mn-cs"/>
              </a:rPr>
              <a:t>Better Place</a:t>
            </a:r>
          </a:p>
        </p:txBody>
      </p:sp>
      <p:pic>
        <p:nvPicPr>
          <p:cNvPr id="15370" name="Picture 14" descr="SNRE-3color-logo.jpg"/>
          <p:cNvPicPr>
            <a:picLocks noChangeAspect="1"/>
          </p:cNvPicPr>
          <p:nvPr/>
        </p:nvPicPr>
        <p:blipFill>
          <a:blip r:embed="rId3"/>
          <a:srcRect/>
          <a:stretch>
            <a:fillRect/>
          </a:stretch>
        </p:blipFill>
        <p:spPr bwMode="auto">
          <a:xfrm>
            <a:off x="128588" y="6208713"/>
            <a:ext cx="1852612" cy="488950"/>
          </a:xfrm>
          <a:prstGeom prst="rect">
            <a:avLst/>
          </a:prstGeom>
          <a:noFill/>
          <a:ln w="9525">
            <a:noFill/>
            <a:miter lim="800000"/>
            <a:headEnd/>
            <a:tailEnd/>
          </a:ln>
        </p:spPr>
      </p:pic>
      <p:pic>
        <p:nvPicPr>
          <p:cNvPr id="15371" name="Picture 18" descr="betterplace_logo.png"/>
          <p:cNvPicPr>
            <a:picLocks noChangeAspect="1"/>
          </p:cNvPicPr>
          <p:nvPr/>
        </p:nvPicPr>
        <p:blipFill>
          <a:blip r:embed="rId4"/>
          <a:srcRect/>
          <a:stretch>
            <a:fillRect/>
          </a:stretch>
        </p:blipFill>
        <p:spPr bwMode="auto">
          <a:xfrm>
            <a:off x="3778250" y="6246813"/>
            <a:ext cx="2089150" cy="450850"/>
          </a:xfrm>
          <a:prstGeom prst="rect">
            <a:avLst/>
          </a:prstGeom>
          <a:noFill/>
          <a:ln w="9525">
            <a:noFill/>
            <a:miter lim="800000"/>
            <a:headEnd/>
            <a:tailEnd/>
          </a:ln>
        </p:spPr>
      </p:pic>
      <p:sp>
        <p:nvSpPr>
          <p:cNvPr id="15372" name="Slide Number Placeholder 20"/>
          <p:cNvSpPr>
            <a:spLocks noGrp="1"/>
          </p:cNvSpPr>
          <p:nvPr>
            <p:ph type="sldNum" sz="quarter" idx="429496729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E3A68CC-CDE2-41CB-939E-21943A05A57E}" type="slidenum">
              <a:rPr lang="en-US">
                <a:cs typeface="Arial" pitchFamily="34" charset="0"/>
              </a:rPr>
              <a:pPr fontAlgn="base">
                <a:spcBef>
                  <a:spcPct val="0"/>
                </a:spcBef>
                <a:spcAft>
                  <a:spcPct val="0"/>
                </a:spcAft>
              </a:pPr>
              <a:t>1</a:t>
            </a:fld>
            <a:endParaRPr lang="en-US">
              <a:cs typeface="Arial" pitchFamily="34" charset="0"/>
            </a:endParaRPr>
          </a:p>
        </p:txBody>
      </p:sp>
      <p:sp>
        <p:nvSpPr>
          <p:cNvPr id="15373" name="Footer Placeholder 21"/>
          <p:cNvSpPr>
            <a:spLocks noGrp="1"/>
          </p:cNvSpPr>
          <p:nvPr>
            <p:ph type="ftr" sz="quarter" idx="4294967295"/>
          </p:nvPr>
        </p:nvSpPr>
        <p:spPr bwMode="auto">
          <a:xfrm>
            <a:off x="3276600" y="6737350"/>
            <a:ext cx="2438400" cy="136525"/>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875"/>
            <a:ext cx="8458200" cy="1143000"/>
          </a:xfrm>
        </p:spPr>
        <p:txBody>
          <a:bodyPr/>
          <a:lstStyle/>
          <a:p>
            <a:r>
              <a:rPr lang="en-US" b="1" smtClean="0"/>
              <a:t>Agenda</a:t>
            </a:r>
          </a:p>
        </p:txBody>
      </p:sp>
      <p:sp>
        <p:nvSpPr>
          <p:cNvPr id="17410"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41C7CD-3786-4B4F-BA54-2AE0FF3055C4}" type="slidenum">
              <a:rPr lang="en-US">
                <a:solidFill>
                  <a:srgbClr val="FFFFFF"/>
                </a:solidFill>
                <a:cs typeface="Arial" pitchFamily="34" charset="0"/>
              </a:rPr>
              <a:pPr fontAlgn="base">
                <a:spcBef>
                  <a:spcPct val="0"/>
                </a:spcBef>
                <a:spcAft>
                  <a:spcPct val="0"/>
                </a:spcAft>
              </a:pPr>
              <a:t>2</a:t>
            </a:fld>
            <a:endParaRPr lang="en-US">
              <a:solidFill>
                <a:srgbClr val="FFFFFF"/>
              </a:solidFill>
              <a:cs typeface="Arial" pitchFamily="34" charset="0"/>
            </a:endParaRPr>
          </a:p>
        </p:txBody>
      </p:sp>
      <p:sp>
        <p:nvSpPr>
          <p:cNvPr id="9" name="Rectangle 8"/>
          <p:cNvSpPr/>
          <p:nvPr/>
        </p:nvSpPr>
        <p:spPr>
          <a:xfrm>
            <a:off x="2444750" y="8634413"/>
            <a:ext cx="4237038" cy="541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Findings and Recommendations</a:t>
            </a:r>
          </a:p>
        </p:txBody>
      </p:sp>
      <p:sp>
        <p:nvSpPr>
          <p:cNvPr id="17412" name="Date Placeholder 10"/>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7413" name="Footer Placeholder 11"/>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graphicFrame>
        <p:nvGraphicFramePr>
          <p:cNvPr id="16" name="Diagram 15"/>
          <p:cNvGraphicFramePr/>
          <p:nvPr/>
        </p:nvGraphicFramePr>
        <p:xfrm>
          <a:off x="1524000" y="1219200"/>
          <a:ext cx="6096000" cy="5298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15875"/>
            <a:ext cx="8458200" cy="1143000"/>
          </a:xfrm>
        </p:spPr>
        <p:txBody>
          <a:bodyPr/>
          <a:lstStyle/>
          <a:p>
            <a:r>
              <a:rPr lang="en-US" b="1" smtClean="0"/>
              <a:t>Agenda</a:t>
            </a:r>
          </a:p>
        </p:txBody>
      </p:sp>
      <p:sp>
        <p:nvSpPr>
          <p:cNvPr id="19458"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59F9D2E-8300-48AC-88BC-529DB7706239}" type="slidenum">
              <a:rPr lang="en-US">
                <a:solidFill>
                  <a:srgbClr val="FFFFFF"/>
                </a:solidFill>
                <a:cs typeface="Arial" pitchFamily="34" charset="0"/>
              </a:rPr>
              <a:pPr fontAlgn="base">
                <a:spcBef>
                  <a:spcPct val="0"/>
                </a:spcBef>
                <a:spcAft>
                  <a:spcPct val="0"/>
                </a:spcAft>
              </a:pPr>
              <a:t>3</a:t>
            </a:fld>
            <a:endParaRPr lang="en-US">
              <a:solidFill>
                <a:srgbClr val="FFFFFF"/>
              </a:solidFill>
              <a:cs typeface="Arial" pitchFamily="34" charset="0"/>
            </a:endParaRPr>
          </a:p>
        </p:txBody>
      </p:sp>
      <p:sp>
        <p:nvSpPr>
          <p:cNvPr id="9" name="Rectangle 8"/>
          <p:cNvSpPr/>
          <p:nvPr/>
        </p:nvSpPr>
        <p:spPr>
          <a:xfrm>
            <a:off x="2444750" y="8634413"/>
            <a:ext cx="4237038" cy="541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Findings and Recommendations</a:t>
            </a:r>
          </a:p>
        </p:txBody>
      </p:sp>
      <p:sp>
        <p:nvSpPr>
          <p:cNvPr id="19460" name="Date Placeholder 10"/>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9461" name="Footer Placeholder 11"/>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graphicFrame>
        <p:nvGraphicFramePr>
          <p:cNvPr id="16" name="Diagram 15"/>
          <p:cNvGraphicFramePr/>
          <p:nvPr/>
        </p:nvGraphicFramePr>
        <p:xfrm>
          <a:off x="1524000" y="1219200"/>
          <a:ext cx="6096000" cy="5298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What is sustainable transportation and how do we achieve it?</a:t>
            </a:r>
            <a:endParaRPr lang="en-US" sz="3600" dirty="0"/>
          </a:p>
        </p:txBody>
      </p:sp>
      <p:sp>
        <p:nvSpPr>
          <p:cNvPr id="4" name="Date Placeholder 3"/>
          <p:cNvSpPr>
            <a:spLocks noGrp="1"/>
          </p:cNvSpPr>
          <p:nvPr>
            <p:ph type="dt" sz="half" idx="10"/>
          </p:nvPr>
        </p:nvSpPr>
        <p:spPr/>
        <p:txBody>
          <a:bodyPr/>
          <a:lstStyle/>
          <a:p>
            <a:r>
              <a:rPr lang="en-US" smtClean="0"/>
              <a:t>15 April 2011</a:t>
            </a:r>
            <a:endParaRPr lang="en-US"/>
          </a:p>
        </p:txBody>
      </p:sp>
      <p:sp>
        <p:nvSpPr>
          <p:cNvPr id="5" name="Footer Placeholder 4"/>
          <p:cNvSpPr>
            <a:spLocks noGrp="1"/>
          </p:cNvSpPr>
          <p:nvPr>
            <p:ph type="ftr" sz="quarter" idx="11"/>
          </p:nvPr>
        </p:nvSpPr>
        <p:spPr/>
        <p:txBody>
          <a:bodyPr/>
          <a:lstStyle/>
          <a:p>
            <a:r>
              <a:rPr lang="en-US" smtClean="0"/>
              <a:t>EV-Provided Ancillary Services</a:t>
            </a:r>
            <a:endParaRPr lang="en-US"/>
          </a:p>
        </p:txBody>
      </p:sp>
      <p:sp>
        <p:nvSpPr>
          <p:cNvPr id="6" name="Slide Number Placeholder 5"/>
          <p:cNvSpPr>
            <a:spLocks noGrp="1"/>
          </p:cNvSpPr>
          <p:nvPr>
            <p:ph type="sldNum" sz="quarter" idx="12"/>
          </p:nvPr>
        </p:nvSpPr>
        <p:spPr/>
        <p:txBody>
          <a:bodyPr/>
          <a:lstStyle/>
          <a:p>
            <a:fld id="{1B42CB67-567A-9447-A883-B79F5C3E5B43}" type="slidenum">
              <a:rPr lang="en-US" smtClean="0"/>
              <a:pPr/>
              <a:t>4</a:t>
            </a:fld>
            <a:endParaRPr lang="en-US"/>
          </a:p>
        </p:txBody>
      </p:sp>
      <p:pic>
        <p:nvPicPr>
          <p:cNvPr id="28676" name="Picture 4"/>
          <p:cNvPicPr>
            <a:picLocks noChangeAspect="1" noChangeArrowheads="1"/>
          </p:cNvPicPr>
          <p:nvPr/>
        </p:nvPicPr>
        <p:blipFill>
          <a:blip r:embed="rId3"/>
          <a:srcRect/>
          <a:stretch>
            <a:fillRect/>
          </a:stretch>
        </p:blipFill>
        <p:spPr bwMode="auto">
          <a:xfrm>
            <a:off x="228600" y="1295400"/>
            <a:ext cx="3882718" cy="2124075"/>
          </a:xfrm>
          <a:prstGeom prst="rect">
            <a:avLst/>
          </a:prstGeom>
          <a:noFill/>
          <a:ln w="9525">
            <a:noFill/>
            <a:miter lim="800000"/>
            <a:headEnd/>
            <a:tailEnd/>
          </a:ln>
        </p:spPr>
      </p:pic>
      <p:pic>
        <p:nvPicPr>
          <p:cNvPr id="28677" name="Picture 1" descr="image003"/>
          <p:cNvPicPr>
            <a:picLocks noChangeAspect="1" noChangeArrowheads="1"/>
          </p:cNvPicPr>
          <p:nvPr/>
        </p:nvPicPr>
        <p:blipFill>
          <a:blip r:embed="rId4"/>
          <a:srcRect/>
          <a:stretch>
            <a:fillRect/>
          </a:stretch>
        </p:blipFill>
        <p:spPr bwMode="auto">
          <a:xfrm>
            <a:off x="228600" y="3581400"/>
            <a:ext cx="3882718" cy="2912039"/>
          </a:xfrm>
          <a:prstGeom prst="rect">
            <a:avLst/>
          </a:prstGeom>
          <a:noFill/>
          <a:ln w="9525">
            <a:noFill/>
            <a:miter lim="800000"/>
            <a:headEnd/>
            <a:tailEnd/>
          </a:ln>
        </p:spPr>
      </p:pic>
      <p:pic>
        <p:nvPicPr>
          <p:cNvPr id="28678" name="Picture 6"/>
          <p:cNvPicPr>
            <a:picLocks noChangeAspect="1" noChangeArrowheads="1"/>
          </p:cNvPicPr>
          <p:nvPr/>
        </p:nvPicPr>
        <p:blipFill>
          <a:blip r:embed="rId5"/>
          <a:srcRect/>
          <a:stretch>
            <a:fillRect/>
          </a:stretch>
        </p:blipFill>
        <p:spPr bwMode="auto">
          <a:xfrm>
            <a:off x="4359275" y="1905000"/>
            <a:ext cx="4403725" cy="3619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639762"/>
          </a:xfrm>
        </p:spPr>
        <p:txBody>
          <a:bodyPr>
            <a:noAutofit/>
          </a:bodyPr>
          <a:lstStyle/>
          <a:p>
            <a:r>
              <a:rPr lang="en-US" sz="3200" dirty="0" smtClean="0"/>
              <a:t>Better Place aims to solve the world’s addiction to oil by:</a:t>
            </a:r>
            <a:endParaRPr lang="en-US" sz="3200" dirty="0"/>
          </a:p>
        </p:txBody>
      </p:sp>
      <p:sp>
        <p:nvSpPr>
          <p:cNvPr id="3" name="Content Placeholder 2"/>
          <p:cNvSpPr>
            <a:spLocks noGrp="1"/>
          </p:cNvSpPr>
          <p:nvPr>
            <p:ph idx="1"/>
          </p:nvPr>
        </p:nvSpPr>
        <p:spPr>
          <a:xfrm>
            <a:off x="3505200" y="4953000"/>
            <a:ext cx="5638800" cy="1790690"/>
          </a:xfrm>
        </p:spPr>
        <p:txBody>
          <a:bodyPr>
            <a:noAutofit/>
          </a:bodyPr>
          <a:lstStyle/>
          <a:p>
            <a:pPr marL="225425" indent="-225425"/>
            <a:r>
              <a:rPr lang="en-US" sz="1600" dirty="0" smtClean="0"/>
              <a:t>Providing a network of charging spots and battery swap stations managed by advanced software</a:t>
            </a:r>
          </a:p>
          <a:p>
            <a:pPr marL="225425" indent="-225425"/>
            <a:r>
              <a:rPr lang="en-US" sz="1600" dirty="0" smtClean="0"/>
              <a:t>Offering mileage plans like minutes for cell phones </a:t>
            </a:r>
          </a:p>
          <a:p>
            <a:pPr marL="225425" indent="-225425"/>
            <a:r>
              <a:rPr lang="en-US" sz="1600" dirty="0" smtClean="0"/>
              <a:t>Rolling out 1</a:t>
            </a:r>
            <a:r>
              <a:rPr lang="en-US" sz="1600" baseline="30000" dirty="0" smtClean="0"/>
              <a:t>st</a:t>
            </a:r>
            <a:r>
              <a:rPr lang="en-US" sz="1600" dirty="0" smtClean="0"/>
              <a:t> network in Israel by end of 2011, to be followed by Denmark, Hawaii, and the San Francisco Bay Area in the coming years </a:t>
            </a:r>
          </a:p>
        </p:txBody>
      </p:sp>
      <p:sp>
        <p:nvSpPr>
          <p:cNvPr id="4" name="Date Placeholder 3"/>
          <p:cNvSpPr>
            <a:spLocks noGrp="1"/>
          </p:cNvSpPr>
          <p:nvPr>
            <p:ph type="dt" sz="half" idx="10"/>
          </p:nvPr>
        </p:nvSpPr>
        <p:spPr/>
        <p:txBody>
          <a:bodyPr/>
          <a:lstStyle/>
          <a:p>
            <a:r>
              <a:rPr lang="en-US" smtClean="0"/>
              <a:t>15 April 2011</a:t>
            </a:r>
            <a:endParaRPr lang="en-US"/>
          </a:p>
        </p:txBody>
      </p:sp>
      <p:sp>
        <p:nvSpPr>
          <p:cNvPr id="5" name="Footer Placeholder 4"/>
          <p:cNvSpPr>
            <a:spLocks noGrp="1"/>
          </p:cNvSpPr>
          <p:nvPr>
            <p:ph type="ftr" sz="quarter" idx="11"/>
          </p:nvPr>
        </p:nvSpPr>
        <p:spPr/>
        <p:txBody>
          <a:bodyPr/>
          <a:lstStyle/>
          <a:p>
            <a:r>
              <a:rPr lang="en-US" smtClean="0"/>
              <a:t>EV-Provided Ancillary Services</a:t>
            </a:r>
            <a:endParaRPr lang="en-US"/>
          </a:p>
        </p:txBody>
      </p:sp>
      <p:sp>
        <p:nvSpPr>
          <p:cNvPr id="6" name="Slide Number Placeholder 5"/>
          <p:cNvSpPr>
            <a:spLocks noGrp="1"/>
          </p:cNvSpPr>
          <p:nvPr>
            <p:ph type="sldNum" sz="quarter" idx="12"/>
          </p:nvPr>
        </p:nvSpPr>
        <p:spPr/>
        <p:txBody>
          <a:bodyPr/>
          <a:lstStyle/>
          <a:p>
            <a:fld id="{1B42CB67-567A-9447-A883-B79F5C3E5B43}" type="slidenum">
              <a:rPr lang="en-US" smtClean="0"/>
              <a:pPr/>
              <a:t>5</a:t>
            </a:fld>
            <a:endParaRPr lang="en-US"/>
          </a:p>
        </p:txBody>
      </p:sp>
      <p:pic>
        <p:nvPicPr>
          <p:cNvPr id="7" name="Picture 2"/>
          <p:cNvPicPr>
            <a:picLocks noChangeAspect="1" noChangeArrowheads="1"/>
          </p:cNvPicPr>
          <p:nvPr/>
        </p:nvPicPr>
        <p:blipFill>
          <a:blip r:embed="rId3"/>
          <a:srcRect/>
          <a:stretch>
            <a:fillRect/>
          </a:stretch>
        </p:blipFill>
        <p:spPr bwMode="auto">
          <a:xfrm>
            <a:off x="3575016" y="1230155"/>
            <a:ext cx="3511584" cy="3646645"/>
          </a:xfrm>
          <a:prstGeom prst="rect">
            <a:avLst/>
          </a:prstGeom>
          <a:noFill/>
          <a:ln w="9525">
            <a:noFill/>
            <a:miter lim="800000"/>
            <a:headEnd/>
            <a:tailEnd/>
          </a:ln>
        </p:spPr>
      </p:pic>
      <p:pic>
        <p:nvPicPr>
          <p:cNvPr id="27650" name="Picture 2" descr="http://www.blogcdn.com/green.autoblog.com/media/2010/10/better-place-charging-stsation.png"/>
          <p:cNvPicPr>
            <a:picLocks noChangeAspect="1" noChangeArrowheads="1"/>
          </p:cNvPicPr>
          <p:nvPr/>
        </p:nvPicPr>
        <p:blipFill>
          <a:blip r:embed="rId4"/>
          <a:srcRect/>
          <a:stretch>
            <a:fillRect/>
          </a:stretch>
        </p:blipFill>
        <p:spPr bwMode="auto">
          <a:xfrm>
            <a:off x="609600" y="1219200"/>
            <a:ext cx="2667000" cy="1305585"/>
          </a:xfrm>
          <a:prstGeom prst="rect">
            <a:avLst/>
          </a:prstGeom>
          <a:noFill/>
        </p:spPr>
      </p:pic>
      <p:pic>
        <p:nvPicPr>
          <p:cNvPr id="27654" name="Picture 6" descr="http://news.cnet.com/i/bto/20090914/charge_options_610x343.jpg"/>
          <p:cNvPicPr>
            <a:picLocks noChangeAspect="1" noChangeArrowheads="1"/>
          </p:cNvPicPr>
          <p:nvPr/>
        </p:nvPicPr>
        <p:blipFill>
          <a:blip r:embed="rId5"/>
          <a:srcRect/>
          <a:stretch>
            <a:fillRect/>
          </a:stretch>
        </p:blipFill>
        <p:spPr bwMode="auto">
          <a:xfrm>
            <a:off x="609600" y="2895600"/>
            <a:ext cx="2667000" cy="1499641"/>
          </a:xfrm>
          <a:prstGeom prst="rect">
            <a:avLst/>
          </a:prstGeom>
          <a:noFill/>
        </p:spPr>
      </p:pic>
      <p:pic>
        <p:nvPicPr>
          <p:cNvPr id="28674" name="Picture 2"/>
          <p:cNvPicPr>
            <a:picLocks noChangeAspect="1" noChangeArrowheads="1"/>
          </p:cNvPicPr>
          <p:nvPr/>
        </p:nvPicPr>
        <p:blipFill>
          <a:blip r:embed="rId6"/>
          <a:srcRect/>
          <a:stretch>
            <a:fillRect/>
          </a:stretch>
        </p:blipFill>
        <p:spPr bwMode="auto">
          <a:xfrm>
            <a:off x="613109" y="4724400"/>
            <a:ext cx="2663491" cy="1664682"/>
          </a:xfrm>
          <a:prstGeom prst="rect">
            <a:avLst/>
          </a:prstGeom>
          <a:noFill/>
          <a:ln w="9525">
            <a:noFill/>
            <a:miter lim="800000"/>
            <a:headEnd/>
            <a:tailEnd/>
          </a:ln>
        </p:spPr>
      </p:pic>
      <p:pic>
        <p:nvPicPr>
          <p:cNvPr id="76803" name="Picture 3" descr="http://images.thecarconnection.com/med/the-better-place-logo_100187005_m.jpg"/>
          <p:cNvPicPr>
            <a:picLocks noChangeAspect="1" noChangeArrowheads="1"/>
          </p:cNvPicPr>
          <p:nvPr/>
        </p:nvPicPr>
        <p:blipFill>
          <a:blip r:embed="rId7"/>
          <a:srcRect/>
          <a:stretch>
            <a:fillRect/>
          </a:stretch>
        </p:blipFill>
        <p:spPr bwMode="auto">
          <a:xfrm>
            <a:off x="6248400" y="1441149"/>
            <a:ext cx="2819400" cy="145445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228600" y="274638"/>
            <a:ext cx="8534400" cy="639762"/>
          </a:xfrm>
        </p:spPr>
        <p:txBody>
          <a:bodyPr/>
          <a:lstStyle/>
          <a:p>
            <a:r>
              <a:rPr lang="en-US" sz="3400" dirty="0" smtClean="0"/>
              <a:t>Test hypothesis by answering three questions:</a:t>
            </a:r>
          </a:p>
        </p:txBody>
      </p:sp>
      <p:sp>
        <p:nvSpPr>
          <p:cNvPr id="25602"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25603"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2560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1AFC08-AF32-4347-B442-C8EDBABD9774}" type="slidenum">
              <a:rPr lang="en-US">
                <a:cs typeface="Arial" pitchFamily="34" charset="0"/>
              </a:rPr>
              <a:pPr fontAlgn="base">
                <a:spcBef>
                  <a:spcPct val="0"/>
                </a:spcBef>
                <a:spcAft>
                  <a:spcPct val="0"/>
                </a:spcAft>
              </a:pPr>
              <a:t>6</a:t>
            </a:fld>
            <a:endParaRPr lang="en-US">
              <a:cs typeface="Arial" pitchFamily="34" charset="0"/>
            </a:endParaRPr>
          </a:p>
        </p:txBody>
      </p:sp>
      <p:graphicFrame>
        <p:nvGraphicFramePr>
          <p:cNvPr id="14" name="Content Placeholder 13"/>
          <p:cNvGraphicFramePr>
            <a:graphicFrameLocks noGrp="1"/>
          </p:cNvGraphicFramePr>
          <p:nvPr>
            <p:ph idx="1"/>
            <p:extLst>
              <p:ext uri="{D42A27DB-BD31-4B8C-83A1-F6EECF244321}">
                <p14:modId xmlns="" xmlns:p14="http://schemas.microsoft.com/office/powerpoint/2010/main" val="4166200876"/>
              </p:ext>
            </p:extLst>
          </p:nvPr>
        </p:nvGraphicFramePr>
        <p:xfrm>
          <a:off x="228600" y="1066800"/>
          <a:ext cx="8686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606" name="TextBox 14"/>
          <p:cNvSpPr txBox="1">
            <a:spLocks noChangeArrowheads="1"/>
          </p:cNvSpPr>
          <p:nvPr/>
        </p:nvSpPr>
        <p:spPr bwMode="auto">
          <a:xfrm>
            <a:off x="228600" y="1219200"/>
            <a:ext cx="5943600" cy="1662113"/>
          </a:xfrm>
          <a:prstGeom prst="rect">
            <a:avLst/>
          </a:prstGeom>
          <a:noFill/>
          <a:ln w="9525">
            <a:noFill/>
            <a:miter lim="800000"/>
            <a:headEnd/>
            <a:tailEnd/>
          </a:ln>
        </p:spPr>
        <p:txBody>
          <a:bodyPr>
            <a:spAutoFit/>
          </a:bodyPr>
          <a:lstStyle/>
          <a:p>
            <a:r>
              <a:rPr lang="en-US" sz="2800" b="1" dirty="0">
                <a:latin typeface="Calibri" pitchFamily="34" charset="0"/>
              </a:rPr>
              <a:t>Hypothesis</a:t>
            </a:r>
            <a:r>
              <a:rPr lang="en-US" sz="2800" dirty="0">
                <a:latin typeface="Calibri" pitchFamily="34" charset="0"/>
              </a:rPr>
              <a:t>: EVs will drive the adoption of renewables </a:t>
            </a:r>
            <a:r>
              <a:rPr lang="en-US" sz="2800" dirty="0" smtClean="0">
                <a:latin typeface="Calibri" pitchFamily="34" charset="0"/>
              </a:rPr>
              <a:t>in CA by helping to </a:t>
            </a:r>
          </a:p>
          <a:p>
            <a:r>
              <a:rPr lang="en-US" sz="2800" dirty="0" smtClean="0">
                <a:latin typeface="Calibri" pitchFamily="34" charset="0"/>
              </a:rPr>
              <a:t>mitigate intermittency</a:t>
            </a:r>
            <a:endParaRPr lang="en-US" sz="2800" dirty="0">
              <a:latin typeface="Calibri" pitchFamily="34" charset="0"/>
            </a:endParaRPr>
          </a:p>
          <a:p>
            <a:endParaRPr lang="en-US" dirty="0">
              <a:latin typeface="Calibri" pitchFamily="34" charset="0"/>
            </a:endParaRPr>
          </a:p>
        </p:txBody>
      </p:sp>
      <p:graphicFrame>
        <p:nvGraphicFramePr>
          <p:cNvPr id="8" name="Content Placeholder 6"/>
          <p:cNvGraphicFramePr>
            <a:graphicFrameLocks/>
          </p:cNvGraphicFramePr>
          <p:nvPr/>
        </p:nvGraphicFramePr>
        <p:xfrm>
          <a:off x="5486400" y="3657600"/>
          <a:ext cx="2819400" cy="2819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15875"/>
            <a:ext cx="8458200" cy="1143000"/>
          </a:xfrm>
        </p:spPr>
        <p:txBody>
          <a:bodyPr/>
          <a:lstStyle/>
          <a:p>
            <a:r>
              <a:rPr lang="en-US" b="1" smtClean="0"/>
              <a:t>Agenda</a:t>
            </a:r>
          </a:p>
        </p:txBody>
      </p:sp>
      <p:sp>
        <p:nvSpPr>
          <p:cNvPr id="27650"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1A5529D-1284-4630-8FD3-7B9E66C0E4D0}" type="slidenum">
              <a:rPr lang="en-US">
                <a:solidFill>
                  <a:srgbClr val="FFFFFF"/>
                </a:solidFill>
                <a:cs typeface="Arial" pitchFamily="34" charset="0"/>
              </a:rPr>
              <a:pPr fontAlgn="base">
                <a:spcBef>
                  <a:spcPct val="0"/>
                </a:spcBef>
                <a:spcAft>
                  <a:spcPct val="0"/>
                </a:spcAft>
              </a:pPr>
              <a:t>7</a:t>
            </a:fld>
            <a:endParaRPr lang="en-US">
              <a:solidFill>
                <a:srgbClr val="FFFFFF"/>
              </a:solidFill>
              <a:cs typeface="Arial" pitchFamily="34" charset="0"/>
            </a:endParaRPr>
          </a:p>
        </p:txBody>
      </p:sp>
      <p:sp>
        <p:nvSpPr>
          <p:cNvPr id="9" name="Rectangle 8"/>
          <p:cNvSpPr/>
          <p:nvPr/>
        </p:nvSpPr>
        <p:spPr>
          <a:xfrm>
            <a:off x="2444750" y="8634413"/>
            <a:ext cx="4237038" cy="541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Findings and Recommendations</a:t>
            </a:r>
          </a:p>
        </p:txBody>
      </p:sp>
      <p:sp>
        <p:nvSpPr>
          <p:cNvPr id="27652" name="Date Placeholder 10"/>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27653" name="Footer Placeholder 11"/>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graphicFrame>
        <p:nvGraphicFramePr>
          <p:cNvPr id="16" name="Diagram 15"/>
          <p:cNvGraphicFramePr/>
          <p:nvPr/>
        </p:nvGraphicFramePr>
        <p:xfrm>
          <a:off x="1524000" y="1219200"/>
          <a:ext cx="6096000" cy="5298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Plug-in Hybrid (PHEV) Diagram</a:t>
            </a:r>
            <a:endParaRPr lang="en-US" dirty="0"/>
          </a:p>
        </p:txBody>
      </p:sp>
      <p:sp>
        <p:nvSpPr>
          <p:cNvPr id="3" name="Date Placeholder 2"/>
          <p:cNvSpPr>
            <a:spLocks noGrp="1"/>
          </p:cNvSpPr>
          <p:nvPr>
            <p:ph type="dt" sz="half" idx="10"/>
          </p:nvPr>
        </p:nvSpPr>
        <p:spPr/>
        <p:txBody>
          <a:bodyPr/>
          <a:lstStyle/>
          <a:p>
            <a:r>
              <a:rPr lang="en-US" smtClean="0"/>
              <a:t>15 April 2011</a:t>
            </a:r>
            <a:endParaRPr lang="en-US"/>
          </a:p>
        </p:txBody>
      </p:sp>
      <p:sp>
        <p:nvSpPr>
          <p:cNvPr id="4" name="Footer Placeholder 3"/>
          <p:cNvSpPr>
            <a:spLocks noGrp="1"/>
          </p:cNvSpPr>
          <p:nvPr>
            <p:ph type="ftr" sz="quarter" idx="11"/>
          </p:nvPr>
        </p:nvSpPr>
        <p:spPr/>
        <p:txBody>
          <a:bodyPr/>
          <a:lstStyle/>
          <a:p>
            <a:r>
              <a:rPr lang="en-US" smtClean="0"/>
              <a:t>EV-Provided Ancillary Services</a:t>
            </a:r>
            <a:endParaRPr lang="en-US"/>
          </a:p>
        </p:txBody>
      </p:sp>
      <p:sp>
        <p:nvSpPr>
          <p:cNvPr id="5" name="Slide Number Placeholder 4"/>
          <p:cNvSpPr>
            <a:spLocks noGrp="1"/>
          </p:cNvSpPr>
          <p:nvPr>
            <p:ph type="sldNum" sz="quarter" idx="12"/>
          </p:nvPr>
        </p:nvSpPr>
        <p:spPr/>
        <p:txBody>
          <a:bodyPr/>
          <a:lstStyle/>
          <a:p>
            <a:fld id="{1B42CB67-567A-9447-A883-B79F5C3E5B43}" type="slidenum">
              <a:rPr lang="en-US" smtClean="0"/>
              <a:pPr/>
              <a:t>8</a:t>
            </a:fld>
            <a:endParaRPr lang="en-US"/>
          </a:p>
        </p:txBody>
      </p:sp>
      <p:sp>
        <p:nvSpPr>
          <p:cNvPr id="7" name="TextBox 6"/>
          <p:cNvSpPr txBox="1"/>
          <p:nvPr/>
        </p:nvSpPr>
        <p:spPr>
          <a:xfrm>
            <a:off x="210345" y="6313328"/>
            <a:ext cx="5210080" cy="400110"/>
          </a:xfrm>
          <a:prstGeom prst="rect">
            <a:avLst/>
          </a:prstGeom>
          <a:noFill/>
        </p:spPr>
        <p:txBody>
          <a:bodyPr wrap="none" rtlCol="0">
            <a:spAutoFit/>
          </a:bodyPr>
          <a:lstStyle/>
          <a:p>
            <a:r>
              <a:rPr lang="en-US" sz="1000" dirty="0" smtClean="0"/>
              <a:t>Image: Generic PHEV schematic</a:t>
            </a:r>
          </a:p>
          <a:p>
            <a:r>
              <a:rPr lang="en-US" sz="1000" dirty="0"/>
              <a:t>http://</a:t>
            </a:r>
            <a:r>
              <a:rPr lang="en-US" sz="1000" dirty="0" err="1"/>
              <a:t>www.transportation.anl.gov</a:t>
            </a:r>
            <a:r>
              <a:rPr lang="en-US" sz="1000" dirty="0"/>
              <a:t>/publications/</a:t>
            </a:r>
            <a:r>
              <a:rPr lang="en-US" sz="1000" dirty="0" err="1"/>
              <a:t>transforum</a:t>
            </a:r>
            <a:r>
              <a:rPr lang="en-US" sz="1000" dirty="0"/>
              <a:t>/v7/v7n1/images/</a:t>
            </a:r>
            <a:r>
              <a:rPr lang="en-US" sz="1000" dirty="0" err="1"/>
              <a:t>phev_diagram.jpg</a:t>
            </a:r>
            <a:endParaRPr lang="en-US" sz="1000" dirty="0"/>
          </a:p>
        </p:txBody>
      </p:sp>
      <p:pic>
        <p:nvPicPr>
          <p:cNvPr id="9" name="Picture 8"/>
          <p:cNvPicPr>
            <a:picLocks noChangeAspect="1"/>
          </p:cNvPicPr>
          <p:nvPr/>
        </p:nvPicPr>
        <p:blipFill>
          <a:blip r:embed="rId3"/>
          <a:stretch>
            <a:fillRect/>
          </a:stretch>
        </p:blipFill>
        <p:spPr>
          <a:xfrm>
            <a:off x="1600199" y="2438400"/>
            <a:ext cx="6376187" cy="3647178"/>
          </a:xfrm>
          <a:prstGeom prst="rect">
            <a:avLst/>
          </a:prstGeom>
        </p:spPr>
      </p:pic>
      <p:graphicFrame>
        <p:nvGraphicFramePr>
          <p:cNvPr id="6" name="Table 5"/>
          <p:cNvGraphicFramePr>
            <a:graphicFrameLocks noGrp="1"/>
          </p:cNvGraphicFramePr>
          <p:nvPr>
            <p:extLst>
              <p:ext uri="{D42A27DB-BD31-4B8C-83A1-F6EECF244321}">
                <p14:modId xmlns="" xmlns:p14="http://schemas.microsoft.com/office/powerpoint/2010/main" val="2810010024"/>
              </p:ext>
            </p:extLst>
          </p:nvPr>
        </p:nvGraphicFramePr>
        <p:xfrm>
          <a:off x="252073" y="1219200"/>
          <a:ext cx="8510927" cy="1005840"/>
        </p:xfrm>
        <a:graphic>
          <a:graphicData uri="http://schemas.openxmlformats.org/drawingml/2006/table">
            <a:tbl>
              <a:tblPr firstRow="1" bandRow="1">
                <a:tableStyleId>{5C22544A-7EE6-4342-B048-85BDC9FD1C3A}</a:tableStyleId>
              </a:tblPr>
              <a:tblGrid>
                <a:gridCol w="3007027"/>
                <a:gridCol w="3429000"/>
                <a:gridCol w="2074900"/>
              </a:tblGrid>
              <a:tr h="330384">
                <a:tc>
                  <a:txBody>
                    <a:bodyPr/>
                    <a:lstStyle/>
                    <a:p>
                      <a:pPr algn="ctr"/>
                      <a:r>
                        <a:rPr lang="en-US" b="1" dirty="0" smtClean="0">
                          <a:solidFill>
                            <a:schemeClr val="bg1"/>
                          </a:solidFill>
                        </a:rPr>
                        <a:t>Vehicle Type</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b="1" dirty="0" smtClean="0">
                          <a:solidFill>
                            <a:schemeClr val="bg1"/>
                          </a:solidFill>
                        </a:rPr>
                        <a:t>Key Characteristics</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dirty="0" smtClean="0">
                          <a:solidFill>
                            <a:schemeClr val="bg1"/>
                          </a:solidFill>
                        </a:rPr>
                        <a:t>Example</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78173">
                <a:tc>
                  <a:txBody>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lang="en-US" dirty="0" smtClean="0"/>
                        <a:t>Plug-in Hybrid (PHEV)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0" kern="1200" dirty="0" smtClean="0">
                          <a:solidFill>
                            <a:schemeClr val="dk1"/>
                          </a:solidFill>
                          <a:latin typeface="+mn-lt"/>
                          <a:ea typeface="+mn-ea"/>
                          <a:cs typeface="+mn-cs"/>
                        </a:rPr>
                        <a:t>Upgrade of the standard</a:t>
                      </a:r>
                      <a:r>
                        <a:rPr lang="en-US" sz="1200" b="0" kern="1200" baseline="0" dirty="0" smtClean="0">
                          <a:solidFill>
                            <a:schemeClr val="dk1"/>
                          </a:solidFill>
                          <a:latin typeface="+mn-lt"/>
                          <a:ea typeface="+mn-ea"/>
                          <a:cs typeface="+mn-cs"/>
                        </a:rPr>
                        <a:t> “Full H</a:t>
                      </a:r>
                      <a:r>
                        <a:rPr lang="en-US" sz="1200" b="0" kern="1200" dirty="0" smtClean="0">
                          <a:solidFill>
                            <a:schemeClr val="dk1"/>
                          </a:solidFill>
                          <a:latin typeface="+mn-lt"/>
                          <a:ea typeface="+mn-ea"/>
                          <a:cs typeface="+mn-cs"/>
                        </a:rPr>
                        <a:t>ybrid”</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0" kern="1200" dirty="0" smtClean="0">
                          <a:solidFill>
                            <a:schemeClr val="dk1"/>
                          </a:solidFill>
                          <a:latin typeface="+mn-lt"/>
                          <a:ea typeface="+mn-ea"/>
                          <a:cs typeface="+mn-cs"/>
                        </a:rPr>
                        <a:t>Larger battery than standard </a:t>
                      </a:r>
                      <a:r>
                        <a:rPr lang="en-US" sz="1200" b="0" kern="1200" baseline="0" dirty="0" smtClean="0">
                          <a:solidFill>
                            <a:schemeClr val="dk1"/>
                          </a:solidFill>
                          <a:latin typeface="+mn-lt"/>
                          <a:ea typeface="+mn-ea"/>
                          <a:cs typeface="+mn-cs"/>
                        </a:rPr>
                        <a:t>hybrid vehicles</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0" kern="1200" dirty="0" smtClean="0">
                          <a:solidFill>
                            <a:schemeClr val="dk1"/>
                          </a:solidFill>
                          <a:latin typeface="+mn-lt"/>
                          <a:ea typeface="+mn-ea"/>
                          <a:cs typeface="+mn-cs"/>
                        </a:rPr>
                        <a:t>Added plug-in</a:t>
                      </a:r>
                      <a:r>
                        <a:rPr lang="en-US" sz="1200" b="0" kern="1200" baseline="0" dirty="0" smtClean="0">
                          <a:solidFill>
                            <a:schemeClr val="dk1"/>
                          </a:solidFill>
                          <a:latin typeface="+mn-lt"/>
                          <a:ea typeface="+mn-ea"/>
                          <a:cs typeface="+mn-cs"/>
                        </a:rPr>
                        <a:t> capability</a:t>
                      </a:r>
                      <a:endParaRPr lang="en-US" sz="1200" b="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aseline="0" dirty="0" smtClean="0"/>
                        <a:t>Toyota </a:t>
                      </a:r>
                      <a:r>
                        <a:rPr lang="en-US" sz="1800" baseline="0" dirty="0" err="1" smtClean="0"/>
                        <a:t>Prius</a:t>
                      </a:r>
                      <a:r>
                        <a:rPr lang="en-US" sz="1800" baseline="0" dirty="0" smtClean="0"/>
                        <a:t> Plug-In</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 xmlns:p14="http://schemas.microsoft.com/office/powerpoint/2010/main" val="2094901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Range Extender (</a:t>
            </a:r>
            <a:r>
              <a:rPr lang="en-US" dirty="0" err="1" smtClean="0"/>
              <a:t>eREV</a:t>
            </a:r>
            <a:r>
              <a:rPr lang="en-US" dirty="0" smtClean="0"/>
              <a:t>) Diagram</a:t>
            </a:r>
            <a:endParaRPr lang="en-US" dirty="0"/>
          </a:p>
        </p:txBody>
      </p:sp>
      <p:sp>
        <p:nvSpPr>
          <p:cNvPr id="3" name="Date Placeholder 2"/>
          <p:cNvSpPr>
            <a:spLocks noGrp="1"/>
          </p:cNvSpPr>
          <p:nvPr>
            <p:ph type="dt" sz="half" idx="10"/>
          </p:nvPr>
        </p:nvSpPr>
        <p:spPr/>
        <p:txBody>
          <a:bodyPr/>
          <a:lstStyle/>
          <a:p>
            <a:r>
              <a:rPr lang="en-US" smtClean="0"/>
              <a:t>15 April 2011</a:t>
            </a:r>
            <a:endParaRPr lang="en-US"/>
          </a:p>
        </p:txBody>
      </p:sp>
      <p:sp>
        <p:nvSpPr>
          <p:cNvPr id="4" name="Footer Placeholder 3"/>
          <p:cNvSpPr>
            <a:spLocks noGrp="1"/>
          </p:cNvSpPr>
          <p:nvPr>
            <p:ph type="ftr" sz="quarter" idx="11"/>
          </p:nvPr>
        </p:nvSpPr>
        <p:spPr/>
        <p:txBody>
          <a:bodyPr/>
          <a:lstStyle/>
          <a:p>
            <a:r>
              <a:rPr lang="en-US" smtClean="0"/>
              <a:t>EV-Provided Ancillary Services</a:t>
            </a:r>
            <a:endParaRPr lang="en-US"/>
          </a:p>
        </p:txBody>
      </p:sp>
      <p:sp>
        <p:nvSpPr>
          <p:cNvPr id="5" name="Slide Number Placeholder 4"/>
          <p:cNvSpPr>
            <a:spLocks noGrp="1"/>
          </p:cNvSpPr>
          <p:nvPr>
            <p:ph type="sldNum" sz="quarter" idx="12"/>
          </p:nvPr>
        </p:nvSpPr>
        <p:spPr/>
        <p:txBody>
          <a:bodyPr/>
          <a:lstStyle/>
          <a:p>
            <a:fld id="{1B42CB67-567A-9447-A883-B79F5C3E5B43}" type="slidenum">
              <a:rPr lang="en-US" smtClean="0"/>
              <a:pPr/>
              <a:t>9</a:t>
            </a:fld>
            <a:endParaRPr lang="en-US"/>
          </a:p>
        </p:txBody>
      </p:sp>
      <p:pic>
        <p:nvPicPr>
          <p:cNvPr id="6" name="Picture 5" descr="Chevy Volt diagram"/>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524000" y="2144872"/>
            <a:ext cx="5917673" cy="4255928"/>
          </a:xfrm>
          <a:prstGeom prst="rect">
            <a:avLst/>
          </a:prstGeom>
        </p:spPr>
      </p:pic>
      <p:sp>
        <p:nvSpPr>
          <p:cNvPr id="7" name="TextBox 6"/>
          <p:cNvSpPr txBox="1"/>
          <p:nvPr/>
        </p:nvSpPr>
        <p:spPr>
          <a:xfrm>
            <a:off x="210345" y="6313328"/>
            <a:ext cx="4174453" cy="400110"/>
          </a:xfrm>
          <a:prstGeom prst="rect">
            <a:avLst/>
          </a:prstGeom>
          <a:noFill/>
        </p:spPr>
        <p:txBody>
          <a:bodyPr wrap="none" rtlCol="0">
            <a:spAutoFit/>
          </a:bodyPr>
          <a:lstStyle/>
          <a:p>
            <a:r>
              <a:rPr lang="en-US" sz="1000" dirty="0" smtClean="0"/>
              <a:t>Image: Chevy Volt drivetrain schematic</a:t>
            </a:r>
          </a:p>
          <a:p>
            <a:r>
              <a:rPr lang="en-US" sz="1000" dirty="0"/>
              <a:t>http://</a:t>
            </a:r>
            <a:r>
              <a:rPr lang="en-US" sz="1000" dirty="0" err="1"/>
              <a:t>movementbureau.blogs.com</a:t>
            </a:r>
            <a:r>
              <a:rPr lang="en-US" sz="1000" dirty="0"/>
              <a:t>/projects/2007/01/</a:t>
            </a:r>
            <a:r>
              <a:rPr lang="en-US" sz="1000" dirty="0" err="1"/>
              <a:t>the_chevrolet_v.html</a:t>
            </a:r>
            <a:endParaRPr lang="en-US" sz="1000" dirty="0"/>
          </a:p>
        </p:txBody>
      </p:sp>
      <p:graphicFrame>
        <p:nvGraphicFramePr>
          <p:cNvPr id="8" name="Table 7"/>
          <p:cNvGraphicFramePr>
            <a:graphicFrameLocks noGrp="1"/>
          </p:cNvGraphicFramePr>
          <p:nvPr>
            <p:extLst>
              <p:ext uri="{D42A27DB-BD31-4B8C-83A1-F6EECF244321}">
                <p14:modId xmlns="" xmlns:p14="http://schemas.microsoft.com/office/powerpoint/2010/main" val="3712658730"/>
              </p:ext>
            </p:extLst>
          </p:nvPr>
        </p:nvGraphicFramePr>
        <p:xfrm>
          <a:off x="252073" y="1219200"/>
          <a:ext cx="8510927" cy="1005840"/>
        </p:xfrm>
        <a:graphic>
          <a:graphicData uri="http://schemas.openxmlformats.org/drawingml/2006/table">
            <a:tbl>
              <a:tblPr firstRow="1" bandRow="1">
                <a:tableStyleId>{5C22544A-7EE6-4342-B048-85BDC9FD1C3A}</a:tableStyleId>
              </a:tblPr>
              <a:tblGrid>
                <a:gridCol w="3007027"/>
                <a:gridCol w="3622373"/>
                <a:gridCol w="1881527"/>
              </a:tblGrid>
              <a:tr h="330384">
                <a:tc>
                  <a:txBody>
                    <a:bodyPr/>
                    <a:lstStyle/>
                    <a:p>
                      <a:pPr algn="ctr"/>
                      <a:r>
                        <a:rPr lang="en-US" b="1" dirty="0" smtClean="0">
                          <a:solidFill>
                            <a:schemeClr val="bg1"/>
                          </a:solidFill>
                        </a:rPr>
                        <a:t>Vehicle Type</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b="1" dirty="0" smtClean="0">
                          <a:solidFill>
                            <a:schemeClr val="bg1"/>
                          </a:solidFill>
                        </a:rPr>
                        <a:t>Key Characteristics</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dirty="0" smtClean="0">
                          <a:solidFill>
                            <a:schemeClr val="bg1"/>
                          </a:solidFill>
                        </a:rPr>
                        <a:t>Example</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78173">
                <a:tc>
                  <a:txBody>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lang="en-US" dirty="0" smtClean="0"/>
                        <a:t>Range Extender (</a:t>
                      </a:r>
                      <a:r>
                        <a:rPr lang="en-US" dirty="0" err="1" smtClean="0"/>
                        <a:t>eREV</a:t>
                      </a:r>
                      <a:r>
                        <a:rPr lang="en-US" dirty="0" smtClean="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dk1"/>
                          </a:solidFill>
                          <a:latin typeface="+mn-lt"/>
                          <a:ea typeface="+mn-ea"/>
                          <a:cs typeface="+mn-cs"/>
                        </a:rPr>
                        <a:t>Electric motor powers wheels</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dk1"/>
                          </a:solidFill>
                          <a:latin typeface="+mn-lt"/>
                          <a:ea typeface="+mn-ea"/>
                          <a:cs typeface="+mn-cs"/>
                        </a:rPr>
                        <a:t>Battery is charged via plug or small, efficient ICE</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dk1"/>
                          </a:solidFill>
                          <a:latin typeface="+mn-lt"/>
                          <a:ea typeface="+mn-ea"/>
                          <a:cs typeface="+mn-cs"/>
                        </a:rPr>
                        <a:t>ICE does </a:t>
                      </a:r>
                      <a:r>
                        <a:rPr lang="en-US" sz="1200" i="1" kern="1200" baseline="0" dirty="0" smtClean="0">
                          <a:solidFill>
                            <a:schemeClr val="dk1"/>
                          </a:solidFill>
                          <a:latin typeface="+mn-lt"/>
                          <a:ea typeface="+mn-ea"/>
                          <a:cs typeface="+mn-cs"/>
                        </a:rPr>
                        <a:t>not</a:t>
                      </a:r>
                      <a:r>
                        <a:rPr lang="en-US" sz="1200" kern="1200" baseline="0" dirty="0" smtClean="0">
                          <a:solidFill>
                            <a:schemeClr val="dk1"/>
                          </a:solidFill>
                          <a:latin typeface="+mn-lt"/>
                          <a:ea typeface="+mn-ea"/>
                          <a:cs typeface="+mn-cs"/>
                        </a:rPr>
                        <a:t> power wheels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aseline="0" dirty="0" smtClean="0"/>
                        <a:t>Chevy Volt</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 xmlns:p14="http://schemas.microsoft.com/office/powerpoint/2010/main" val="1866400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EV diagram.jp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219200" y="2286000"/>
            <a:ext cx="6477975" cy="4092059"/>
          </a:xfrm>
          <a:prstGeom prst="rect">
            <a:avLst/>
          </a:prstGeom>
        </p:spPr>
      </p:pic>
      <p:sp>
        <p:nvSpPr>
          <p:cNvPr id="2" name="Title 1"/>
          <p:cNvSpPr>
            <a:spLocks noGrp="1"/>
          </p:cNvSpPr>
          <p:nvPr>
            <p:ph type="title"/>
          </p:nvPr>
        </p:nvSpPr>
        <p:spPr>
          <a:xfrm>
            <a:off x="228600" y="274638"/>
            <a:ext cx="8077200" cy="639762"/>
          </a:xfrm>
        </p:spPr>
        <p:txBody>
          <a:bodyPr>
            <a:normAutofit fontScale="90000"/>
          </a:bodyPr>
          <a:lstStyle/>
          <a:p>
            <a:r>
              <a:rPr lang="en-US" dirty="0" smtClean="0"/>
              <a:t>Battery Electric Vehicle (BEV) Diagram</a:t>
            </a:r>
            <a:endParaRPr lang="en-US" dirty="0"/>
          </a:p>
        </p:txBody>
      </p:sp>
      <p:sp>
        <p:nvSpPr>
          <p:cNvPr id="3" name="Date Placeholder 2"/>
          <p:cNvSpPr>
            <a:spLocks noGrp="1"/>
          </p:cNvSpPr>
          <p:nvPr>
            <p:ph type="dt" sz="half" idx="10"/>
          </p:nvPr>
        </p:nvSpPr>
        <p:spPr/>
        <p:txBody>
          <a:bodyPr/>
          <a:lstStyle/>
          <a:p>
            <a:r>
              <a:rPr lang="en-US" smtClean="0"/>
              <a:t>15 April 2011</a:t>
            </a:r>
            <a:endParaRPr lang="en-US"/>
          </a:p>
        </p:txBody>
      </p:sp>
      <p:sp>
        <p:nvSpPr>
          <p:cNvPr id="4" name="Footer Placeholder 3"/>
          <p:cNvSpPr>
            <a:spLocks noGrp="1"/>
          </p:cNvSpPr>
          <p:nvPr>
            <p:ph type="ftr" sz="quarter" idx="11"/>
          </p:nvPr>
        </p:nvSpPr>
        <p:spPr/>
        <p:txBody>
          <a:bodyPr/>
          <a:lstStyle/>
          <a:p>
            <a:r>
              <a:rPr lang="en-US" smtClean="0"/>
              <a:t>EV-Provided Ancillary Services</a:t>
            </a:r>
            <a:endParaRPr lang="en-US"/>
          </a:p>
        </p:txBody>
      </p:sp>
      <p:sp>
        <p:nvSpPr>
          <p:cNvPr id="5" name="Slide Number Placeholder 4"/>
          <p:cNvSpPr>
            <a:spLocks noGrp="1"/>
          </p:cNvSpPr>
          <p:nvPr>
            <p:ph type="sldNum" sz="quarter" idx="12"/>
          </p:nvPr>
        </p:nvSpPr>
        <p:spPr/>
        <p:txBody>
          <a:bodyPr/>
          <a:lstStyle/>
          <a:p>
            <a:fld id="{1B42CB67-567A-9447-A883-B79F5C3E5B43}" type="slidenum">
              <a:rPr lang="en-US" smtClean="0"/>
              <a:pPr/>
              <a:t>10</a:t>
            </a:fld>
            <a:endParaRPr lang="en-US"/>
          </a:p>
        </p:txBody>
      </p:sp>
      <p:sp>
        <p:nvSpPr>
          <p:cNvPr id="8" name="TextBox 7"/>
          <p:cNvSpPr txBox="1"/>
          <p:nvPr/>
        </p:nvSpPr>
        <p:spPr>
          <a:xfrm>
            <a:off x="210345" y="6313328"/>
            <a:ext cx="3840577" cy="400110"/>
          </a:xfrm>
          <a:prstGeom prst="rect">
            <a:avLst/>
          </a:prstGeom>
          <a:noFill/>
        </p:spPr>
        <p:txBody>
          <a:bodyPr wrap="none" rtlCol="0">
            <a:spAutoFit/>
          </a:bodyPr>
          <a:lstStyle/>
          <a:p>
            <a:r>
              <a:rPr lang="en-US" sz="1000" dirty="0" smtClean="0"/>
              <a:t>Image: Toyota </a:t>
            </a:r>
            <a:r>
              <a:rPr lang="en-US" sz="1000" dirty="0" err="1"/>
              <a:t>iQ</a:t>
            </a:r>
            <a:r>
              <a:rPr lang="en-US" sz="1000" dirty="0"/>
              <a:t> EV </a:t>
            </a:r>
            <a:r>
              <a:rPr lang="en-US" sz="1000" dirty="0" smtClean="0"/>
              <a:t>prototype schematic</a:t>
            </a:r>
          </a:p>
          <a:p>
            <a:r>
              <a:rPr lang="en-US" sz="1000" dirty="0"/>
              <a:t>http://</a:t>
            </a:r>
            <a:r>
              <a:rPr lang="en-US" sz="1000" dirty="0" err="1"/>
              <a:t>autoesque.blogspot.com</a:t>
            </a:r>
            <a:r>
              <a:rPr lang="en-US" sz="1000" dirty="0"/>
              <a:t>/2011/02/</a:t>
            </a:r>
            <a:r>
              <a:rPr lang="en-US" sz="1000" dirty="0" err="1"/>
              <a:t>toyota-iq-ev-prototype.html</a:t>
            </a:r>
            <a:endParaRPr lang="en-US" sz="1000" dirty="0"/>
          </a:p>
        </p:txBody>
      </p:sp>
      <p:graphicFrame>
        <p:nvGraphicFramePr>
          <p:cNvPr id="6" name="Table 5"/>
          <p:cNvGraphicFramePr>
            <a:graphicFrameLocks noGrp="1"/>
          </p:cNvGraphicFramePr>
          <p:nvPr>
            <p:extLst>
              <p:ext uri="{D42A27DB-BD31-4B8C-83A1-F6EECF244321}">
                <p14:modId xmlns="" xmlns:p14="http://schemas.microsoft.com/office/powerpoint/2010/main" val="524816991"/>
              </p:ext>
            </p:extLst>
          </p:nvPr>
        </p:nvGraphicFramePr>
        <p:xfrm>
          <a:off x="228600" y="1219200"/>
          <a:ext cx="8510927" cy="1005840"/>
        </p:xfrm>
        <a:graphic>
          <a:graphicData uri="http://schemas.openxmlformats.org/drawingml/2006/table">
            <a:tbl>
              <a:tblPr firstRow="1" bandRow="1">
                <a:tableStyleId>{5C22544A-7EE6-4342-B048-85BDC9FD1C3A}</a:tableStyleId>
              </a:tblPr>
              <a:tblGrid>
                <a:gridCol w="3007027"/>
                <a:gridCol w="3429000"/>
                <a:gridCol w="2074900"/>
              </a:tblGrid>
              <a:tr h="330384">
                <a:tc>
                  <a:txBody>
                    <a:bodyPr/>
                    <a:lstStyle/>
                    <a:p>
                      <a:pPr algn="ctr"/>
                      <a:r>
                        <a:rPr lang="en-US" b="1" dirty="0" smtClean="0">
                          <a:solidFill>
                            <a:schemeClr val="bg1"/>
                          </a:solidFill>
                        </a:rPr>
                        <a:t>Vehicle Type</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b="1" dirty="0" smtClean="0">
                          <a:solidFill>
                            <a:schemeClr val="bg1"/>
                          </a:solidFill>
                        </a:rPr>
                        <a:t>Key Characteristics</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dirty="0" smtClean="0">
                          <a:solidFill>
                            <a:schemeClr val="bg1"/>
                          </a:solidFill>
                        </a:rPr>
                        <a:t>Example</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78173">
                <a:tc>
                  <a:txBody>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lang="en-US" dirty="0" smtClean="0"/>
                        <a:t>Battery Electric</a:t>
                      </a:r>
                      <a:r>
                        <a:rPr lang="en-US" baseline="0" dirty="0" smtClean="0"/>
                        <a:t> Vehicle (BEV)</a:t>
                      </a:r>
                      <a:endParaRPr lang="en-US"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dk1"/>
                          </a:solidFill>
                          <a:latin typeface="+mn-lt"/>
                          <a:ea typeface="+mn-ea"/>
                          <a:cs typeface="+mn-cs"/>
                        </a:rPr>
                        <a:t>Electric motor provides power to wheels</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dk1"/>
                          </a:solidFill>
                          <a:latin typeface="+mn-lt"/>
                          <a:ea typeface="+mn-ea"/>
                          <a:cs typeface="+mn-cs"/>
                        </a:rPr>
                        <a:t>Large battery is charged via plug</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dk1"/>
                          </a:solidFill>
                          <a:latin typeface="+mn-lt"/>
                          <a:ea typeface="+mn-ea"/>
                          <a:cs typeface="+mn-cs"/>
                        </a:rPr>
                        <a:t>This is a “pure” electric vehicle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aseline="0" dirty="0" smtClean="0">
                          <a:solidFill>
                            <a:schemeClr val="dk1"/>
                          </a:solidFill>
                        </a:rPr>
                        <a:t>Nissan Leaf</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 xmlns:p14="http://schemas.microsoft.com/office/powerpoint/2010/main" val="2610907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9067800" cy="639762"/>
          </a:xfrm>
        </p:spPr>
        <p:txBody>
          <a:bodyPr>
            <a:normAutofit fontScale="90000"/>
          </a:bodyPr>
          <a:lstStyle/>
          <a:p>
            <a:r>
              <a:rPr lang="en-US" dirty="0" smtClean="0"/>
              <a:t>Our definition of Electric Vehicles</a:t>
            </a:r>
            <a:endParaRPr lang="en-US" dirty="0"/>
          </a:p>
        </p:txBody>
      </p:sp>
      <p:sp>
        <p:nvSpPr>
          <p:cNvPr id="3" name="Date Placeholder 2"/>
          <p:cNvSpPr>
            <a:spLocks noGrp="1"/>
          </p:cNvSpPr>
          <p:nvPr>
            <p:ph type="dt" sz="half" idx="10"/>
          </p:nvPr>
        </p:nvSpPr>
        <p:spPr/>
        <p:txBody>
          <a:bodyPr/>
          <a:lstStyle/>
          <a:p>
            <a:r>
              <a:rPr lang="en-US" smtClean="0"/>
              <a:t>15 April 2011</a:t>
            </a:r>
            <a:endParaRPr lang="en-US"/>
          </a:p>
        </p:txBody>
      </p:sp>
      <p:sp>
        <p:nvSpPr>
          <p:cNvPr id="4" name="Footer Placeholder 3"/>
          <p:cNvSpPr>
            <a:spLocks noGrp="1"/>
          </p:cNvSpPr>
          <p:nvPr>
            <p:ph type="ftr" sz="quarter" idx="11"/>
          </p:nvPr>
        </p:nvSpPr>
        <p:spPr/>
        <p:txBody>
          <a:bodyPr/>
          <a:lstStyle/>
          <a:p>
            <a:r>
              <a:rPr lang="en-US" smtClean="0"/>
              <a:t>EV-Provided Ancillary Services</a:t>
            </a:r>
            <a:endParaRPr lang="en-US"/>
          </a:p>
        </p:txBody>
      </p:sp>
      <p:sp>
        <p:nvSpPr>
          <p:cNvPr id="5" name="Slide Number Placeholder 4"/>
          <p:cNvSpPr>
            <a:spLocks noGrp="1"/>
          </p:cNvSpPr>
          <p:nvPr>
            <p:ph type="sldNum" sz="quarter" idx="12"/>
          </p:nvPr>
        </p:nvSpPr>
        <p:spPr/>
        <p:txBody>
          <a:bodyPr/>
          <a:lstStyle/>
          <a:p>
            <a:fld id="{1B42CB67-567A-9447-A883-B79F5C3E5B43}" type="slidenum">
              <a:rPr lang="en-US" smtClean="0"/>
              <a:pPr/>
              <a:t>11</a:t>
            </a:fld>
            <a:endParaRPr lang="en-US"/>
          </a:p>
        </p:txBody>
      </p:sp>
      <p:graphicFrame>
        <p:nvGraphicFramePr>
          <p:cNvPr id="7" name="Table 6"/>
          <p:cNvGraphicFramePr>
            <a:graphicFrameLocks noGrp="1"/>
          </p:cNvGraphicFramePr>
          <p:nvPr>
            <p:extLst>
              <p:ext uri="{D42A27DB-BD31-4B8C-83A1-F6EECF244321}">
                <p14:modId xmlns="" xmlns:p14="http://schemas.microsoft.com/office/powerpoint/2010/main" val="1576767051"/>
              </p:ext>
            </p:extLst>
          </p:nvPr>
        </p:nvGraphicFramePr>
        <p:xfrm>
          <a:off x="210425" y="4648200"/>
          <a:ext cx="6096000" cy="741680"/>
        </p:xfrm>
        <a:graphic>
          <a:graphicData uri="http://schemas.openxmlformats.org/drawingml/2006/table">
            <a:tbl>
              <a:tblPr firstRow="1" bandRow="1">
                <a:tableStyleId>{2D5ABB26-0587-4C30-8999-92F81FD0307C}</a:tableStyleId>
              </a:tblPr>
              <a:tblGrid>
                <a:gridCol w="3048000"/>
                <a:gridCol w="3048000"/>
              </a:tblGrid>
              <a:tr h="370840">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endParaRPr lang="en-US" dirty="0"/>
                    </a:p>
                  </a:txBody>
                  <a:tcPr/>
                </a:tc>
              </a:tr>
            </a:tbl>
          </a:graphicData>
        </a:graphic>
      </p:graphicFrame>
      <p:graphicFrame>
        <p:nvGraphicFramePr>
          <p:cNvPr id="9" name="Content Placeholder 8"/>
          <p:cNvGraphicFramePr>
            <a:graphicFrameLocks/>
          </p:cNvGraphicFramePr>
          <p:nvPr>
            <p:extLst>
              <p:ext uri="{D42A27DB-BD31-4B8C-83A1-F6EECF244321}">
                <p14:modId xmlns="" xmlns:p14="http://schemas.microsoft.com/office/powerpoint/2010/main" val="1291282398"/>
              </p:ext>
            </p:extLst>
          </p:nvPr>
        </p:nvGraphicFramePr>
        <p:xfrm>
          <a:off x="323264" y="3201347"/>
          <a:ext cx="8515936" cy="3047053"/>
        </p:xfrm>
        <a:graphic>
          <a:graphicData uri="http://schemas.openxmlformats.org/drawingml/2006/table">
            <a:tbl>
              <a:tblPr firstRow="1" bandRow="1">
                <a:tableStyleId>{5C22544A-7EE6-4342-B048-85BDC9FD1C3A}</a:tableStyleId>
              </a:tblPr>
              <a:tblGrid>
                <a:gridCol w="3007027"/>
                <a:gridCol w="3429000"/>
                <a:gridCol w="2079909"/>
              </a:tblGrid>
              <a:tr h="330384">
                <a:tc>
                  <a:txBody>
                    <a:bodyPr/>
                    <a:lstStyle/>
                    <a:p>
                      <a:pPr algn="ctr"/>
                      <a:r>
                        <a:rPr lang="en-US" b="1" dirty="0" smtClean="0">
                          <a:solidFill>
                            <a:schemeClr val="bg1"/>
                          </a:solidFill>
                        </a:rPr>
                        <a:t>Vehicle Type</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b="1" dirty="0" smtClean="0">
                          <a:solidFill>
                            <a:schemeClr val="bg1"/>
                          </a:solidFill>
                        </a:rPr>
                        <a:t>Key Characteristics</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dirty="0" smtClean="0">
                          <a:solidFill>
                            <a:schemeClr val="bg1"/>
                          </a:solidFill>
                        </a:rPr>
                        <a:t>Example</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78173">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b="1" dirty="0" smtClean="0"/>
                        <a:t>Battery Electric</a:t>
                      </a:r>
                      <a:r>
                        <a:rPr lang="en-US" b="1" baseline="0" dirty="0" smtClean="0"/>
                        <a:t> Vehicle (BEV)</a:t>
                      </a:r>
                      <a:endParaRPr lang="en-US" b="1"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baseline="0" dirty="0" smtClean="0">
                          <a:solidFill>
                            <a:schemeClr val="dk1"/>
                          </a:solidFill>
                          <a:latin typeface="+mn-lt"/>
                          <a:ea typeface="+mn-ea"/>
                          <a:cs typeface="+mn-cs"/>
                        </a:rPr>
                        <a:t>Electric motor powers wheels</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baseline="0" dirty="0" smtClean="0">
                          <a:solidFill>
                            <a:schemeClr val="dk1"/>
                          </a:solidFill>
                          <a:latin typeface="+mn-lt"/>
                          <a:ea typeface="+mn-ea"/>
                          <a:cs typeface="+mn-cs"/>
                        </a:rPr>
                        <a:t>Large battery is charged via plug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baseline="0" dirty="0" smtClean="0">
                          <a:solidFill>
                            <a:schemeClr val="dk1"/>
                          </a:solidFill>
                        </a:rPr>
                        <a:t>Nissan Leaf</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8173">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b="1" dirty="0" smtClean="0"/>
                        <a:t>Range Extender (</a:t>
                      </a:r>
                      <a:r>
                        <a:rPr lang="en-US" b="1" dirty="0" err="1" smtClean="0"/>
                        <a:t>eREV</a:t>
                      </a:r>
                      <a:r>
                        <a:rPr lang="en-US" b="1" dirty="0" smtClean="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baseline="0" dirty="0" smtClean="0">
                          <a:solidFill>
                            <a:schemeClr val="dk1"/>
                          </a:solidFill>
                          <a:latin typeface="+mn-lt"/>
                          <a:ea typeface="+mn-ea"/>
                          <a:cs typeface="+mn-cs"/>
                        </a:rPr>
                        <a:t>Electric motor powers wheels</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baseline="0" dirty="0" smtClean="0">
                          <a:solidFill>
                            <a:schemeClr val="dk1"/>
                          </a:solidFill>
                          <a:latin typeface="+mn-lt"/>
                          <a:ea typeface="+mn-ea"/>
                          <a:cs typeface="+mn-cs"/>
                        </a:rPr>
                        <a:t>Battery can be charged via plug or small, efficient ICE</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baseline="0" dirty="0" smtClean="0">
                          <a:solidFill>
                            <a:schemeClr val="dk1"/>
                          </a:solidFill>
                          <a:latin typeface="+mn-lt"/>
                          <a:ea typeface="+mn-ea"/>
                          <a:cs typeface="+mn-cs"/>
                        </a:rPr>
                        <a:t>ICE does </a:t>
                      </a:r>
                      <a:r>
                        <a:rPr lang="en-US" sz="1200" b="1" i="1" kern="1200" baseline="0" dirty="0" smtClean="0">
                          <a:solidFill>
                            <a:schemeClr val="dk1"/>
                          </a:solidFill>
                          <a:latin typeface="+mn-lt"/>
                          <a:ea typeface="+mn-ea"/>
                          <a:cs typeface="+mn-cs"/>
                        </a:rPr>
                        <a:t>not</a:t>
                      </a:r>
                      <a:r>
                        <a:rPr lang="en-US" sz="1200" b="1" kern="1200" baseline="0" dirty="0" smtClean="0">
                          <a:solidFill>
                            <a:schemeClr val="dk1"/>
                          </a:solidFill>
                          <a:latin typeface="+mn-lt"/>
                          <a:ea typeface="+mn-ea"/>
                          <a:cs typeface="+mn-cs"/>
                        </a:rPr>
                        <a:t> power wheels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baseline="0" dirty="0" smtClean="0"/>
                        <a:t>Chevy Volt</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8173">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b="1" dirty="0" smtClean="0"/>
                        <a:t>Plug-in Hybrid (PHEV)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dirty="0" smtClean="0">
                          <a:solidFill>
                            <a:schemeClr val="dk1"/>
                          </a:solidFill>
                          <a:latin typeface="+mn-lt"/>
                          <a:ea typeface="+mn-ea"/>
                          <a:cs typeface="+mn-cs"/>
                        </a:rPr>
                        <a:t>Upgrade of the standard</a:t>
                      </a:r>
                      <a:r>
                        <a:rPr lang="en-US" sz="1200" b="1" kern="1200" baseline="0" dirty="0" smtClean="0">
                          <a:solidFill>
                            <a:schemeClr val="dk1"/>
                          </a:solidFill>
                          <a:latin typeface="+mn-lt"/>
                          <a:ea typeface="+mn-ea"/>
                          <a:cs typeface="+mn-cs"/>
                        </a:rPr>
                        <a:t> “Full H</a:t>
                      </a:r>
                      <a:r>
                        <a:rPr lang="en-US" sz="1200" b="1" kern="1200" dirty="0" smtClean="0">
                          <a:solidFill>
                            <a:schemeClr val="dk1"/>
                          </a:solidFill>
                          <a:latin typeface="+mn-lt"/>
                          <a:ea typeface="+mn-ea"/>
                          <a:cs typeface="+mn-cs"/>
                        </a:rPr>
                        <a:t>ybrid”</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dirty="0" smtClean="0">
                          <a:solidFill>
                            <a:schemeClr val="dk1"/>
                          </a:solidFill>
                          <a:latin typeface="+mn-lt"/>
                          <a:ea typeface="+mn-ea"/>
                          <a:cs typeface="+mn-cs"/>
                        </a:rPr>
                        <a:t>Larger battery than standard </a:t>
                      </a:r>
                      <a:r>
                        <a:rPr lang="en-US" sz="1200" b="1" kern="1200" baseline="0" dirty="0" smtClean="0">
                          <a:solidFill>
                            <a:schemeClr val="dk1"/>
                          </a:solidFill>
                          <a:latin typeface="+mn-lt"/>
                          <a:ea typeface="+mn-ea"/>
                          <a:cs typeface="+mn-cs"/>
                        </a:rPr>
                        <a:t>hybrid vehicles</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b="1" kern="1200" dirty="0" smtClean="0">
                          <a:solidFill>
                            <a:schemeClr val="dk1"/>
                          </a:solidFill>
                          <a:latin typeface="+mn-lt"/>
                          <a:ea typeface="+mn-ea"/>
                          <a:cs typeface="+mn-cs"/>
                        </a:rPr>
                        <a:t>Added plug-in</a:t>
                      </a:r>
                      <a:r>
                        <a:rPr lang="en-US" sz="1200" b="1" kern="1200" baseline="0" dirty="0" smtClean="0">
                          <a:solidFill>
                            <a:schemeClr val="dk1"/>
                          </a:solidFill>
                          <a:latin typeface="+mn-lt"/>
                          <a:ea typeface="+mn-ea"/>
                          <a:cs typeface="+mn-cs"/>
                        </a:rPr>
                        <a:t> capability</a:t>
                      </a:r>
                      <a:endParaRPr lang="en-US" sz="1200" b="1"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baseline="0" dirty="0" smtClean="0"/>
                        <a:t>Toyota </a:t>
                      </a:r>
                      <a:r>
                        <a:rPr lang="en-US" sz="1800" b="1" baseline="0" dirty="0" err="1" smtClean="0"/>
                        <a:t>Prius</a:t>
                      </a:r>
                      <a:r>
                        <a:rPr lang="en-US" sz="1800" b="1" baseline="0" dirty="0" smtClean="0"/>
                        <a:t> Plug-In</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8173">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A6A6A6"/>
                          </a:solidFill>
                        </a:rPr>
                        <a:t>Full Hybrid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dirty="0" smtClean="0">
                          <a:solidFill>
                            <a:srgbClr val="A6A6A6"/>
                          </a:solidFill>
                        </a:rPr>
                        <a:t>Has</a:t>
                      </a:r>
                      <a:r>
                        <a:rPr lang="en-US" sz="1200" baseline="0" dirty="0" smtClean="0">
                          <a:solidFill>
                            <a:srgbClr val="A6A6A6"/>
                          </a:solidFill>
                        </a:rPr>
                        <a:t> both </a:t>
                      </a:r>
                      <a:r>
                        <a:rPr lang="en-US" sz="1200" dirty="0" smtClean="0">
                          <a:solidFill>
                            <a:srgbClr val="A6A6A6"/>
                          </a:solidFill>
                        </a:rPr>
                        <a:t>ICE and electric motor that can power wheels either independently or in combination</a:t>
                      </a:r>
                    </a:p>
                    <a:p>
                      <a:pPr marL="171450" marR="0" lvl="1" indent="-171450" algn="l" defTabSz="457200" rtl="0" eaLnBrk="1" fontAlgn="auto" latinLnBrk="0" hangingPunct="1">
                        <a:lnSpc>
                          <a:spcPct val="100000"/>
                        </a:lnSpc>
                        <a:spcBef>
                          <a:spcPts val="0"/>
                        </a:spcBef>
                        <a:spcAft>
                          <a:spcPts val="0"/>
                        </a:spcAft>
                        <a:buClrTx/>
                        <a:buSzTx/>
                        <a:buFont typeface="Arial"/>
                        <a:buChar char="•"/>
                        <a:tabLst/>
                        <a:defRPr/>
                      </a:pPr>
                      <a:r>
                        <a:rPr lang="en-US" sz="1200" dirty="0" smtClean="0">
                          <a:solidFill>
                            <a:srgbClr val="A6A6A6"/>
                          </a:solidFill>
                        </a:rPr>
                        <a:t>No plug-in</a:t>
                      </a:r>
                      <a:r>
                        <a:rPr lang="en-US" sz="1200" baseline="0" dirty="0" smtClean="0">
                          <a:solidFill>
                            <a:srgbClr val="A6A6A6"/>
                          </a:solidFill>
                        </a:rPr>
                        <a:t> capability</a:t>
                      </a:r>
                      <a:endParaRPr lang="en-US" sz="1200" dirty="0" smtClean="0">
                        <a:solidFill>
                          <a:srgbClr val="A6A6A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A6A6A6"/>
                          </a:solidFill>
                        </a:rPr>
                        <a:t>Toyota </a:t>
                      </a:r>
                      <a:r>
                        <a:rPr lang="en-US" dirty="0" err="1" smtClean="0">
                          <a:solidFill>
                            <a:srgbClr val="A6A6A6"/>
                          </a:solidFill>
                        </a:rPr>
                        <a:t>Prius</a:t>
                      </a:r>
                      <a:endParaRPr lang="en-US" dirty="0">
                        <a:solidFill>
                          <a:srgbClr val="A6A6A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pic>
        <p:nvPicPr>
          <p:cNvPr id="6" name="Picture 5"/>
          <p:cNvPicPr>
            <a:picLocks noChangeAspect="1"/>
          </p:cNvPicPr>
          <p:nvPr/>
        </p:nvPicPr>
        <p:blipFill>
          <a:blip r:embed="rId3"/>
          <a:stretch>
            <a:fillRect/>
          </a:stretch>
        </p:blipFill>
        <p:spPr>
          <a:xfrm>
            <a:off x="2819400" y="1219200"/>
            <a:ext cx="3352800" cy="1788160"/>
          </a:xfrm>
          <a:prstGeom prst="rect">
            <a:avLst/>
          </a:prstGeom>
        </p:spPr>
      </p:pic>
    </p:spTree>
    <p:extLst>
      <p:ext uri="{BB962C8B-B14F-4D97-AF65-F5344CB8AC3E}">
        <p14:creationId xmlns="" xmlns:p14="http://schemas.microsoft.com/office/powerpoint/2010/main" val="8798037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of EV Sales Projections, 2020</a:t>
            </a:r>
            <a:endParaRPr lang="en-US" dirty="0"/>
          </a:p>
        </p:txBody>
      </p:sp>
      <p:sp>
        <p:nvSpPr>
          <p:cNvPr id="3" name="Date Placeholder 2"/>
          <p:cNvSpPr>
            <a:spLocks noGrp="1"/>
          </p:cNvSpPr>
          <p:nvPr>
            <p:ph type="dt" sz="half" idx="10"/>
          </p:nvPr>
        </p:nvSpPr>
        <p:spPr/>
        <p:txBody>
          <a:bodyPr/>
          <a:lstStyle/>
          <a:p>
            <a:r>
              <a:rPr lang="en-US" dirty="0" smtClean="0"/>
              <a:t>15 April 2011</a:t>
            </a:r>
            <a:endParaRPr lang="en-US" dirty="0"/>
          </a:p>
        </p:txBody>
      </p:sp>
      <p:sp>
        <p:nvSpPr>
          <p:cNvPr id="4" name="Footer Placeholder 3"/>
          <p:cNvSpPr>
            <a:spLocks noGrp="1"/>
          </p:cNvSpPr>
          <p:nvPr>
            <p:ph type="ftr" sz="quarter" idx="11"/>
          </p:nvPr>
        </p:nvSpPr>
        <p:spPr/>
        <p:txBody>
          <a:bodyPr/>
          <a:lstStyle/>
          <a:p>
            <a:r>
              <a:rPr lang="en-US" dirty="0" smtClean="0"/>
              <a:t>EV-Provided Ancillary Services</a:t>
            </a:r>
            <a:endParaRPr lang="en-US" dirty="0"/>
          </a:p>
        </p:txBody>
      </p:sp>
      <p:sp>
        <p:nvSpPr>
          <p:cNvPr id="5" name="Slide Number Placeholder 4"/>
          <p:cNvSpPr>
            <a:spLocks noGrp="1"/>
          </p:cNvSpPr>
          <p:nvPr>
            <p:ph type="sldNum" sz="quarter" idx="12"/>
          </p:nvPr>
        </p:nvSpPr>
        <p:spPr/>
        <p:txBody>
          <a:bodyPr/>
          <a:lstStyle/>
          <a:p>
            <a:fld id="{1B42CB67-567A-9447-A883-B79F5C3E5B43}" type="slidenum">
              <a:rPr lang="en-US" smtClean="0"/>
              <a:pPr/>
              <a:t>12</a:t>
            </a:fld>
            <a:endParaRPr lang="en-US" dirty="0"/>
          </a:p>
        </p:txBody>
      </p:sp>
      <p:graphicFrame>
        <p:nvGraphicFramePr>
          <p:cNvPr id="11" name="Chart 10"/>
          <p:cNvGraphicFramePr>
            <a:graphicFrameLocks/>
          </p:cNvGraphicFramePr>
          <p:nvPr>
            <p:extLst>
              <p:ext uri="{D42A27DB-BD31-4B8C-83A1-F6EECF244321}">
                <p14:modId xmlns="" xmlns:p14="http://schemas.microsoft.com/office/powerpoint/2010/main" val="35349944"/>
              </p:ext>
            </p:extLst>
          </p:nvPr>
        </p:nvGraphicFramePr>
        <p:xfrm>
          <a:off x="533400" y="1371600"/>
          <a:ext cx="7858486" cy="50483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2918085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639762"/>
          </a:xfrm>
        </p:spPr>
        <p:txBody>
          <a:bodyPr>
            <a:normAutofit fontScale="90000"/>
          </a:bodyPr>
          <a:lstStyle/>
          <a:p>
            <a:r>
              <a:rPr lang="en-US" dirty="0" smtClean="0"/>
              <a:t>Our </a:t>
            </a:r>
            <a:r>
              <a:rPr lang="en-US" dirty="0"/>
              <a:t>EV </a:t>
            </a:r>
            <a:r>
              <a:rPr lang="en-US" dirty="0" smtClean="0"/>
              <a:t>scenario </a:t>
            </a:r>
            <a:r>
              <a:rPr lang="en-US" dirty="0"/>
              <a:t>projection </a:t>
            </a:r>
            <a:r>
              <a:rPr lang="en-US" dirty="0" smtClean="0"/>
              <a:t>methodology</a:t>
            </a:r>
            <a:endParaRPr lang="en-US" dirty="0"/>
          </a:p>
        </p:txBody>
      </p:sp>
      <p:sp>
        <p:nvSpPr>
          <p:cNvPr id="3" name="Date Placeholder 2"/>
          <p:cNvSpPr>
            <a:spLocks noGrp="1"/>
          </p:cNvSpPr>
          <p:nvPr>
            <p:ph type="dt" sz="half" idx="10"/>
          </p:nvPr>
        </p:nvSpPr>
        <p:spPr/>
        <p:txBody>
          <a:bodyPr/>
          <a:lstStyle/>
          <a:p>
            <a:r>
              <a:rPr lang="en-US" smtClean="0"/>
              <a:t>15 April 2011</a:t>
            </a:r>
            <a:endParaRPr lang="en-US"/>
          </a:p>
        </p:txBody>
      </p:sp>
      <p:sp>
        <p:nvSpPr>
          <p:cNvPr id="4" name="Footer Placeholder 3"/>
          <p:cNvSpPr>
            <a:spLocks noGrp="1"/>
          </p:cNvSpPr>
          <p:nvPr>
            <p:ph type="ftr" sz="quarter" idx="11"/>
          </p:nvPr>
        </p:nvSpPr>
        <p:spPr/>
        <p:txBody>
          <a:bodyPr/>
          <a:lstStyle/>
          <a:p>
            <a:r>
              <a:rPr lang="en-US" smtClean="0"/>
              <a:t>EV-Provided Ancillary Services</a:t>
            </a:r>
            <a:endParaRPr lang="en-US"/>
          </a:p>
        </p:txBody>
      </p:sp>
      <p:sp>
        <p:nvSpPr>
          <p:cNvPr id="5" name="Slide Number Placeholder 4"/>
          <p:cNvSpPr>
            <a:spLocks noGrp="1"/>
          </p:cNvSpPr>
          <p:nvPr>
            <p:ph type="sldNum" sz="quarter" idx="12"/>
          </p:nvPr>
        </p:nvSpPr>
        <p:spPr/>
        <p:txBody>
          <a:bodyPr/>
          <a:lstStyle/>
          <a:p>
            <a:fld id="{1B42CB67-567A-9447-A883-B79F5C3E5B43}" type="slidenum">
              <a:rPr lang="en-US" smtClean="0"/>
              <a:pPr/>
              <a:t>13</a:t>
            </a:fld>
            <a:endParaRPr lang="en-US"/>
          </a:p>
        </p:txBody>
      </p:sp>
      <p:graphicFrame>
        <p:nvGraphicFramePr>
          <p:cNvPr id="11" name="Diagram 10"/>
          <p:cNvGraphicFramePr/>
          <p:nvPr>
            <p:extLst>
              <p:ext uri="{D42A27DB-BD31-4B8C-83A1-F6EECF244321}">
                <p14:modId xmlns="" xmlns:p14="http://schemas.microsoft.com/office/powerpoint/2010/main" val="1615333383"/>
              </p:ext>
            </p:extLst>
          </p:nvPr>
        </p:nvGraphicFramePr>
        <p:xfrm>
          <a:off x="228600" y="1676400"/>
          <a:ext cx="8686800" cy="2849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0" y="5459849"/>
            <a:ext cx="8839200" cy="1169551"/>
          </a:xfrm>
          <a:prstGeom prst="rect">
            <a:avLst/>
          </a:prstGeom>
          <a:noFill/>
        </p:spPr>
        <p:txBody>
          <a:bodyPr wrap="square" rtlCol="0">
            <a:spAutoFit/>
          </a:bodyPr>
          <a:lstStyle/>
          <a:p>
            <a:r>
              <a:rPr lang="en-US" sz="1000" dirty="0" smtClean="0"/>
              <a:t>Key Assumptions: For our scenarios we assumed that the % of passenger vehicles registered in California remained constant over time. Importantly, however, the total number of vehicles registered in California was forecast to increase as a function of projected US passenger vehicle registrations. Likewise, the % of EVs sold in California was held constant over time but the number of EVs sold increased as a function of projected registered passenger vehicles in California.</a:t>
            </a:r>
          </a:p>
          <a:p>
            <a:endParaRPr lang="en-US" sz="1000" dirty="0" smtClean="0"/>
          </a:p>
          <a:p>
            <a:r>
              <a:rPr lang="en-US" sz="1000" dirty="0" smtClean="0"/>
              <a:t>Data Sources: US Bureau of Transportation Statistics, National Highway Traffic Safety Administration, National Automobile Dealers Association, California New Car Dealer Association, Boston Consulting Group, Center for Automotive Research, PRTM, J.D. Power &amp; Associates, Frost &amp; Sullivan </a:t>
            </a:r>
            <a:endParaRPr lang="en-US" sz="1000" dirty="0"/>
          </a:p>
        </p:txBody>
      </p:sp>
    </p:spTree>
    <p:extLst>
      <p:ext uri="{BB962C8B-B14F-4D97-AF65-F5344CB8AC3E}">
        <p14:creationId xmlns="" xmlns:p14="http://schemas.microsoft.com/office/powerpoint/2010/main" val="941919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1009501839"/>
              </p:ext>
            </p:extLst>
          </p:nvPr>
        </p:nvGraphicFramePr>
        <p:xfrm>
          <a:off x="609600" y="1600200"/>
          <a:ext cx="80010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274638"/>
            <a:ext cx="8763000" cy="639762"/>
          </a:xfrm>
        </p:spPr>
        <p:txBody>
          <a:bodyPr>
            <a:normAutofit fontScale="90000"/>
          </a:bodyPr>
          <a:lstStyle/>
          <a:p>
            <a:r>
              <a:rPr lang="en-US" dirty="0" smtClean="0"/>
              <a:t>Forecast Scenarios of CA EV Sales</a:t>
            </a:r>
            <a:endParaRPr lang="en-US" dirty="0"/>
          </a:p>
        </p:txBody>
      </p:sp>
      <p:sp>
        <p:nvSpPr>
          <p:cNvPr id="3" name="Date Placeholder 2"/>
          <p:cNvSpPr>
            <a:spLocks noGrp="1"/>
          </p:cNvSpPr>
          <p:nvPr>
            <p:ph type="dt" sz="half" idx="10"/>
          </p:nvPr>
        </p:nvSpPr>
        <p:spPr/>
        <p:txBody>
          <a:bodyPr/>
          <a:lstStyle/>
          <a:p>
            <a:r>
              <a:rPr lang="en-US" dirty="0" smtClean="0"/>
              <a:t>15 April 2011</a:t>
            </a:r>
            <a:endParaRPr lang="en-US" dirty="0"/>
          </a:p>
        </p:txBody>
      </p:sp>
      <p:sp>
        <p:nvSpPr>
          <p:cNvPr id="4" name="Footer Placeholder 3"/>
          <p:cNvSpPr>
            <a:spLocks noGrp="1"/>
          </p:cNvSpPr>
          <p:nvPr>
            <p:ph type="ftr" sz="quarter" idx="11"/>
          </p:nvPr>
        </p:nvSpPr>
        <p:spPr/>
        <p:txBody>
          <a:bodyPr/>
          <a:lstStyle/>
          <a:p>
            <a:r>
              <a:rPr lang="en-US" dirty="0" smtClean="0"/>
              <a:t>EV-Provided Ancillary Services</a:t>
            </a:r>
            <a:endParaRPr lang="en-US" dirty="0"/>
          </a:p>
        </p:txBody>
      </p:sp>
      <p:sp>
        <p:nvSpPr>
          <p:cNvPr id="5" name="Slide Number Placeholder 4"/>
          <p:cNvSpPr>
            <a:spLocks noGrp="1"/>
          </p:cNvSpPr>
          <p:nvPr>
            <p:ph type="sldNum" sz="quarter" idx="12"/>
          </p:nvPr>
        </p:nvSpPr>
        <p:spPr/>
        <p:txBody>
          <a:bodyPr/>
          <a:lstStyle/>
          <a:p>
            <a:fld id="{1B42CB67-567A-9447-A883-B79F5C3E5B43}" type="slidenum">
              <a:rPr lang="en-US" smtClean="0"/>
              <a:pPr/>
              <a:t>14</a:t>
            </a:fld>
            <a:endParaRPr lang="en-US" dirty="0"/>
          </a:p>
        </p:txBody>
      </p:sp>
    </p:spTree>
    <p:extLst>
      <p:ext uri="{BB962C8B-B14F-4D97-AF65-F5344CB8AC3E}">
        <p14:creationId xmlns="" xmlns:p14="http://schemas.microsoft.com/office/powerpoint/2010/main" val="23370717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447800" y="1295400"/>
            <a:ext cx="6604000" cy="4939792"/>
            <a:chOff x="1447800" y="1295400"/>
            <a:chExt cx="6604000" cy="4939792"/>
          </a:xfrm>
        </p:grpSpPr>
        <p:pic>
          <p:nvPicPr>
            <p:cNvPr id="6" name="Picture 5"/>
            <p:cNvPicPr>
              <a:picLocks noChangeAspect="1"/>
            </p:cNvPicPr>
            <p:nvPr/>
          </p:nvPicPr>
          <p:blipFill>
            <a:blip r:embed="rId3"/>
            <a:stretch>
              <a:fillRect/>
            </a:stretch>
          </p:blipFill>
          <p:spPr>
            <a:xfrm>
              <a:off x="1447800" y="1295400"/>
              <a:ext cx="6604000" cy="4939792"/>
            </a:xfrm>
            <a:prstGeom prst="rect">
              <a:avLst/>
            </a:prstGeom>
          </p:spPr>
        </p:pic>
        <p:sp>
          <p:nvSpPr>
            <p:cNvPr id="9" name="Rectangle 8"/>
            <p:cNvSpPr/>
            <p:nvPr/>
          </p:nvSpPr>
          <p:spPr>
            <a:xfrm>
              <a:off x="5257800" y="2260778"/>
              <a:ext cx="609600" cy="202844"/>
            </a:xfrm>
            <a:prstGeom prst="rect">
              <a:avLst/>
            </a:prstGeom>
            <a:solidFill>
              <a:srgbClr val="D287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228600" y="274638"/>
            <a:ext cx="8534400" cy="639762"/>
          </a:xfrm>
        </p:spPr>
        <p:txBody>
          <a:bodyPr>
            <a:normAutofit fontScale="90000"/>
          </a:bodyPr>
          <a:lstStyle/>
          <a:p>
            <a:r>
              <a:rPr lang="en-US" dirty="0" smtClean="0"/>
              <a:t>Smart Grid and Vehicle-to-Grid (V2G) </a:t>
            </a:r>
            <a:endParaRPr lang="en-US" dirty="0"/>
          </a:p>
        </p:txBody>
      </p:sp>
      <p:sp>
        <p:nvSpPr>
          <p:cNvPr id="3" name="Date Placeholder 2"/>
          <p:cNvSpPr>
            <a:spLocks noGrp="1"/>
          </p:cNvSpPr>
          <p:nvPr>
            <p:ph type="dt" sz="half" idx="10"/>
          </p:nvPr>
        </p:nvSpPr>
        <p:spPr/>
        <p:txBody>
          <a:bodyPr/>
          <a:lstStyle/>
          <a:p>
            <a:r>
              <a:rPr lang="en-US" dirty="0" smtClean="0"/>
              <a:t>15 April 2011</a:t>
            </a:r>
            <a:endParaRPr lang="en-US" dirty="0"/>
          </a:p>
        </p:txBody>
      </p:sp>
      <p:sp>
        <p:nvSpPr>
          <p:cNvPr id="4" name="Footer Placeholder 3"/>
          <p:cNvSpPr>
            <a:spLocks noGrp="1"/>
          </p:cNvSpPr>
          <p:nvPr>
            <p:ph type="ftr" sz="quarter" idx="11"/>
          </p:nvPr>
        </p:nvSpPr>
        <p:spPr/>
        <p:txBody>
          <a:bodyPr/>
          <a:lstStyle/>
          <a:p>
            <a:r>
              <a:rPr lang="en-US" dirty="0" smtClean="0"/>
              <a:t>EV-Provided Ancillary Services</a:t>
            </a:r>
            <a:endParaRPr lang="en-US" dirty="0"/>
          </a:p>
        </p:txBody>
      </p:sp>
      <p:sp>
        <p:nvSpPr>
          <p:cNvPr id="5" name="Slide Number Placeholder 4"/>
          <p:cNvSpPr>
            <a:spLocks noGrp="1"/>
          </p:cNvSpPr>
          <p:nvPr>
            <p:ph type="sldNum" sz="quarter" idx="12"/>
          </p:nvPr>
        </p:nvSpPr>
        <p:spPr/>
        <p:txBody>
          <a:bodyPr/>
          <a:lstStyle/>
          <a:p>
            <a:fld id="{1B42CB67-567A-9447-A883-B79F5C3E5B43}" type="slidenum">
              <a:rPr lang="en-US" smtClean="0"/>
              <a:pPr/>
              <a:t>15</a:t>
            </a:fld>
            <a:endParaRPr lang="en-US" dirty="0"/>
          </a:p>
        </p:txBody>
      </p:sp>
      <p:sp>
        <p:nvSpPr>
          <p:cNvPr id="7" name="TextBox 6"/>
          <p:cNvSpPr txBox="1"/>
          <p:nvPr/>
        </p:nvSpPr>
        <p:spPr>
          <a:xfrm>
            <a:off x="0" y="6409761"/>
            <a:ext cx="7086600" cy="246221"/>
          </a:xfrm>
          <a:prstGeom prst="rect">
            <a:avLst/>
          </a:prstGeom>
          <a:noFill/>
        </p:spPr>
        <p:txBody>
          <a:bodyPr wrap="square" rtlCol="0">
            <a:spAutoFit/>
          </a:bodyPr>
          <a:lstStyle/>
          <a:p>
            <a:r>
              <a:rPr lang="en-US" sz="1000" dirty="0" smtClean="0"/>
              <a:t>Source: U.S. Department of Energy, Energy Efficiency and Renewable Energy</a:t>
            </a:r>
            <a:endParaRPr lang="en-US" sz="1000" dirty="0"/>
          </a:p>
        </p:txBody>
      </p:sp>
      <p:sp>
        <p:nvSpPr>
          <p:cNvPr id="8" name="Oval 7"/>
          <p:cNvSpPr/>
          <p:nvPr/>
        </p:nvSpPr>
        <p:spPr>
          <a:xfrm rot="8872470">
            <a:off x="5678179" y="3782249"/>
            <a:ext cx="1140286" cy="1336772"/>
          </a:xfrm>
          <a:prstGeom prst="ellipse">
            <a:avLst/>
          </a:prstGeom>
          <a:noFill/>
          <a:ln w="88900" cmpd="sng">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Tree>
    <p:extLst>
      <p:ext uri="{BB962C8B-B14F-4D97-AF65-F5344CB8AC3E}">
        <p14:creationId xmlns="" xmlns:p14="http://schemas.microsoft.com/office/powerpoint/2010/main" val="91793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repeatCount="indefinite" grpId="0" nodeType="clickEffect">
                                  <p:stCondLst>
                                    <p:cond delay="0"/>
                                  </p:stCondLst>
                                  <p:endCondLst>
                                    <p:cond evt="onNext" delay="0">
                                      <p:tgtEl>
                                        <p:sldTgt/>
                                      </p:tgtEl>
                                    </p:cond>
                                  </p:endCondLst>
                                  <p:childTnLst>
                                    <p:animEffect transition="out" filter="fade">
                                      <p:cBhvr>
                                        <p:cTn id="10" dur="1000" tmFilter="0, 0; .2, .5; .8, .5; 1, 0"/>
                                        <p:tgtEl>
                                          <p:spTgt spid="8"/>
                                        </p:tgtEl>
                                      </p:cBhvr>
                                    </p:animEffect>
                                    <p:animScale>
                                      <p:cBhvr>
                                        <p:cTn id="11" dur="50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15875"/>
            <a:ext cx="8458200" cy="1143000"/>
          </a:xfrm>
        </p:spPr>
        <p:txBody>
          <a:bodyPr/>
          <a:lstStyle/>
          <a:p>
            <a:r>
              <a:rPr lang="en-US" b="1" smtClean="0"/>
              <a:t>Agenda</a:t>
            </a:r>
          </a:p>
        </p:txBody>
      </p:sp>
      <p:sp>
        <p:nvSpPr>
          <p:cNvPr id="46082"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DDAE1B7-C4D0-4F43-8E27-FB43C6795547}" type="slidenum">
              <a:rPr lang="en-US">
                <a:solidFill>
                  <a:srgbClr val="FFFFFF"/>
                </a:solidFill>
                <a:cs typeface="Arial" pitchFamily="34" charset="0"/>
              </a:rPr>
              <a:pPr fontAlgn="base">
                <a:spcBef>
                  <a:spcPct val="0"/>
                </a:spcBef>
                <a:spcAft>
                  <a:spcPct val="0"/>
                </a:spcAft>
              </a:pPr>
              <a:t>16</a:t>
            </a:fld>
            <a:endParaRPr lang="en-US">
              <a:solidFill>
                <a:srgbClr val="FFFFFF"/>
              </a:solidFill>
              <a:cs typeface="Arial" pitchFamily="34" charset="0"/>
            </a:endParaRPr>
          </a:p>
        </p:txBody>
      </p:sp>
      <p:sp>
        <p:nvSpPr>
          <p:cNvPr id="9" name="Rectangle 8"/>
          <p:cNvSpPr/>
          <p:nvPr/>
        </p:nvSpPr>
        <p:spPr>
          <a:xfrm>
            <a:off x="2444750" y="8634413"/>
            <a:ext cx="4237038" cy="541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Findings and Recommendations</a:t>
            </a:r>
          </a:p>
        </p:txBody>
      </p:sp>
      <p:sp>
        <p:nvSpPr>
          <p:cNvPr id="46084" name="Date Placeholder 10"/>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46085" name="Footer Placeholder 11"/>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graphicFrame>
        <p:nvGraphicFramePr>
          <p:cNvPr id="16" name="Diagram 15"/>
          <p:cNvGraphicFramePr/>
          <p:nvPr/>
        </p:nvGraphicFramePr>
        <p:xfrm>
          <a:off x="1524000" y="1219200"/>
          <a:ext cx="6096000" cy="5298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228600" y="274638"/>
            <a:ext cx="8686800" cy="639762"/>
          </a:xfrm>
        </p:spPr>
        <p:txBody>
          <a:bodyPr/>
          <a:lstStyle/>
          <a:p>
            <a:r>
              <a:rPr lang="en-US" sz="3200" dirty="0" smtClean="0"/>
              <a:t>There are two mechanisms through which demand response is provided</a:t>
            </a:r>
          </a:p>
        </p:txBody>
      </p:sp>
      <p:sp>
        <p:nvSpPr>
          <p:cNvPr id="48130" name="Content Placeholder 2"/>
          <p:cNvSpPr>
            <a:spLocks noGrp="1"/>
          </p:cNvSpPr>
          <p:nvPr>
            <p:ph idx="1"/>
          </p:nvPr>
        </p:nvSpPr>
        <p:spPr>
          <a:xfrm>
            <a:off x="228600" y="1219200"/>
            <a:ext cx="8686800" cy="3810000"/>
          </a:xfrm>
        </p:spPr>
        <p:txBody>
          <a:bodyPr/>
          <a:lstStyle/>
          <a:p>
            <a:pPr>
              <a:buFont typeface="Arial" pitchFamily="34" charset="0"/>
              <a:buNone/>
            </a:pPr>
            <a:endParaRPr lang="en-US" smtClean="0"/>
          </a:p>
          <a:p>
            <a:pPr lvl="1">
              <a:buFont typeface="Arial" pitchFamily="34" charset="0"/>
              <a:buNone/>
            </a:pPr>
            <a:endParaRPr lang="en-US" b="1" smtClean="0"/>
          </a:p>
          <a:p>
            <a:pPr lvl="1"/>
            <a:endParaRPr lang="en-US" smtClean="0"/>
          </a:p>
          <a:p>
            <a:pPr>
              <a:buFont typeface="Arial" pitchFamily="34" charset="0"/>
              <a:buNone/>
            </a:pPr>
            <a:endParaRPr lang="en-US" smtClean="0"/>
          </a:p>
          <a:p>
            <a:endParaRPr lang="en-US" smtClean="0"/>
          </a:p>
          <a:p>
            <a:pPr>
              <a:buFont typeface="Arial" pitchFamily="34" charset="0"/>
              <a:buNone/>
            </a:pPr>
            <a:endParaRPr lang="en-US" smtClean="0"/>
          </a:p>
        </p:txBody>
      </p:sp>
      <p:sp>
        <p:nvSpPr>
          <p:cNvPr id="48131"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48132"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48133"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5097BC9-AD6A-4757-85C1-80A165CA59C6}" type="slidenum">
              <a:rPr lang="en-US">
                <a:cs typeface="Arial" pitchFamily="34" charset="0"/>
              </a:rPr>
              <a:pPr fontAlgn="base">
                <a:spcBef>
                  <a:spcPct val="0"/>
                </a:spcBef>
                <a:spcAft>
                  <a:spcPct val="0"/>
                </a:spcAft>
              </a:pPr>
              <a:t>17</a:t>
            </a:fld>
            <a:endParaRPr lang="en-US">
              <a:cs typeface="Arial" pitchFamily="34" charset="0"/>
            </a:endParaRPr>
          </a:p>
        </p:txBody>
      </p:sp>
      <p:sp>
        <p:nvSpPr>
          <p:cNvPr id="11" name="Oval 10"/>
          <p:cNvSpPr/>
          <p:nvPr/>
        </p:nvSpPr>
        <p:spPr>
          <a:xfrm>
            <a:off x="4953000" y="5181600"/>
            <a:ext cx="2819400" cy="457200"/>
          </a:xfrm>
          <a:prstGeom prst="ellipse">
            <a:avLst/>
          </a:prstGeom>
          <a:no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13" name="Content Placeholder 8"/>
          <p:cNvGraphicFramePr>
            <a:graphicFrameLocks/>
          </p:cNvGraphicFramePr>
          <p:nvPr/>
        </p:nvGraphicFramePr>
        <p:xfrm>
          <a:off x="228600" y="2905125"/>
          <a:ext cx="8686800" cy="3038603"/>
        </p:xfrm>
        <a:graphic>
          <a:graphicData uri="http://schemas.openxmlformats.org/drawingml/2006/table">
            <a:tbl>
              <a:tblPr firstRow="1" bandRow="1">
                <a:tableStyleId>{5C22544A-7EE6-4342-B048-85BDC9FD1C3A}</a:tableStyleId>
              </a:tblPr>
              <a:tblGrid>
                <a:gridCol w="4343400"/>
                <a:gridCol w="4343400"/>
              </a:tblGrid>
              <a:tr h="330384">
                <a:tc>
                  <a:txBody>
                    <a:bodyPr/>
                    <a:lstStyle/>
                    <a:p>
                      <a:pPr algn="ctr"/>
                      <a:r>
                        <a:rPr lang="en-US" b="1" dirty="0" smtClean="0">
                          <a:solidFill>
                            <a:schemeClr val="bg1"/>
                          </a:solidFill>
                        </a:rPr>
                        <a:t>Price-based</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dirty="0" smtClean="0">
                          <a:solidFill>
                            <a:schemeClr val="bg1"/>
                          </a:solidFill>
                        </a:rPr>
                        <a:t>Incentive</a:t>
                      </a:r>
                      <a:r>
                        <a:rPr lang="en-US" baseline="0" dirty="0" smtClean="0">
                          <a:solidFill>
                            <a:schemeClr val="bg1"/>
                          </a:solidFill>
                        </a:rPr>
                        <a:t>-based</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78173">
                <a:tc>
                  <a:txBody>
                    <a:bodyPr/>
                    <a:lstStyle/>
                    <a:p>
                      <a:pPr marL="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Time-of-use</a:t>
                      </a:r>
                      <a:r>
                        <a:rPr lang="en-US" baseline="0" dirty="0" smtClean="0"/>
                        <a:t> (TOU)</a:t>
                      </a:r>
                      <a:endParaRPr lang="en-US"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800" baseline="0" dirty="0" smtClean="0"/>
                        <a:t> Interruptible/</a:t>
                      </a:r>
                      <a:r>
                        <a:rPr lang="en-US" sz="1800" baseline="0" dirty="0" err="1" smtClean="0"/>
                        <a:t>Curtailable</a:t>
                      </a:r>
                      <a:r>
                        <a:rPr lang="en-US" sz="1800" baseline="0" dirty="0" smtClean="0"/>
                        <a:t> DR</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8173">
                <a:tc>
                  <a:txBody>
                    <a:bodyPr/>
                    <a:lstStyle/>
                    <a:p>
                      <a:pPr marL="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Real-time</a:t>
                      </a:r>
                      <a:r>
                        <a:rPr lang="en-US" baseline="0" dirty="0" smtClean="0"/>
                        <a:t> pricing (RTP)</a:t>
                      </a:r>
                      <a:endParaRPr lang="en-US"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800" baseline="0" dirty="0" smtClean="0"/>
                        <a:t> Demand bidding/buyback</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8173">
                <a:tc>
                  <a:txBody>
                    <a:bodyPr/>
                    <a:lstStyle/>
                    <a:p>
                      <a:pPr marL="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Critical peak pricing (CPP)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800" baseline="0" dirty="0" smtClean="0"/>
                        <a:t> Emergency DR </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57199">
                <a:tc>
                  <a:txBody>
                    <a:bodyPr/>
                    <a:lstStyle/>
                    <a:p>
                      <a:pPr marL="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800" baseline="0" dirty="0" smtClean="0"/>
                        <a:t> Capacity market</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81125">
                <a:tc>
                  <a:txBody>
                    <a:bodyPr/>
                    <a:lstStyle/>
                    <a:p>
                      <a:pPr marL="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Font typeface="Arial" pitchFamily="34" charset="0"/>
                        <a:buChar char="•"/>
                      </a:pPr>
                      <a:r>
                        <a:rPr lang="en-US" dirty="0" smtClean="0">
                          <a:solidFill>
                            <a:sysClr val="windowText" lastClr="000000"/>
                          </a:solidFill>
                        </a:rPr>
                        <a:t> </a:t>
                      </a:r>
                      <a:r>
                        <a:rPr lang="en-US" b="1" i="1" dirty="0" smtClean="0">
                          <a:solidFill>
                            <a:sysClr val="windowText" lastClr="000000"/>
                          </a:solidFill>
                        </a:rPr>
                        <a:t>Ancillary</a:t>
                      </a:r>
                      <a:r>
                        <a:rPr lang="en-US" b="1" i="1" baseline="0" dirty="0" smtClean="0">
                          <a:solidFill>
                            <a:sysClr val="windowText" lastClr="000000"/>
                          </a:solidFill>
                        </a:rPr>
                        <a:t> Services</a:t>
                      </a:r>
                      <a:endParaRPr lang="en-US" b="1" i="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14" name="Rectangle 13"/>
          <p:cNvSpPr/>
          <p:nvPr/>
        </p:nvSpPr>
        <p:spPr>
          <a:xfrm>
            <a:off x="228600" y="1371600"/>
            <a:ext cx="8686800" cy="685800"/>
          </a:xfrm>
          <a:prstGeom prst="rect">
            <a:avLst/>
          </a:prstGeom>
          <a:solidFill>
            <a:schemeClr val="tx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r>
              <a:rPr lang="en-US" b="1" dirty="0"/>
              <a:t>Demand Response </a:t>
            </a:r>
            <a:r>
              <a:rPr lang="en-US" b="1" dirty="0" smtClean="0"/>
              <a:t>(DR) </a:t>
            </a:r>
            <a:r>
              <a:rPr lang="en-US" dirty="0" smtClean="0"/>
              <a:t>- </a:t>
            </a:r>
            <a:r>
              <a:rPr lang="en-US" dirty="0"/>
              <a:t>changes in electricity usage relative to </a:t>
            </a:r>
            <a:r>
              <a:rPr lang="en-US" i="1" u="sng" dirty="0"/>
              <a:t>normal consumption patterns </a:t>
            </a:r>
            <a:r>
              <a:rPr lang="en-US" dirty="0"/>
              <a:t>as a result of </a:t>
            </a:r>
            <a:r>
              <a:rPr lang="en-US" i="1" u="sng" dirty="0"/>
              <a:t>incentives</a:t>
            </a:r>
            <a:r>
              <a:rPr lang="en-US" dirty="0"/>
              <a:t> designed to </a:t>
            </a:r>
            <a:r>
              <a:rPr lang="en-US" i="1" u="sng" dirty="0"/>
              <a:t>encourage</a:t>
            </a:r>
            <a:r>
              <a:rPr lang="en-US" dirty="0"/>
              <a:t> lower use</a:t>
            </a:r>
            <a:r>
              <a:rPr lang="en-US" sz="1200" dirty="0"/>
              <a:t> </a:t>
            </a:r>
            <a:r>
              <a:rPr lang="en-US" baseline="30000" dirty="0"/>
              <a:t>1</a:t>
            </a:r>
            <a:endParaRPr lang="en-US" dirty="0"/>
          </a:p>
        </p:txBody>
      </p:sp>
      <p:sp>
        <p:nvSpPr>
          <p:cNvPr id="15" name="Pentagon 14"/>
          <p:cNvSpPr/>
          <p:nvPr/>
        </p:nvSpPr>
        <p:spPr>
          <a:xfrm rot="5400000">
            <a:off x="4381500" y="419100"/>
            <a:ext cx="381000" cy="4114800"/>
          </a:xfrm>
          <a:prstGeom prst="homePlate">
            <a:avLst>
              <a:gd name="adj" fmla="val 160821"/>
            </a:avLst>
          </a:prstGeom>
          <a:solidFill>
            <a:schemeClr val="bg1">
              <a:lumMod val="7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156" name="TextBox 15"/>
          <p:cNvSpPr txBox="1">
            <a:spLocks noChangeArrowheads="1"/>
          </p:cNvSpPr>
          <p:nvPr/>
        </p:nvSpPr>
        <p:spPr bwMode="auto">
          <a:xfrm>
            <a:off x="228600" y="6383338"/>
            <a:ext cx="8077200" cy="246062"/>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Source: Federal Energy Regulatory Commission (FERC)</a:t>
            </a:r>
          </a:p>
        </p:txBody>
      </p:sp>
      <p:sp>
        <p:nvSpPr>
          <p:cNvPr id="12" name="Right Arrow 11"/>
          <p:cNvSpPr/>
          <p:nvPr/>
        </p:nvSpPr>
        <p:spPr>
          <a:xfrm rot="10800000">
            <a:off x="6553200" y="5486400"/>
            <a:ext cx="838200" cy="457200"/>
          </a:xfrm>
          <a:prstGeom prst="rightArrow">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152400" y="274638"/>
            <a:ext cx="8534400" cy="639762"/>
          </a:xfrm>
        </p:spPr>
        <p:txBody>
          <a:bodyPr/>
          <a:lstStyle/>
          <a:p>
            <a:r>
              <a:rPr lang="en-US" sz="3200" smtClean="0"/>
              <a:t>Key stakeholders in demand response markets</a:t>
            </a:r>
          </a:p>
        </p:txBody>
      </p:sp>
      <p:sp>
        <p:nvSpPr>
          <p:cNvPr id="50178"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50179"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5018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437D6C-3058-4F94-84FC-860305308D7A}" type="slidenum">
              <a:rPr lang="en-US">
                <a:cs typeface="Arial" pitchFamily="34" charset="0"/>
              </a:rPr>
              <a:pPr fontAlgn="base">
                <a:spcBef>
                  <a:spcPct val="0"/>
                </a:spcBef>
                <a:spcAft>
                  <a:spcPct val="0"/>
                </a:spcAft>
              </a:pPr>
              <a:t>18</a:t>
            </a:fld>
            <a:endParaRPr lang="en-US">
              <a:cs typeface="Arial" pitchFamily="34" charset="0"/>
            </a:endParaRPr>
          </a:p>
        </p:txBody>
      </p:sp>
      <p:sp>
        <p:nvSpPr>
          <p:cNvPr id="50181" name="Content Placeholder 12"/>
          <p:cNvSpPr>
            <a:spLocks noGrp="1"/>
          </p:cNvSpPr>
          <p:nvPr>
            <p:ph idx="1"/>
          </p:nvPr>
        </p:nvSpPr>
        <p:spPr>
          <a:xfrm>
            <a:off x="381000" y="1219200"/>
            <a:ext cx="8386763" cy="4106863"/>
          </a:xfrm>
        </p:spPr>
        <p:txBody>
          <a:bodyPr/>
          <a:lstStyle/>
          <a:p>
            <a:pPr>
              <a:buFont typeface="Arial" pitchFamily="34" charset="0"/>
              <a:buNone/>
            </a:pPr>
            <a:r>
              <a:rPr lang="en-US" smtClean="0"/>
              <a:t>		</a:t>
            </a:r>
          </a:p>
        </p:txBody>
      </p:sp>
      <p:sp>
        <p:nvSpPr>
          <p:cNvPr id="14" name="Rounded Rectangle 13"/>
          <p:cNvSpPr/>
          <p:nvPr/>
        </p:nvSpPr>
        <p:spPr>
          <a:xfrm>
            <a:off x="304800" y="1219200"/>
            <a:ext cx="8534400" cy="1219200"/>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183" name="TextBox 20"/>
          <p:cNvSpPr txBox="1">
            <a:spLocks noChangeArrowheads="1"/>
          </p:cNvSpPr>
          <p:nvPr/>
        </p:nvSpPr>
        <p:spPr bwMode="auto">
          <a:xfrm>
            <a:off x="304800" y="1219200"/>
            <a:ext cx="1700213" cy="369888"/>
          </a:xfrm>
          <a:prstGeom prst="rect">
            <a:avLst/>
          </a:prstGeom>
          <a:noFill/>
          <a:ln w="9525">
            <a:noFill/>
            <a:miter lim="800000"/>
            <a:headEnd/>
            <a:tailEnd/>
          </a:ln>
        </p:spPr>
        <p:txBody>
          <a:bodyPr>
            <a:spAutoFit/>
          </a:bodyPr>
          <a:lstStyle/>
          <a:p>
            <a:r>
              <a:rPr lang="en-US" b="1">
                <a:latin typeface="Calibri" pitchFamily="34" charset="0"/>
              </a:rPr>
              <a:t>Grid Operators</a:t>
            </a:r>
            <a:endParaRPr lang="en-US">
              <a:latin typeface="Calibri" pitchFamily="34" charset="0"/>
            </a:endParaRPr>
          </a:p>
        </p:txBody>
      </p:sp>
      <p:sp>
        <p:nvSpPr>
          <p:cNvPr id="22" name="Rounded Rectangle 21"/>
          <p:cNvSpPr/>
          <p:nvPr/>
        </p:nvSpPr>
        <p:spPr>
          <a:xfrm>
            <a:off x="304800" y="3048000"/>
            <a:ext cx="8534400" cy="1219200"/>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185" name="TextBox 22"/>
          <p:cNvSpPr txBox="1">
            <a:spLocks noChangeArrowheads="1"/>
          </p:cNvSpPr>
          <p:nvPr/>
        </p:nvSpPr>
        <p:spPr bwMode="auto">
          <a:xfrm>
            <a:off x="352425" y="3048000"/>
            <a:ext cx="1839913" cy="923925"/>
          </a:xfrm>
          <a:prstGeom prst="rect">
            <a:avLst/>
          </a:prstGeom>
          <a:noFill/>
          <a:ln w="9525">
            <a:noFill/>
            <a:miter lim="800000"/>
            <a:headEnd/>
            <a:tailEnd/>
          </a:ln>
        </p:spPr>
        <p:txBody>
          <a:bodyPr>
            <a:spAutoFit/>
          </a:bodyPr>
          <a:lstStyle/>
          <a:p>
            <a:r>
              <a:rPr lang="en-US" b="1">
                <a:latin typeface="Calibri" pitchFamily="34" charset="0"/>
              </a:rPr>
              <a:t>Power Dispatchers</a:t>
            </a:r>
          </a:p>
          <a:p>
            <a:endParaRPr lang="en-US">
              <a:latin typeface="Calibri" pitchFamily="34" charset="0"/>
            </a:endParaRPr>
          </a:p>
        </p:txBody>
      </p:sp>
      <p:sp>
        <p:nvSpPr>
          <p:cNvPr id="24" name="Rounded Rectangle 23"/>
          <p:cNvSpPr/>
          <p:nvPr/>
        </p:nvSpPr>
        <p:spPr>
          <a:xfrm>
            <a:off x="304800" y="4876800"/>
            <a:ext cx="8534400" cy="1219200"/>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187" name="TextBox 24"/>
          <p:cNvSpPr txBox="1">
            <a:spLocks noChangeArrowheads="1"/>
          </p:cNvSpPr>
          <p:nvPr/>
        </p:nvSpPr>
        <p:spPr bwMode="auto">
          <a:xfrm>
            <a:off x="328613" y="4876800"/>
            <a:ext cx="1701800" cy="646113"/>
          </a:xfrm>
          <a:prstGeom prst="rect">
            <a:avLst/>
          </a:prstGeom>
          <a:noFill/>
          <a:ln w="9525">
            <a:noFill/>
            <a:miter lim="800000"/>
            <a:headEnd/>
            <a:tailEnd/>
          </a:ln>
        </p:spPr>
        <p:txBody>
          <a:bodyPr>
            <a:spAutoFit/>
          </a:bodyPr>
          <a:lstStyle/>
          <a:p>
            <a:r>
              <a:rPr lang="en-US" b="1">
                <a:latin typeface="Calibri" pitchFamily="34" charset="0"/>
              </a:rPr>
              <a:t>Customers</a:t>
            </a:r>
          </a:p>
          <a:p>
            <a:endParaRPr lang="en-US">
              <a:latin typeface="Calibri" pitchFamily="34" charset="0"/>
            </a:endParaRPr>
          </a:p>
        </p:txBody>
      </p:sp>
      <p:cxnSp>
        <p:nvCxnSpPr>
          <p:cNvPr id="38" name="Straight Arrow Connector 37"/>
          <p:cNvCxnSpPr>
            <a:stCxn id="89" idx="3"/>
            <a:endCxn id="88" idx="1"/>
          </p:cNvCxnSpPr>
          <p:nvPr/>
        </p:nvCxnSpPr>
        <p:spPr>
          <a:xfrm>
            <a:off x="6122988" y="3657600"/>
            <a:ext cx="506412" cy="1588"/>
          </a:xfrm>
          <a:prstGeom prst="straightConnector1">
            <a:avLst/>
          </a:prstGeom>
          <a:ln>
            <a:solidFill>
              <a:schemeClr val="accent1"/>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90" idx="2"/>
            <a:endCxn id="89" idx="0"/>
          </p:cNvCxnSpPr>
          <p:nvPr/>
        </p:nvCxnSpPr>
        <p:spPr>
          <a:xfrm rot="5400000">
            <a:off x="5575300" y="2286000"/>
            <a:ext cx="609600" cy="91440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90" idx="2"/>
            <a:endCxn id="88" idx="0"/>
          </p:cNvCxnSpPr>
          <p:nvPr/>
        </p:nvCxnSpPr>
        <p:spPr>
          <a:xfrm rot="16200000" flipH="1">
            <a:off x="6527800" y="2247900"/>
            <a:ext cx="609600" cy="99060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44" name="Elbow Connector 43"/>
          <p:cNvCxnSpPr>
            <a:stCxn id="89" idx="2"/>
            <a:endCxn id="86" idx="0"/>
          </p:cNvCxnSpPr>
          <p:nvPr/>
        </p:nvCxnSpPr>
        <p:spPr>
          <a:xfrm rot="16200000" flipH="1">
            <a:off x="5600700" y="4089400"/>
            <a:ext cx="609600" cy="965200"/>
          </a:xfrm>
          <a:prstGeom prst="bentConnector3">
            <a:avLst>
              <a:gd name="adj1" fmla="val 50000"/>
            </a:avLst>
          </a:prstGeom>
          <a:ln>
            <a:solidFill>
              <a:srgbClr val="92D050"/>
            </a:solidFill>
            <a:tailEnd type="arrow"/>
          </a:ln>
        </p:spPr>
        <p:style>
          <a:lnRef idx="2">
            <a:schemeClr val="accent1"/>
          </a:lnRef>
          <a:fillRef idx="0">
            <a:schemeClr val="accent1"/>
          </a:fillRef>
          <a:effectRef idx="1">
            <a:schemeClr val="accent1"/>
          </a:effectRef>
          <a:fontRef idx="minor">
            <a:schemeClr val="tx1"/>
          </a:fontRef>
        </p:style>
      </p:cxnSp>
      <p:cxnSp>
        <p:nvCxnSpPr>
          <p:cNvPr id="46" name="Elbow Connector 45"/>
          <p:cNvCxnSpPr>
            <a:stCxn id="89" idx="2"/>
            <a:endCxn id="87" idx="0"/>
          </p:cNvCxnSpPr>
          <p:nvPr/>
        </p:nvCxnSpPr>
        <p:spPr>
          <a:xfrm rot="5400000">
            <a:off x="4800600" y="4254500"/>
            <a:ext cx="609600" cy="635000"/>
          </a:xfrm>
          <a:prstGeom prst="bentConnector3">
            <a:avLst>
              <a:gd name="adj1" fmla="val 50000"/>
            </a:avLst>
          </a:prstGeom>
          <a:ln>
            <a:solidFill>
              <a:srgbClr val="92D050"/>
            </a:solidFill>
            <a:tailEnd type="arrow"/>
          </a:ln>
        </p:spPr>
        <p:style>
          <a:lnRef idx="2">
            <a:schemeClr val="accent1"/>
          </a:lnRef>
          <a:fillRef idx="0">
            <a:schemeClr val="accent1"/>
          </a:fillRef>
          <a:effectRef idx="1">
            <a:schemeClr val="accent1"/>
          </a:effectRef>
          <a:fontRef idx="minor">
            <a:schemeClr val="tx1"/>
          </a:fontRef>
        </p:style>
      </p:cxnSp>
      <p:cxnSp>
        <p:nvCxnSpPr>
          <p:cNvPr id="48" name="Elbow Connector 47"/>
          <p:cNvCxnSpPr>
            <a:stCxn id="89" idx="2"/>
            <a:endCxn id="85" idx="0"/>
          </p:cNvCxnSpPr>
          <p:nvPr/>
        </p:nvCxnSpPr>
        <p:spPr>
          <a:xfrm rot="16200000" flipH="1">
            <a:off x="6400800" y="3289300"/>
            <a:ext cx="609600" cy="2565400"/>
          </a:xfrm>
          <a:prstGeom prst="bentConnector3">
            <a:avLst>
              <a:gd name="adj1" fmla="val 50000"/>
            </a:avLst>
          </a:prstGeom>
          <a:ln>
            <a:solidFill>
              <a:schemeClr val="accent1"/>
            </a:solidFill>
            <a:tailEnd type="arrow"/>
          </a:ln>
        </p:spPr>
        <p:style>
          <a:lnRef idx="2">
            <a:schemeClr val="accent1"/>
          </a:lnRef>
          <a:fillRef idx="0">
            <a:schemeClr val="accent1"/>
          </a:fillRef>
          <a:effectRef idx="1">
            <a:schemeClr val="accent1"/>
          </a:effectRef>
          <a:fontRef idx="minor">
            <a:schemeClr val="tx1"/>
          </a:fontRef>
        </p:style>
      </p:cxnSp>
      <p:cxnSp>
        <p:nvCxnSpPr>
          <p:cNvPr id="53" name="Elbow Connector 52"/>
          <p:cNvCxnSpPr>
            <a:stCxn id="88" idx="2"/>
            <a:endCxn id="87" idx="0"/>
          </p:cNvCxnSpPr>
          <p:nvPr/>
        </p:nvCxnSpPr>
        <p:spPr>
          <a:xfrm rot="5400000">
            <a:off x="5753100" y="3302000"/>
            <a:ext cx="609600" cy="2540000"/>
          </a:xfrm>
          <a:prstGeom prst="bentConnector3">
            <a:avLst>
              <a:gd name="adj1" fmla="val 50000"/>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56" name="Elbow Connector 55"/>
          <p:cNvCxnSpPr>
            <a:stCxn id="88" idx="2"/>
            <a:endCxn id="86" idx="0"/>
          </p:cNvCxnSpPr>
          <p:nvPr/>
        </p:nvCxnSpPr>
        <p:spPr>
          <a:xfrm rot="5400000">
            <a:off x="6553200" y="4102100"/>
            <a:ext cx="609600" cy="939800"/>
          </a:xfrm>
          <a:prstGeom prst="bentConnector3">
            <a:avLst>
              <a:gd name="adj1" fmla="val 50000"/>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64" name="Elbow Connector 63"/>
          <p:cNvCxnSpPr>
            <a:stCxn id="88" idx="2"/>
            <a:endCxn id="85" idx="0"/>
          </p:cNvCxnSpPr>
          <p:nvPr/>
        </p:nvCxnSpPr>
        <p:spPr>
          <a:xfrm rot="16200000" flipH="1">
            <a:off x="7353300" y="4241800"/>
            <a:ext cx="609600" cy="660400"/>
          </a:xfrm>
          <a:prstGeom prst="bent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Flowchart: Alternate Process 83"/>
          <p:cNvSpPr/>
          <p:nvPr/>
        </p:nvSpPr>
        <p:spPr>
          <a:xfrm>
            <a:off x="2286000" y="4876800"/>
            <a:ext cx="1398588"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EV Owner</a:t>
            </a:r>
          </a:p>
        </p:txBody>
      </p:sp>
      <p:sp>
        <p:nvSpPr>
          <p:cNvPr id="85" name="Flowchart: Alternate Process 84"/>
          <p:cNvSpPr/>
          <p:nvPr/>
        </p:nvSpPr>
        <p:spPr>
          <a:xfrm>
            <a:off x="7288213" y="4876800"/>
            <a:ext cx="1398587"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Institutions</a:t>
            </a:r>
          </a:p>
        </p:txBody>
      </p:sp>
      <p:sp>
        <p:nvSpPr>
          <p:cNvPr id="86" name="Flowchart: Alternate Process 85"/>
          <p:cNvSpPr/>
          <p:nvPr/>
        </p:nvSpPr>
        <p:spPr>
          <a:xfrm>
            <a:off x="5688013" y="4876800"/>
            <a:ext cx="1398587"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C&amp;I</a:t>
            </a:r>
          </a:p>
        </p:txBody>
      </p:sp>
      <p:sp>
        <p:nvSpPr>
          <p:cNvPr id="87" name="Flowchart: Alternate Process 86"/>
          <p:cNvSpPr/>
          <p:nvPr/>
        </p:nvSpPr>
        <p:spPr>
          <a:xfrm>
            <a:off x="4087813" y="4876800"/>
            <a:ext cx="1398587"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Residential</a:t>
            </a:r>
          </a:p>
        </p:txBody>
      </p:sp>
      <p:sp>
        <p:nvSpPr>
          <p:cNvPr id="88" name="Flowchart: Alternate Process 87"/>
          <p:cNvSpPr/>
          <p:nvPr/>
        </p:nvSpPr>
        <p:spPr>
          <a:xfrm>
            <a:off x="6629400" y="3048000"/>
            <a:ext cx="1398588"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Utility</a:t>
            </a:r>
          </a:p>
        </p:txBody>
      </p:sp>
      <p:sp>
        <p:nvSpPr>
          <p:cNvPr id="89" name="Flowchart: Alternate Process 88"/>
          <p:cNvSpPr/>
          <p:nvPr/>
        </p:nvSpPr>
        <p:spPr>
          <a:xfrm>
            <a:off x="4724400" y="3048000"/>
            <a:ext cx="1398588"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CSP/ Aggregator</a:t>
            </a:r>
          </a:p>
        </p:txBody>
      </p:sp>
      <p:sp>
        <p:nvSpPr>
          <p:cNvPr id="90" name="Flowchart: Alternate Process 89"/>
          <p:cNvSpPr/>
          <p:nvPr/>
        </p:nvSpPr>
        <p:spPr>
          <a:xfrm>
            <a:off x="5638800" y="1219200"/>
            <a:ext cx="1398588"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RTO/ISO</a:t>
            </a:r>
          </a:p>
        </p:txBody>
      </p:sp>
      <p:cxnSp>
        <p:nvCxnSpPr>
          <p:cNvPr id="139" name="Elbow Connector 138"/>
          <p:cNvCxnSpPr>
            <a:stCxn id="88" idx="2"/>
            <a:endCxn id="85" idx="0"/>
          </p:cNvCxnSpPr>
          <p:nvPr/>
        </p:nvCxnSpPr>
        <p:spPr>
          <a:xfrm rot="16200000" flipH="1">
            <a:off x="7353300" y="4241800"/>
            <a:ext cx="609600" cy="660400"/>
          </a:xfrm>
          <a:prstGeom prst="bentConnector3">
            <a:avLst>
              <a:gd name="adj1" fmla="val 50000"/>
            </a:avLst>
          </a:prstGeom>
          <a:ln>
            <a:solidFill>
              <a:schemeClr val="accent1"/>
            </a:solidFill>
            <a:tailEnd type="arrow"/>
          </a:ln>
        </p:spPr>
        <p:style>
          <a:lnRef idx="2">
            <a:schemeClr val="accent1"/>
          </a:lnRef>
          <a:fillRef idx="0">
            <a:schemeClr val="accent1"/>
          </a:fillRef>
          <a:effectRef idx="1">
            <a:schemeClr val="accent1"/>
          </a:effectRef>
          <a:fontRef idx="minor">
            <a:schemeClr val="tx1"/>
          </a:fontRef>
        </p:style>
      </p:cxnSp>
      <p:cxnSp>
        <p:nvCxnSpPr>
          <p:cNvPr id="140" name="Elbow Connector 139"/>
          <p:cNvCxnSpPr>
            <a:stCxn id="88" idx="2"/>
            <a:endCxn id="86" idx="0"/>
          </p:cNvCxnSpPr>
          <p:nvPr/>
        </p:nvCxnSpPr>
        <p:spPr>
          <a:xfrm rot="5400000">
            <a:off x="6553200" y="4102100"/>
            <a:ext cx="609600" cy="939800"/>
          </a:xfrm>
          <a:prstGeom prst="bentConnector3">
            <a:avLst>
              <a:gd name="adj1" fmla="val 50000"/>
            </a:avLst>
          </a:prstGeom>
          <a:ln>
            <a:solidFill>
              <a:schemeClr val="accent1"/>
            </a:solidFill>
            <a:tailEnd type="arrow"/>
          </a:ln>
        </p:spPr>
        <p:style>
          <a:lnRef idx="2">
            <a:schemeClr val="accent1"/>
          </a:lnRef>
          <a:fillRef idx="0">
            <a:schemeClr val="accent1"/>
          </a:fillRef>
          <a:effectRef idx="1">
            <a:schemeClr val="accent1"/>
          </a:effectRef>
          <a:fontRef idx="minor">
            <a:schemeClr val="tx1"/>
          </a:fontRef>
        </p:style>
      </p:cxnSp>
      <p:cxnSp>
        <p:nvCxnSpPr>
          <p:cNvPr id="143" name="Elbow Connector 142"/>
          <p:cNvCxnSpPr>
            <a:stCxn id="88" idx="2"/>
            <a:endCxn id="87" idx="0"/>
          </p:cNvCxnSpPr>
          <p:nvPr/>
        </p:nvCxnSpPr>
        <p:spPr>
          <a:xfrm rot="5400000">
            <a:off x="5753100" y="3302000"/>
            <a:ext cx="609600" cy="2540000"/>
          </a:xfrm>
          <a:prstGeom prst="bentConnector3">
            <a:avLst>
              <a:gd name="adj1" fmla="val 50000"/>
            </a:avLst>
          </a:prstGeom>
          <a:ln>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152" name="Flowchart: Alternate Process 151"/>
          <p:cNvSpPr/>
          <p:nvPr/>
        </p:nvSpPr>
        <p:spPr>
          <a:xfrm>
            <a:off x="2286000" y="3049588"/>
            <a:ext cx="1398588"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Better Place</a:t>
            </a:r>
          </a:p>
        </p:txBody>
      </p:sp>
      <p:sp>
        <p:nvSpPr>
          <p:cNvPr id="153" name="Flowchart: Alternate Process 152"/>
          <p:cNvSpPr/>
          <p:nvPr/>
        </p:nvSpPr>
        <p:spPr>
          <a:xfrm>
            <a:off x="2286000" y="1219200"/>
            <a:ext cx="1398588" cy="12192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CAISO</a:t>
            </a:r>
          </a:p>
        </p:txBody>
      </p:sp>
      <p:cxnSp>
        <p:nvCxnSpPr>
          <p:cNvPr id="159" name="Straight Arrow Connector 158"/>
          <p:cNvCxnSpPr>
            <a:stCxn id="153" idx="2"/>
            <a:endCxn id="152" idx="0"/>
          </p:cNvCxnSpPr>
          <p:nvPr/>
        </p:nvCxnSpPr>
        <p:spPr>
          <a:xfrm rot="5400000">
            <a:off x="2678906" y="2743994"/>
            <a:ext cx="612775" cy="1588"/>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61" name="Straight Arrow Connector 160"/>
          <p:cNvCxnSpPr>
            <a:stCxn id="152" idx="2"/>
            <a:endCxn id="84" idx="0"/>
          </p:cNvCxnSpPr>
          <p:nvPr/>
        </p:nvCxnSpPr>
        <p:spPr>
          <a:xfrm rot="5400000">
            <a:off x="2681287" y="4573588"/>
            <a:ext cx="608013" cy="1588"/>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0211" name="TextBox 35"/>
          <p:cNvSpPr txBox="1">
            <a:spLocks noChangeArrowheads="1"/>
          </p:cNvSpPr>
          <p:nvPr/>
        </p:nvSpPr>
        <p:spPr bwMode="auto">
          <a:xfrm>
            <a:off x="228600" y="6335713"/>
            <a:ext cx="4381500" cy="246062"/>
          </a:xfrm>
          <a:prstGeom prst="rect">
            <a:avLst/>
          </a:prstGeom>
          <a:noFill/>
          <a:ln w="9525">
            <a:noFill/>
            <a:miter lim="800000"/>
            <a:headEnd/>
            <a:tailEnd/>
          </a:ln>
        </p:spPr>
        <p:txBody>
          <a:bodyPr>
            <a:spAutoFit/>
          </a:bodyPr>
          <a:lstStyle/>
          <a:p>
            <a:r>
              <a:rPr lang="en-US" sz="1000">
                <a:latin typeface="Calibri" pitchFamily="34" charset="0"/>
              </a:rPr>
              <a:t>Source: Frost &amp; Sullivan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1000"/>
                                        <p:tgtEl>
                                          <p:spTgt spid="153"/>
                                        </p:tgtEl>
                                      </p:cBhvr>
                                    </p:animEffect>
                                  </p:childTnLst>
                                </p:cTn>
                              </p:par>
                              <p:par>
                                <p:cTn id="8" presetID="10" presetClass="entr" presetSubtype="0" fill="hold"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fade">
                                      <p:cBhvr>
                                        <p:cTn id="10" dur="1000"/>
                                        <p:tgtEl>
                                          <p:spTgt spid="1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2"/>
                                        </p:tgtEl>
                                        <p:attrNameLst>
                                          <p:attrName>style.visibility</p:attrName>
                                        </p:attrNameLst>
                                      </p:cBhvr>
                                      <p:to>
                                        <p:strVal val="visible"/>
                                      </p:to>
                                    </p:set>
                                    <p:animEffect transition="in" filter="fade">
                                      <p:cBhvr>
                                        <p:cTn id="13" dur="1000"/>
                                        <p:tgtEl>
                                          <p:spTgt spid="152"/>
                                        </p:tgtEl>
                                      </p:cBhvr>
                                    </p:animEffect>
                                  </p:childTnLst>
                                </p:cTn>
                              </p:par>
                              <p:par>
                                <p:cTn id="14" presetID="10" presetClass="entr" presetSubtype="0" fill="hold"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fade">
                                      <p:cBhvr>
                                        <p:cTn id="16" dur="1000"/>
                                        <p:tgtEl>
                                          <p:spTgt spid="16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fade">
                                      <p:cBhvr>
                                        <p:cTn id="19"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52" grpId="0" animBg="1"/>
      <p:bldP spid="15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28600" y="274638"/>
            <a:ext cx="8229600" cy="639762"/>
          </a:xfrm>
        </p:spPr>
        <p:txBody>
          <a:bodyPr>
            <a:noAutofit/>
          </a:bodyPr>
          <a:lstStyle/>
          <a:p>
            <a:r>
              <a:rPr lang="en-US" sz="3200" dirty="0" smtClean="0"/>
              <a:t>There are two ways of providing Demand Response via EVs (DR-EV)</a:t>
            </a:r>
            <a:endParaRPr lang="en-US" sz="3200" dirty="0"/>
          </a:p>
        </p:txBody>
      </p:sp>
      <p:sp>
        <p:nvSpPr>
          <p:cNvPr id="5" name="Date Placeholder 4"/>
          <p:cNvSpPr>
            <a:spLocks noGrp="1"/>
          </p:cNvSpPr>
          <p:nvPr>
            <p:ph type="dt" sz="half" idx="10"/>
          </p:nvPr>
        </p:nvSpPr>
        <p:spPr/>
        <p:txBody>
          <a:bodyPr/>
          <a:lstStyle/>
          <a:p>
            <a:r>
              <a:rPr lang="en-US" smtClean="0"/>
              <a:t>15 April 2011</a:t>
            </a:r>
            <a:endParaRPr lang="en-US"/>
          </a:p>
        </p:txBody>
      </p:sp>
      <p:sp>
        <p:nvSpPr>
          <p:cNvPr id="6" name="Footer Placeholder 5"/>
          <p:cNvSpPr>
            <a:spLocks noGrp="1"/>
          </p:cNvSpPr>
          <p:nvPr>
            <p:ph type="ftr" sz="quarter" idx="11"/>
          </p:nvPr>
        </p:nvSpPr>
        <p:spPr/>
        <p:txBody>
          <a:bodyPr/>
          <a:lstStyle/>
          <a:p>
            <a:r>
              <a:rPr lang="en-US" smtClean="0"/>
              <a:t>EV-Provided Ancillary Services</a:t>
            </a:r>
            <a:endParaRPr lang="en-US"/>
          </a:p>
        </p:txBody>
      </p:sp>
      <p:sp>
        <p:nvSpPr>
          <p:cNvPr id="7" name="Slide Number Placeholder 6"/>
          <p:cNvSpPr>
            <a:spLocks noGrp="1"/>
          </p:cNvSpPr>
          <p:nvPr>
            <p:ph type="sldNum" sz="quarter" idx="12"/>
          </p:nvPr>
        </p:nvSpPr>
        <p:spPr/>
        <p:txBody>
          <a:bodyPr/>
          <a:lstStyle/>
          <a:p>
            <a:fld id="{1B42CB67-567A-9447-A883-B79F5C3E5B43}" type="slidenum">
              <a:rPr lang="en-US" smtClean="0"/>
              <a:pPr/>
              <a:t>19</a:t>
            </a:fld>
            <a:endParaRPr lang="en-US"/>
          </a:p>
        </p:txBody>
      </p:sp>
      <p:graphicFrame>
        <p:nvGraphicFramePr>
          <p:cNvPr id="16" name="Table 15"/>
          <p:cNvGraphicFramePr>
            <a:graphicFrameLocks noGrp="1"/>
          </p:cNvGraphicFramePr>
          <p:nvPr>
            <p:extLst>
              <p:ext uri="{D42A27DB-BD31-4B8C-83A1-F6EECF244321}">
                <p14:modId xmlns="" xmlns:p14="http://schemas.microsoft.com/office/powerpoint/2010/main" val="712248429"/>
              </p:ext>
            </p:extLst>
          </p:nvPr>
        </p:nvGraphicFramePr>
        <p:xfrm>
          <a:off x="228600" y="1295400"/>
          <a:ext cx="8534400" cy="4953000"/>
        </p:xfrm>
        <a:graphic>
          <a:graphicData uri="http://schemas.openxmlformats.org/drawingml/2006/table">
            <a:tbl>
              <a:tblPr firstRow="1" bandRow="1">
                <a:tableStyleId>{5C22544A-7EE6-4342-B048-85BDC9FD1C3A}</a:tableStyleId>
              </a:tblPr>
              <a:tblGrid>
                <a:gridCol w="1295400"/>
                <a:gridCol w="3581400"/>
                <a:gridCol w="3657600"/>
              </a:tblGrid>
              <a:tr h="347579">
                <a:tc>
                  <a:txBody>
                    <a:bodyPr/>
                    <a:lstStyle/>
                    <a:p>
                      <a:pPr algn="ctr"/>
                      <a:endParaRPr lang="en-US" dirty="0"/>
                    </a:p>
                  </a:txBody>
                  <a:tcPr/>
                </a:tc>
                <a:tc>
                  <a:txBody>
                    <a:bodyPr/>
                    <a:lstStyle/>
                    <a:p>
                      <a:pPr algn="ctr"/>
                      <a:r>
                        <a:rPr lang="en-US" dirty="0" smtClean="0"/>
                        <a:t>Enhanced Aggregation  (schedulable demand)</a:t>
                      </a:r>
                      <a:endParaRPr lang="en-US" dirty="0"/>
                    </a:p>
                  </a:txBody>
                  <a:tcPr/>
                </a:tc>
                <a:tc>
                  <a:txBody>
                    <a:bodyPr/>
                    <a:lstStyle/>
                    <a:p>
                      <a:pPr algn="ctr"/>
                      <a:r>
                        <a:rPr lang="en-US" dirty="0" smtClean="0"/>
                        <a:t>Dynamic Pricing </a:t>
                      </a:r>
                    </a:p>
                    <a:p>
                      <a:pPr algn="ctr"/>
                      <a:r>
                        <a:rPr lang="en-US" dirty="0" smtClean="0"/>
                        <a:t>(autonomous</a:t>
                      </a:r>
                      <a:r>
                        <a:rPr lang="en-US" baseline="0" dirty="0" smtClean="0"/>
                        <a:t> </a:t>
                      </a:r>
                      <a:r>
                        <a:rPr lang="en-US" dirty="0" smtClean="0"/>
                        <a:t>price response)</a:t>
                      </a:r>
                      <a:endParaRPr lang="en-US" dirty="0"/>
                    </a:p>
                  </a:txBody>
                  <a:tcPr/>
                </a:tc>
              </a:tr>
              <a:tr h="2225040">
                <a:tc>
                  <a:txBody>
                    <a:bodyPr/>
                    <a:lstStyle/>
                    <a:p>
                      <a:r>
                        <a:rPr lang="en-US" b="0" dirty="0" smtClean="0"/>
                        <a:t>Steps</a:t>
                      </a:r>
                      <a:r>
                        <a:rPr lang="en-US" b="0" baseline="0" dirty="0" smtClean="0"/>
                        <a:t> Required</a:t>
                      </a:r>
                      <a:endParaRPr lang="en-US" b="0" dirty="0"/>
                    </a:p>
                  </a:txBody>
                  <a:tcPr>
                    <a:solidFill>
                      <a:schemeClr val="accent1">
                        <a:lumMod val="20000"/>
                        <a:lumOff val="80000"/>
                      </a:schemeClr>
                    </a:solidFill>
                  </a:tcPr>
                </a:tc>
                <a:tc>
                  <a:txBody>
                    <a:bodyPr/>
                    <a:lstStyle/>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Aggregator</a:t>
                      </a:r>
                      <a:r>
                        <a:rPr lang="en-US" baseline="0" dirty="0" smtClean="0"/>
                        <a:t> </a:t>
                      </a:r>
                    </a:p>
                    <a:p>
                      <a:pPr marL="627063" marR="0" lvl="1"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Co</a:t>
                      </a:r>
                      <a:r>
                        <a:rPr lang="en-US" dirty="0" smtClean="0"/>
                        <a:t>llects</a:t>
                      </a:r>
                      <a:r>
                        <a:rPr lang="en-US" baseline="0" dirty="0" smtClean="0"/>
                        <a:t> </a:t>
                      </a:r>
                      <a:r>
                        <a:rPr lang="en-US" dirty="0" smtClean="0"/>
                        <a:t>driver</a:t>
                      </a:r>
                      <a:r>
                        <a:rPr lang="en-US" baseline="0" dirty="0" smtClean="0"/>
                        <a:t> behavior and preferences</a:t>
                      </a:r>
                    </a:p>
                    <a:p>
                      <a:pPr marL="627063" marR="0" lvl="1"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Compares </a:t>
                      </a:r>
                      <a:r>
                        <a:rPr lang="en-US" dirty="0" smtClean="0"/>
                        <a:t>against prices</a:t>
                      </a:r>
                    </a:p>
                    <a:p>
                      <a:pPr marL="627063" marR="0" lvl="1"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Creates charging profiles and capacity schedules</a:t>
                      </a:r>
                    </a:p>
                    <a:p>
                      <a:pPr marL="627063" marR="0" lvl="1"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Supplies grid</a:t>
                      </a:r>
                      <a:r>
                        <a:rPr lang="en-US" baseline="0" dirty="0" smtClean="0"/>
                        <a:t> operators with schedules</a:t>
                      </a:r>
                      <a:endParaRPr lang="en-US" dirty="0" smtClean="0"/>
                    </a:p>
                    <a:p>
                      <a:pPr marL="627063" marR="0" lvl="1"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Manages</a:t>
                      </a:r>
                      <a:r>
                        <a:rPr lang="en-US" baseline="0" dirty="0" smtClean="0"/>
                        <a:t> </a:t>
                      </a:r>
                      <a:r>
                        <a:rPr lang="en-US" dirty="0" smtClean="0"/>
                        <a:t>charging to maintain commitments </a:t>
                      </a:r>
                      <a:endParaRPr lang="en-US" dirty="0"/>
                    </a:p>
                  </a:txBody>
                  <a:tcPr>
                    <a:solidFill>
                      <a:schemeClr val="accent1">
                        <a:lumMod val="20000"/>
                        <a:lumOff val="80000"/>
                      </a:schemeClr>
                    </a:solidFill>
                  </a:tcPr>
                </a:tc>
                <a:tc>
                  <a:txBody>
                    <a:bodyPr/>
                    <a:lstStyle/>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Dispatchers</a:t>
                      </a:r>
                      <a:r>
                        <a:rPr lang="en-US" baseline="0" dirty="0" smtClean="0"/>
                        <a:t> p</a:t>
                      </a:r>
                      <a:r>
                        <a:rPr lang="en-US" dirty="0" smtClean="0"/>
                        <a:t>rovide</a:t>
                      </a:r>
                      <a:r>
                        <a:rPr lang="en-US" baseline="0" dirty="0" smtClean="0"/>
                        <a:t> </a:t>
                      </a:r>
                      <a:r>
                        <a:rPr lang="en-US" dirty="0" smtClean="0"/>
                        <a:t>hourly retail rates directly to drivers using </a:t>
                      </a:r>
                      <a:r>
                        <a:rPr lang="en-US" baseline="0" dirty="0" smtClean="0"/>
                        <a:t>separate EV </a:t>
                      </a:r>
                      <a:r>
                        <a:rPr lang="en-US" dirty="0" smtClean="0"/>
                        <a:t>metering technology </a:t>
                      </a:r>
                    </a:p>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Drivers enter preferences </a:t>
                      </a:r>
                    </a:p>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On-board software compares real-time</a:t>
                      </a:r>
                      <a:r>
                        <a:rPr lang="en-US" baseline="0" dirty="0" smtClean="0"/>
                        <a:t> prices against </a:t>
                      </a:r>
                      <a:r>
                        <a:rPr lang="en-US" dirty="0" smtClean="0"/>
                        <a:t>preferences</a:t>
                      </a:r>
                      <a:r>
                        <a:rPr lang="en-US" baseline="0" dirty="0" smtClean="0"/>
                        <a:t> and adjusts charging accordingly</a:t>
                      </a:r>
                      <a:endParaRPr lang="en-US" dirty="0"/>
                    </a:p>
                  </a:txBody>
                  <a:tcPr>
                    <a:solidFill>
                      <a:schemeClr val="accent1">
                        <a:lumMod val="20000"/>
                        <a:lumOff val="80000"/>
                      </a:schemeClr>
                    </a:solidFill>
                  </a:tcPr>
                </a:tc>
              </a:tr>
              <a:tr h="1478280">
                <a:tc>
                  <a:txBody>
                    <a:bodyPr/>
                    <a:lstStyle/>
                    <a:p>
                      <a:r>
                        <a:rPr lang="en-US" b="0" dirty="0" smtClean="0"/>
                        <a:t>Relevant Parameters</a:t>
                      </a:r>
                      <a:endParaRPr lang="en-US" b="0" dirty="0"/>
                    </a:p>
                  </a:txBody>
                  <a:tcPr>
                    <a:solidFill>
                      <a:schemeClr val="accent1">
                        <a:lumMod val="40000"/>
                        <a:lumOff val="60000"/>
                      </a:schemeClr>
                    </a:solidFill>
                  </a:tcPr>
                </a:tc>
                <a:tc>
                  <a:txBody>
                    <a:bodyPr/>
                    <a:lstStyle/>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Amount of energy required to reach target state of charge at desired time for each user</a:t>
                      </a:r>
                    </a:p>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Maximum and normal charge rate</a:t>
                      </a:r>
                    </a:p>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Maximum charge level</a:t>
                      </a:r>
                      <a:endParaRPr lang="en-US" dirty="0"/>
                    </a:p>
                  </a:txBody>
                  <a:tcPr>
                    <a:solidFill>
                      <a:schemeClr val="accent1">
                        <a:lumMod val="40000"/>
                        <a:lumOff val="60000"/>
                      </a:schemeClr>
                    </a:solidFill>
                  </a:tcPr>
                </a:tc>
                <a:tc>
                  <a:txBody>
                    <a:bodyPr/>
                    <a:lstStyle/>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Dynamic</a:t>
                      </a:r>
                      <a:r>
                        <a:rPr lang="en-US" baseline="0" dirty="0" smtClean="0"/>
                        <a:t> prices from utilities</a:t>
                      </a:r>
                    </a:p>
                    <a:p>
                      <a:pPr marL="169863" marR="0" lvl="0" indent="-169863"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Real-time needs and preferences</a:t>
                      </a:r>
                      <a:endParaRPr lang="en-US" dirty="0"/>
                    </a:p>
                  </a:txBody>
                  <a:tcPr>
                    <a:solidFill>
                      <a:schemeClr val="accent1">
                        <a:lumMod val="40000"/>
                        <a:lumOff val="60000"/>
                      </a:schemeClr>
                    </a:solidFill>
                  </a:tcPr>
                </a:tc>
              </a:tr>
            </a:tbl>
          </a:graphicData>
        </a:graphic>
      </p:graphicFrame>
      <p:sp>
        <p:nvSpPr>
          <p:cNvPr id="10" name="Rectangle 9"/>
          <p:cNvSpPr/>
          <p:nvPr/>
        </p:nvSpPr>
        <p:spPr>
          <a:xfrm>
            <a:off x="5105400" y="1295400"/>
            <a:ext cx="3657600" cy="4953000"/>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457200" y="-15875"/>
            <a:ext cx="8458200" cy="1143000"/>
          </a:xfrm>
        </p:spPr>
        <p:txBody>
          <a:bodyPr/>
          <a:lstStyle/>
          <a:p>
            <a:r>
              <a:rPr lang="en-US" b="1" dirty="0" smtClean="0"/>
              <a:t>Agenda</a:t>
            </a:r>
          </a:p>
        </p:txBody>
      </p:sp>
      <p:sp>
        <p:nvSpPr>
          <p:cNvPr id="54274"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34A3DA-024E-484E-872D-830BD47BE492}" type="slidenum">
              <a:rPr lang="en-US">
                <a:solidFill>
                  <a:srgbClr val="FFFFFF"/>
                </a:solidFill>
                <a:cs typeface="Arial" pitchFamily="34" charset="0"/>
              </a:rPr>
              <a:pPr fontAlgn="base">
                <a:spcBef>
                  <a:spcPct val="0"/>
                </a:spcBef>
                <a:spcAft>
                  <a:spcPct val="0"/>
                </a:spcAft>
              </a:pPr>
              <a:t>20</a:t>
            </a:fld>
            <a:endParaRPr lang="en-US">
              <a:solidFill>
                <a:srgbClr val="FFFFFF"/>
              </a:solidFill>
              <a:cs typeface="Arial" pitchFamily="34" charset="0"/>
            </a:endParaRPr>
          </a:p>
        </p:txBody>
      </p:sp>
      <p:sp>
        <p:nvSpPr>
          <p:cNvPr id="9" name="Rectangle 8"/>
          <p:cNvSpPr/>
          <p:nvPr/>
        </p:nvSpPr>
        <p:spPr>
          <a:xfrm>
            <a:off x="2444750" y="8634413"/>
            <a:ext cx="4237038" cy="541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Findings and Recommendations</a:t>
            </a:r>
          </a:p>
        </p:txBody>
      </p:sp>
      <p:sp>
        <p:nvSpPr>
          <p:cNvPr id="54276" name="Date Placeholder 10"/>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54277" name="Footer Placeholder 11"/>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graphicFrame>
        <p:nvGraphicFramePr>
          <p:cNvPr id="16" name="Diagram 15"/>
          <p:cNvGraphicFramePr/>
          <p:nvPr/>
        </p:nvGraphicFramePr>
        <p:xfrm>
          <a:off x="1524000" y="1219200"/>
          <a:ext cx="6096000" cy="5298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048000" y="1143000"/>
            <a:ext cx="2895600" cy="5257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322" name="Title 1"/>
          <p:cNvSpPr>
            <a:spLocks noGrp="1"/>
          </p:cNvSpPr>
          <p:nvPr>
            <p:ph type="title"/>
          </p:nvPr>
        </p:nvSpPr>
        <p:spPr>
          <a:xfrm>
            <a:off x="228600" y="274638"/>
            <a:ext cx="8763000" cy="639762"/>
          </a:xfrm>
        </p:spPr>
        <p:txBody>
          <a:bodyPr/>
          <a:lstStyle/>
          <a:p>
            <a:r>
              <a:rPr lang="en-US" sz="3200" dirty="0" smtClean="0"/>
              <a:t>There are three categories of grid-related applications for energy storage</a:t>
            </a:r>
          </a:p>
        </p:txBody>
      </p:sp>
      <p:sp>
        <p:nvSpPr>
          <p:cNvPr id="56323" name="Date Placeholder 2"/>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56324" name="Footer Placeholder 3"/>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56325"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87A4AEE-A13B-4431-821B-703377C5896E}" type="slidenum">
              <a:rPr lang="en-US">
                <a:cs typeface="Arial" pitchFamily="34" charset="0"/>
              </a:rPr>
              <a:pPr fontAlgn="base">
                <a:spcBef>
                  <a:spcPct val="0"/>
                </a:spcBef>
                <a:spcAft>
                  <a:spcPct val="0"/>
                </a:spcAft>
              </a:pPr>
              <a:t>21</a:t>
            </a:fld>
            <a:endParaRPr lang="en-US">
              <a:cs typeface="Arial" pitchFamily="34" charset="0"/>
            </a:endParaRPr>
          </a:p>
        </p:txBody>
      </p:sp>
      <p:sp>
        <p:nvSpPr>
          <p:cNvPr id="56326" name="TextBox 5"/>
          <p:cNvSpPr txBox="1">
            <a:spLocks noChangeArrowheads="1"/>
          </p:cNvSpPr>
          <p:nvPr/>
        </p:nvSpPr>
        <p:spPr bwMode="auto">
          <a:xfrm>
            <a:off x="457200" y="1524000"/>
            <a:ext cx="3657600" cy="646113"/>
          </a:xfrm>
          <a:prstGeom prst="rect">
            <a:avLst/>
          </a:prstGeom>
          <a:noFill/>
          <a:ln w="9525">
            <a:noFill/>
            <a:miter lim="800000"/>
            <a:headEnd/>
            <a:tailEnd/>
          </a:ln>
        </p:spPr>
        <p:txBody>
          <a:bodyPr>
            <a:spAutoFit/>
          </a:bodyPr>
          <a:lstStyle/>
          <a:p>
            <a:endParaRPr lang="en-US">
              <a:latin typeface="Calibri" pitchFamily="34" charset="0"/>
            </a:endParaRPr>
          </a:p>
          <a:p>
            <a:pPr>
              <a:buFont typeface="Arial" pitchFamily="34" charset="0"/>
              <a:buChar char="•"/>
            </a:pPr>
            <a:endParaRPr lang="en-US">
              <a:latin typeface="Calibri" pitchFamily="34" charset="0"/>
            </a:endParaRPr>
          </a:p>
        </p:txBody>
      </p:sp>
      <p:graphicFrame>
        <p:nvGraphicFramePr>
          <p:cNvPr id="11" name="Diagram 10"/>
          <p:cNvGraphicFramePr/>
          <p:nvPr/>
        </p:nvGraphicFramePr>
        <p:xfrm>
          <a:off x="228600" y="1295400"/>
          <a:ext cx="85344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228600" y="274638"/>
            <a:ext cx="8763000" cy="639762"/>
          </a:xfrm>
        </p:spPr>
        <p:txBody>
          <a:bodyPr/>
          <a:lstStyle/>
          <a:p>
            <a:r>
              <a:rPr lang="en-US" sz="3600" dirty="0" smtClean="0"/>
              <a:t>Our study focused on Ancillary Services (AS)</a:t>
            </a:r>
          </a:p>
        </p:txBody>
      </p:sp>
      <p:sp>
        <p:nvSpPr>
          <p:cNvPr id="58370"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58371"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5837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0991ACA-8A1B-4CB3-BB51-ED8B942A7D07}" type="slidenum">
              <a:rPr lang="en-US">
                <a:cs typeface="Arial" pitchFamily="34" charset="0"/>
              </a:rPr>
              <a:pPr fontAlgn="base">
                <a:spcBef>
                  <a:spcPct val="0"/>
                </a:spcBef>
                <a:spcAft>
                  <a:spcPct val="0"/>
                </a:spcAft>
              </a:pPr>
              <a:t>22</a:t>
            </a:fld>
            <a:endParaRPr lang="en-US">
              <a:cs typeface="Arial" pitchFamily="34" charset="0"/>
            </a:endParaRPr>
          </a:p>
        </p:txBody>
      </p:sp>
      <p:sp>
        <p:nvSpPr>
          <p:cNvPr id="58373" name="TextBox 10"/>
          <p:cNvSpPr txBox="1">
            <a:spLocks noChangeArrowheads="1"/>
          </p:cNvSpPr>
          <p:nvPr/>
        </p:nvSpPr>
        <p:spPr bwMode="auto">
          <a:xfrm>
            <a:off x="381000" y="825500"/>
            <a:ext cx="8458200" cy="1384300"/>
          </a:xfrm>
          <a:prstGeom prst="rect">
            <a:avLst/>
          </a:prstGeom>
          <a:noFill/>
          <a:ln w="9525">
            <a:noFill/>
            <a:miter lim="800000"/>
            <a:headEnd/>
            <a:tailEnd/>
          </a:ln>
        </p:spPr>
        <p:txBody>
          <a:bodyPr>
            <a:spAutoFit/>
          </a:bodyPr>
          <a:lstStyle/>
          <a:p>
            <a:endParaRPr lang="en-US">
              <a:latin typeface="Calibri" pitchFamily="34" charset="0"/>
            </a:endParaRPr>
          </a:p>
          <a:p>
            <a:r>
              <a:rPr lang="en-US" sz="2400" b="1" i="1">
                <a:solidFill>
                  <a:srgbClr val="FF0000"/>
                </a:solidFill>
                <a:latin typeface="Calibri" pitchFamily="34" charset="0"/>
              </a:rPr>
              <a:t>Simply put, the activities and functions that enable the produced electricity to reach end consumers reliably. </a:t>
            </a:r>
          </a:p>
          <a:p>
            <a:endParaRPr lang="en-US">
              <a:latin typeface="Calibri" pitchFamily="34" charset="0"/>
            </a:endParaRPr>
          </a:p>
        </p:txBody>
      </p:sp>
      <p:graphicFrame>
        <p:nvGraphicFramePr>
          <p:cNvPr id="12" name="Table 11"/>
          <p:cNvGraphicFramePr>
            <a:graphicFrameLocks noGrp="1"/>
          </p:cNvGraphicFramePr>
          <p:nvPr/>
        </p:nvGraphicFramePr>
        <p:xfrm>
          <a:off x="152400" y="1905000"/>
          <a:ext cx="8763000" cy="4419598"/>
        </p:xfrm>
        <a:graphic>
          <a:graphicData uri="http://schemas.openxmlformats.org/drawingml/2006/table">
            <a:tbl>
              <a:tblPr firstRow="1" bandRow="1">
                <a:tableStyleId>{5C22544A-7EE6-4342-B048-85BDC9FD1C3A}</a:tableStyleId>
              </a:tblPr>
              <a:tblGrid>
                <a:gridCol w="2362200"/>
                <a:gridCol w="6400800"/>
              </a:tblGrid>
              <a:tr h="427294">
                <a:tc>
                  <a:txBody>
                    <a:bodyPr/>
                    <a:lstStyle/>
                    <a:p>
                      <a:pPr algn="ctr"/>
                      <a:r>
                        <a:rPr lang="en-US" dirty="0" smtClean="0"/>
                        <a:t>Service</a:t>
                      </a:r>
                      <a:endParaRPr lang="en-US" dirty="0"/>
                    </a:p>
                  </a:txBody>
                  <a:tcPr/>
                </a:tc>
                <a:tc>
                  <a:txBody>
                    <a:bodyPr/>
                    <a:lstStyle/>
                    <a:p>
                      <a:pPr algn="ctr"/>
                      <a:r>
                        <a:rPr lang="en-US" dirty="0" smtClean="0"/>
                        <a:t>Function</a:t>
                      </a:r>
                      <a:endParaRPr lang="en-US" dirty="0"/>
                    </a:p>
                  </a:txBody>
                  <a:tcPr/>
                </a:tc>
              </a:tr>
              <a:tr h="570782">
                <a:tc>
                  <a:txBody>
                    <a:bodyPr/>
                    <a:lstStyle/>
                    <a:p>
                      <a:r>
                        <a:rPr lang="en-US" sz="1400" dirty="0" smtClean="0"/>
                        <a:t>Regulation</a:t>
                      </a:r>
                      <a:endParaRPr lang="en-US" sz="1400" dirty="0"/>
                    </a:p>
                  </a:txBody>
                  <a:tcPr/>
                </a:tc>
                <a:tc>
                  <a:txBody>
                    <a:bodyPr/>
                    <a:lstStyle/>
                    <a:p>
                      <a:r>
                        <a:rPr lang="en-US" sz="1400" dirty="0" smtClean="0"/>
                        <a:t>Second to second balancing of load and generation under normal conditions – control service</a:t>
                      </a:r>
                      <a:r>
                        <a:rPr lang="en-US" sz="1400" baseline="0" dirty="0" smtClean="0"/>
                        <a:t> rather than energy source</a:t>
                      </a:r>
                      <a:endParaRPr lang="en-US" sz="1400" dirty="0"/>
                    </a:p>
                  </a:txBody>
                  <a:tcPr/>
                </a:tc>
              </a:tr>
              <a:tr h="570782">
                <a:tc>
                  <a:txBody>
                    <a:bodyPr/>
                    <a:lstStyle/>
                    <a:p>
                      <a:r>
                        <a:rPr lang="en-US" sz="1400" dirty="0" smtClean="0"/>
                        <a:t>Spinning Reserves</a:t>
                      </a:r>
                      <a:endParaRPr lang="en-US" sz="1400" dirty="0"/>
                    </a:p>
                  </a:txBody>
                  <a:tcPr/>
                </a:tc>
                <a:tc>
                  <a:txBody>
                    <a:bodyPr/>
                    <a:lstStyle/>
                    <a:p>
                      <a:r>
                        <a:rPr lang="en-US" sz="1400" dirty="0" smtClean="0"/>
                        <a:t>Increase</a:t>
                      </a:r>
                      <a:r>
                        <a:rPr lang="en-US" sz="1400" baseline="0" dirty="0" smtClean="0"/>
                        <a:t> or decrease production according to a dispatch signal – synchronized with the grid and immediate</a:t>
                      </a:r>
                      <a:endParaRPr lang="en-US" sz="1400" dirty="0"/>
                    </a:p>
                  </a:txBody>
                  <a:tcPr/>
                </a:tc>
              </a:tr>
              <a:tr h="427294">
                <a:tc>
                  <a:txBody>
                    <a:bodyPr/>
                    <a:lstStyle/>
                    <a:p>
                      <a:r>
                        <a:rPr lang="en-US" sz="1400" dirty="0" smtClean="0"/>
                        <a:t>Supplemental Reserves</a:t>
                      </a:r>
                      <a:endParaRPr lang="en-US" sz="1400" dirty="0"/>
                    </a:p>
                  </a:txBody>
                  <a:tcPr/>
                </a:tc>
                <a:tc>
                  <a:txBody>
                    <a:bodyPr/>
                    <a:lstStyle/>
                    <a:p>
                      <a:pPr marL="0" algn="l" defTabSz="457200" rtl="0" eaLnBrk="1" latinLnBrk="0" hangingPunct="1"/>
                      <a:r>
                        <a:rPr lang="en-US" sz="1400" kern="1200" dirty="0" smtClean="0">
                          <a:solidFill>
                            <a:schemeClr val="dk1"/>
                          </a:solidFill>
                          <a:latin typeface="+mn-lt"/>
                          <a:ea typeface="+mn-ea"/>
                          <a:cs typeface="+mn-cs"/>
                        </a:rPr>
                        <a:t>Corrects for generation and load imbalances within 10 minutes</a:t>
                      </a:r>
                      <a:endParaRPr lang="en-US" sz="1400" kern="1200" dirty="0">
                        <a:solidFill>
                          <a:schemeClr val="dk1"/>
                        </a:solidFill>
                        <a:latin typeface="+mn-lt"/>
                        <a:ea typeface="+mn-ea"/>
                        <a:cs typeface="+mn-cs"/>
                      </a:endParaRPr>
                    </a:p>
                  </a:txBody>
                  <a:tcPr/>
                </a:tc>
              </a:tr>
              <a:tr h="427294">
                <a:tc>
                  <a:txBody>
                    <a:bodyPr/>
                    <a:lstStyle/>
                    <a:p>
                      <a:r>
                        <a:rPr lang="en-US" sz="1400" dirty="0" smtClean="0"/>
                        <a:t>Replacement Reserves</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Corrects for generation and load imbalances within 30 or 60 minutes </a:t>
                      </a:r>
                      <a:endParaRPr lang="en-US" sz="1400" kern="1200" dirty="0">
                        <a:solidFill>
                          <a:schemeClr val="dk1"/>
                        </a:solidFill>
                        <a:latin typeface="+mn-lt"/>
                        <a:ea typeface="+mn-ea"/>
                        <a:cs typeface="+mn-cs"/>
                      </a:endParaRPr>
                    </a:p>
                  </a:txBody>
                  <a:tcPr/>
                </a:tc>
              </a:tr>
              <a:tr h="427294">
                <a:tc>
                  <a:txBody>
                    <a:bodyPr/>
                    <a:lstStyle/>
                    <a:p>
                      <a:r>
                        <a:rPr lang="en-US" sz="1400" dirty="0" smtClean="0"/>
                        <a:t>Load Following</a:t>
                      </a:r>
                      <a:endParaRPr lang="en-US" sz="1400" dirty="0"/>
                    </a:p>
                  </a:txBody>
                  <a:tcPr/>
                </a:tc>
                <a:tc>
                  <a:txBody>
                    <a:bodyPr/>
                    <a:lstStyle/>
                    <a:p>
                      <a:pPr marL="0" algn="l" defTabSz="457200" rtl="0" eaLnBrk="1" latinLnBrk="0" hangingPunct="1"/>
                      <a:r>
                        <a:rPr lang="en-US" sz="1400" kern="1200" dirty="0" smtClean="0">
                          <a:solidFill>
                            <a:schemeClr val="dk1"/>
                          </a:solidFill>
                          <a:latin typeface="+mn-lt"/>
                          <a:ea typeface="+mn-ea"/>
                          <a:cs typeface="+mn-cs"/>
                        </a:rPr>
                        <a:t>Tracks inter-hour changes in customer loads</a:t>
                      </a:r>
                      <a:endParaRPr lang="en-US" sz="1400" kern="1200" dirty="0">
                        <a:solidFill>
                          <a:schemeClr val="dk1"/>
                        </a:solidFill>
                        <a:latin typeface="+mn-lt"/>
                        <a:ea typeface="+mn-ea"/>
                        <a:cs typeface="+mn-cs"/>
                      </a:endParaRPr>
                    </a:p>
                  </a:txBody>
                  <a:tcPr/>
                </a:tc>
              </a:tr>
              <a:tr h="427294">
                <a:tc>
                  <a:txBody>
                    <a:bodyPr/>
                    <a:lstStyle/>
                    <a:p>
                      <a:r>
                        <a:rPr lang="en-US" sz="1400" dirty="0" smtClean="0"/>
                        <a:t>Voltage Control</a:t>
                      </a:r>
                    </a:p>
                  </a:txBody>
                  <a:tcPr/>
                </a:tc>
                <a:tc>
                  <a:txBody>
                    <a:bodyPr/>
                    <a:lstStyle/>
                    <a:p>
                      <a:r>
                        <a:rPr lang="en-US" sz="1400" dirty="0" smtClean="0"/>
                        <a:t>Injects or absorbs reactive power to maintain transmission</a:t>
                      </a:r>
                      <a:r>
                        <a:rPr lang="en-US" sz="1400" baseline="0" dirty="0" smtClean="0"/>
                        <a:t> system voltages</a:t>
                      </a:r>
                      <a:endParaRPr lang="en-US" sz="1400" dirty="0"/>
                    </a:p>
                  </a:txBody>
                  <a:tcPr/>
                </a:tc>
              </a:tr>
              <a:tr h="570782">
                <a:tc>
                  <a:txBody>
                    <a:bodyPr/>
                    <a:lstStyle/>
                    <a:p>
                      <a:r>
                        <a:rPr lang="en-US" sz="1400" dirty="0" smtClean="0"/>
                        <a:t>System Control</a:t>
                      </a:r>
                      <a:endParaRPr lang="en-US" sz="1400" dirty="0"/>
                    </a:p>
                  </a:txBody>
                  <a:tcPr/>
                </a:tc>
                <a:tc>
                  <a:txBody>
                    <a:bodyPr/>
                    <a:lstStyle/>
                    <a:p>
                      <a:r>
                        <a:rPr lang="en-US" sz="1400" dirty="0" smtClean="0"/>
                        <a:t>Operator</a:t>
                      </a:r>
                      <a:r>
                        <a:rPr lang="en-US" sz="1400" baseline="0" dirty="0" smtClean="0"/>
                        <a:t> functions that schedule and monitor generation units, transmission resources, and transactions</a:t>
                      </a:r>
                      <a:endParaRPr lang="en-US" sz="1400" dirty="0"/>
                    </a:p>
                  </a:txBody>
                  <a:tcPr/>
                </a:tc>
              </a:tr>
              <a:tr h="570782">
                <a:tc>
                  <a:txBody>
                    <a:bodyPr/>
                    <a:lstStyle/>
                    <a:p>
                      <a:r>
                        <a:rPr lang="en-US" sz="1400" dirty="0" smtClean="0"/>
                        <a:t>Real Power Loss Replacement</a:t>
                      </a:r>
                      <a:endParaRPr lang="en-US" sz="1400" dirty="0"/>
                    </a:p>
                  </a:txBody>
                  <a:tcPr/>
                </a:tc>
                <a:tc>
                  <a:txBody>
                    <a:bodyPr/>
                    <a:lstStyle/>
                    <a:p>
                      <a:r>
                        <a:rPr lang="en-US" sz="1400" dirty="0" smtClean="0"/>
                        <a:t>Compensates for transmission system</a:t>
                      </a:r>
                      <a:r>
                        <a:rPr lang="en-US" sz="1400" baseline="0" dirty="0" smtClean="0"/>
                        <a:t> power losses associated with power flows from generators to customers</a:t>
                      </a: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228600" y="381000"/>
            <a:ext cx="8382000" cy="762000"/>
          </a:xfrm>
        </p:spPr>
        <p:txBody>
          <a:bodyPr/>
          <a:lstStyle/>
          <a:p>
            <a:r>
              <a:rPr lang="en-US" sz="3200" dirty="0" smtClean="0"/>
              <a:t>Four criteria were employed to determine which Ancillary Services were compatible with DR-EV</a:t>
            </a:r>
            <a:br>
              <a:rPr lang="en-US" sz="3200" dirty="0" smtClean="0"/>
            </a:br>
            <a:endParaRPr lang="en-US" sz="3200" dirty="0" smtClean="0"/>
          </a:p>
        </p:txBody>
      </p:sp>
      <p:sp>
        <p:nvSpPr>
          <p:cNvPr id="60418"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60419"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6042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E11C75-14FD-42D7-9E70-F97051DA120D}" type="slidenum">
              <a:rPr lang="en-US">
                <a:cs typeface="Arial" pitchFamily="34" charset="0"/>
              </a:rPr>
              <a:pPr fontAlgn="base">
                <a:spcBef>
                  <a:spcPct val="0"/>
                </a:spcBef>
                <a:spcAft>
                  <a:spcPct val="0"/>
                </a:spcAft>
              </a:pPr>
              <a:t>23</a:t>
            </a:fld>
            <a:endParaRPr lang="en-US">
              <a:cs typeface="Arial" pitchFamily="34" charset="0"/>
            </a:endParaRPr>
          </a:p>
        </p:txBody>
      </p:sp>
      <p:graphicFrame>
        <p:nvGraphicFramePr>
          <p:cNvPr id="12" name="Diagram 11"/>
          <p:cNvGraphicFramePr/>
          <p:nvPr/>
        </p:nvGraphicFramePr>
        <p:xfrm>
          <a:off x="228600" y="1498600"/>
          <a:ext cx="8534400" cy="444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228600" y="274638"/>
            <a:ext cx="8686800" cy="639762"/>
          </a:xfrm>
        </p:spPr>
        <p:txBody>
          <a:bodyPr/>
          <a:lstStyle/>
          <a:p>
            <a:r>
              <a:rPr lang="en-US" sz="3200" dirty="0" smtClean="0"/>
              <a:t>Regulation and Reserves are most compatible with DR-EV</a:t>
            </a:r>
          </a:p>
        </p:txBody>
      </p:sp>
      <p:sp>
        <p:nvSpPr>
          <p:cNvPr id="62466"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62467"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6246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7A4EB0-0B39-43D1-9C67-790B6FD49CC1}" type="slidenum">
              <a:rPr lang="en-US">
                <a:cs typeface="Arial" pitchFamily="34" charset="0"/>
              </a:rPr>
              <a:pPr fontAlgn="base">
                <a:spcBef>
                  <a:spcPct val="0"/>
                </a:spcBef>
                <a:spcAft>
                  <a:spcPct val="0"/>
                </a:spcAft>
              </a:pPr>
              <a:t>24</a:t>
            </a:fld>
            <a:endParaRPr lang="en-US">
              <a:cs typeface="Arial" pitchFamily="34" charset="0"/>
            </a:endParaRPr>
          </a:p>
        </p:txBody>
      </p:sp>
      <p:graphicFrame>
        <p:nvGraphicFramePr>
          <p:cNvPr id="11" name="Table 10"/>
          <p:cNvGraphicFramePr>
            <a:graphicFrameLocks noGrp="1"/>
          </p:cNvGraphicFramePr>
          <p:nvPr/>
        </p:nvGraphicFramePr>
        <p:xfrm>
          <a:off x="228600" y="1219200"/>
          <a:ext cx="8839201" cy="2438400"/>
        </p:xfrm>
        <a:graphic>
          <a:graphicData uri="http://schemas.openxmlformats.org/drawingml/2006/table">
            <a:tbl>
              <a:tblPr/>
              <a:tblGrid>
                <a:gridCol w="2520592"/>
                <a:gridCol w="1393553"/>
                <a:gridCol w="1408591"/>
                <a:gridCol w="1154610"/>
                <a:gridCol w="1091950"/>
                <a:gridCol w="1269905"/>
              </a:tblGrid>
              <a:tr h="420296">
                <a:tc>
                  <a:txBody>
                    <a:bodyPr/>
                    <a:lstStyle/>
                    <a:p>
                      <a:pPr marL="0" marR="0">
                        <a:spcBef>
                          <a:spcPts val="0"/>
                        </a:spcBef>
                        <a:spcAft>
                          <a:spcPts val="0"/>
                        </a:spcAft>
                      </a:pPr>
                      <a:r>
                        <a:rPr lang="en-US" sz="1000" b="1" dirty="0">
                          <a:latin typeface="Times New Roman"/>
                          <a:ea typeface="Times New Roman"/>
                          <a:cs typeface="Times New Roman"/>
                        </a:rPr>
                        <a:t>Service</a:t>
                      </a:r>
                      <a:endParaRPr lang="en-US" sz="1000" dirty="0">
                        <a:latin typeface="Times New Roman"/>
                        <a:ea typeface="Times New Roman"/>
                        <a:cs typeface="Times New Roman"/>
                      </a:endParaRPr>
                    </a:p>
                  </a:txBody>
                  <a:tcPr marL="62228" marR="622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a:latin typeface="Times New Roman"/>
                          <a:ea typeface="Times New Roman"/>
                          <a:cs typeface="Times New Roman"/>
                        </a:rPr>
                        <a:t>Supply Duration</a:t>
                      </a:r>
                      <a:endParaRPr lang="en-US" sz="1000">
                        <a:latin typeface="Times New Roman"/>
                        <a:ea typeface="Times New Roman"/>
                        <a:cs typeface="Times New Roman"/>
                      </a:endParaRPr>
                    </a:p>
                  </a:txBody>
                  <a:tcPr marL="62228" marR="622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a:latin typeface="Times New Roman"/>
                          <a:ea typeface="Times New Roman"/>
                          <a:cs typeface="Times New Roman"/>
                        </a:rPr>
                        <a:t>Directional Shifts</a:t>
                      </a:r>
                      <a:endParaRPr lang="en-US" sz="1000">
                        <a:latin typeface="Times New Roman"/>
                        <a:ea typeface="Times New Roman"/>
                        <a:cs typeface="Times New Roman"/>
                      </a:endParaRPr>
                    </a:p>
                  </a:txBody>
                  <a:tcPr marL="62228" marR="622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a:latin typeface="Times New Roman"/>
                          <a:ea typeface="Times New Roman"/>
                          <a:cs typeface="Times New Roman"/>
                        </a:rPr>
                        <a:t>Response Rate</a:t>
                      </a:r>
                      <a:endParaRPr lang="en-US" sz="1000">
                        <a:latin typeface="Times New Roman"/>
                        <a:ea typeface="Times New Roman"/>
                        <a:cs typeface="Times New Roman"/>
                      </a:endParaRPr>
                    </a:p>
                  </a:txBody>
                  <a:tcPr marL="62228" marR="622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a:latin typeface="Times New Roman"/>
                          <a:ea typeface="Times New Roman"/>
                          <a:cs typeface="Times New Roman"/>
                        </a:rPr>
                        <a:t>Service Duty</a:t>
                      </a:r>
                      <a:endParaRPr lang="en-US" sz="1000">
                        <a:latin typeface="Times New Roman"/>
                        <a:ea typeface="Times New Roman"/>
                        <a:cs typeface="Times New Roman"/>
                      </a:endParaRPr>
                    </a:p>
                  </a:txBody>
                  <a:tcPr marL="62228" marR="622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a:latin typeface="Times New Roman"/>
                          <a:ea typeface="Times New Roman"/>
                          <a:cs typeface="Times New Roman"/>
                        </a:rPr>
                        <a:t>Suitable for DR-EV?</a:t>
                      </a:r>
                      <a:endParaRPr lang="en-US" sz="1000">
                        <a:latin typeface="Times New Roman"/>
                        <a:ea typeface="Times New Roman"/>
                        <a:cs typeface="Times New Roman"/>
                      </a:endParaRPr>
                    </a:p>
                  </a:txBody>
                  <a:tcPr marL="62228" marR="622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396">
                <a:tc>
                  <a:txBody>
                    <a:bodyPr/>
                    <a:lstStyle/>
                    <a:p>
                      <a:pPr marL="0" marR="0">
                        <a:spcBef>
                          <a:spcPts val="0"/>
                        </a:spcBef>
                        <a:spcAft>
                          <a:spcPts val="0"/>
                        </a:spcAft>
                      </a:pPr>
                      <a:r>
                        <a:rPr lang="en-US" sz="900">
                          <a:latin typeface="Times New Roman"/>
                          <a:ea typeface="Times New Roman"/>
                          <a:cs typeface="Times New Roman"/>
                        </a:rPr>
                        <a:t>(Frequency) Regulation</a:t>
                      </a:r>
                      <a:endParaRPr lang="en-US" sz="1000">
                        <a:latin typeface="Times New Roman"/>
                        <a:ea typeface="Times New Roman"/>
                        <a:cs typeface="Times New Roman"/>
                      </a:endParaRPr>
                    </a:p>
                  </a:txBody>
                  <a:tcPr marL="62228" marR="6222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latin typeface="Times New Roman"/>
                          <a:ea typeface="Times New Roman"/>
                          <a:cs typeface="Times New Roman"/>
                        </a:rPr>
                        <a:t>10–15 min</a:t>
                      </a:r>
                      <a:endParaRPr lang="en-US" sz="1000">
                        <a:latin typeface="Times New Roman"/>
                        <a:ea typeface="Times New Roman"/>
                        <a:cs typeface="Times New Roman"/>
                      </a:endParaRPr>
                    </a:p>
                  </a:txBody>
                  <a:tcPr marL="62228" marR="6222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latin typeface="Times New Roman"/>
                          <a:ea typeface="Times New Roman"/>
                          <a:cs typeface="Times New Roman"/>
                        </a:rPr>
                        <a:t>High</a:t>
                      </a:r>
                      <a:endParaRPr lang="en-US" sz="1000">
                        <a:latin typeface="Times New Roman"/>
                        <a:ea typeface="Times New Roman"/>
                        <a:cs typeface="Times New Roman"/>
                      </a:endParaRPr>
                    </a:p>
                  </a:txBody>
                  <a:tcPr marL="62228" marR="6222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latin typeface="Times New Roman"/>
                          <a:ea typeface="Times New Roman"/>
                          <a:cs typeface="Times New Roman"/>
                        </a:rPr>
                        <a:t>&lt;1 min</a:t>
                      </a:r>
                      <a:endParaRPr lang="en-US" sz="1000">
                        <a:latin typeface="Times New Roman"/>
                        <a:ea typeface="Times New Roman"/>
                        <a:cs typeface="Times New Roman"/>
                      </a:endParaRPr>
                    </a:p>
                  </a:txBody>
                  <a:tcPr marL="62228" marR="6222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dirty="0" smtClean="0">
                          <a:latin typeface="Times New Roman"/>
                          <a:ea typeface="Times New Roman"/>
                          <a:cs typeface="Times New Roman"/>
                        </a:rPr>
                        <a:t>Planned</a:t>
                      </a:r>
                      <a:endParaRPr lang="en-US" sz="1000" dirty="0">
                        <a:latin typeface="Times New Roman"/>
                        <a:ea typeface="Times New Roman"/>
                        <a:cs typeface="Times New Roman"/>
                      </a:endParaRPr>
                    </a:p>
                  </a:txBody>
                  <a:tcPr marL="62228" marR="6222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900" dirty="0">
                          <a:solidFill>
                            <a:schemeClr val="accent1"/>
                          </a:solidFill>
                          <a:latin typeface="Times New Roman"/>
                          <a:ea typeface="Times New Roman"/>
                          <a:cs typeface="Times New Roman"/>
                        </a:rPr>
                        <a:t>Yes</a:t>
                      </a:r>
                      <a:endParaRPr lang="en-US" sz="1000" dirty="0">
                        <a:solidFill>
                          <a:schemeClr val="accent1"/>
                        </a:solidFill>
                        <a:latin typeface="Times New Roman"/>
                        <a:ea typeface="Times New Roman"/>
                        <a:cs typeface="Times New Roman"/>
                      </a:endParaRPr>
                    </a:p>
                  </a:txBody>
                  <a:tcPr marL="62228" marR="62228" marT="0" marB="0" anchor="b">
                    <a:lnL>
                      <a:noFill/>
                    </a:lnL>
                    <a:lnR>
                      <a:noFill/>
                    </a:lnR>
                    <a:lnT w="12700" cap="flat" cmpd="sng" algn="ctr">
                      <a:solidFill>
                        <a:srgbClr val="000000"/>
                      </a:solidFill>
                      <a:prstDash val="solid"/>
                      <a:round/>
                      <a:headEnd type="none" w="med" len="med"/>
                      <a:tailEnd type="none" w="med" len="med"/>
                    </a:lnT>
                    <a:lnB>
                      <a:noFill/>
                    </a:lnB>
                  </a:tcPr>
                </a:tc>
              </a:tr>
              <a:tr h="261396">
                <a:tc>
                  <a:txBody>
                    <a:bodyPr/>
                    <a:lstStyle/>
                    <a:p>
                      <a:pPr marL="0" marR="0">
                        <a:spcBef>
                          <a:spcPts val="0"/>
                        </a:spcBef>
                        <a:spcAft>
                          <a:spcPts val="0"/>
                        </a:spcAft>
                      </a:pPr>
                      <a:r>
                        <a:rPr lang="en-US" sz="900">
                          <a:latin typeface="Times New Roman"/>
                          <a:ea typeface="Times New Roman"/>
                          <a:cs typeface="Times New Roman"/>
                        </a:rPr>
                        <a:t>Spinning Reserves</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10 min–2 hours</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Low</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&lt;10 min</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dirty="0" smtClean="0">
                          <a:latin typeface="Times New Roman"/>
                          <a:ea typeface="Times New Roman"/>
                          <a:cs typeface="Times New Roman"/>
                        </a:rPr>
                        <a:t>Unplanned</a:t>
                      </a:r>
                      <a:endParaRPr lang="en-US" sz="1000" dirty="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lgn="ctr">
                        <a:spcBef>
                          <a:spcPts val="0"/>
                        </a:spcBef>
                        <a:spcAft>
                          <a:spcPts val="0"/>
                        </a:spcAft>
                      </a:pPr>
                      <a:r>
                        <a:rPr lang="en-US" sz="900" dirty="0">
                          <a:solidFill>
                            <a:schemeClr val="accent1"/>
                          </a:solidFill>
                          <a:latin typeface="Times New Roman"/>
                          <a:ea typeface="Times New Roman"/>
                          <a:cs typeface="Times New Roman"/>
                        </a:rPr>
                        <a:t>Yes</a:t>
                      </a:r>
                      <a:endParaRPr lang="en-US" sz="1000" dirty="0">
                        <a:solidFill>
                          <a:schemeClr val="accent1"/>
                        </a:solidFill>
                        <a:latin typeface="Times New Roman"/>
                        <a:ea typeface="Times New Roman"/>
                        <a:cs typeface="Times New Roman"/>
                      </a:endParaRPr>
                    </a:p>
                  </a:txBody>
                  <a:tcPr marL="62228" marR="62228" marT="0" marB="0" anchor="b">
                    <a:lnL>
                      <a:noFill/>
                    </a:lnL>
                    <a:lnR>
                      <a:noFill/>
                    </a:lnR>
                    <a:lnT>
                      <a:noFill/>
                    </a:lnT>
                    <a:lnB>
                      <a:noFill/>
                    </a:lnB>
                  </a:tcPr>
                </a:tc>
              </a:tr>
              <a:tr h="261396">
                <a:tc>
                  <a:txBody>
                    <a:bodyPr/>
                    <a:lstStyle/>
                    <a:p>
                      <a:pPr marL="0" marR="0">
                        <a:spcBef>
                          <a:spcPts val="0"/>
                        </a:spcBef>
                        <a:spcAft>
                          <a:spcPts val="0"/>
                        </a:spcAft>
                      </a:pPr>
                      <a:r>
                        <a:rPr lang="en-US" sz="900">
                          <a:latin typeface="Times New Roman"/>
                          <a:ea typeface="Times New Roman"/>
                          <a:cs typeface="Times New Roman"/>
                        </a:rPr>
                        <a:t>Supplemental Reserves</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10 min–2 hours</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Low</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&lt;10 min</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dirty="0" smtClean="0">
                          <a:latin typeface="Times New Roman"/>
                          <a:ea typeface="Times New Roman"/>
                          <a:cs typeface="Times New Roman"/>
                        </a:rPr>
                        <a:t>Unplanned</a:t>
                      </a:r>
                      <a:endParaRPr lang="en-US" sz="1000" dirty="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lgn="ctr">
                        <a:spcBef>
                          <a:spcPts val="0"/>
                        </a:spcBef>
                        <a:spcAft>
                          <a:spcPts val="0"/>
                        </a:spcAft>
                      </a:pPr>
                      <a:r>
                        <a:rPr lang="en-US" sz="900" dirty="0">
                          <a:solidFill>
                            <a:schemeClr val="accent1"/>
                          </a:solidFill>
                          <a:latin typeface="Times New Roman"/>
                          <a:ea typeface="Times New Roman"/>
                          <a:cs typeface="Times New Roman"/>
                        </a:rPr>
                        <a:t>Yes</a:t>
                      </a:r>
                      <a:endParaRPr lang="en-US" sz="1000" dirty="0">
                        <a:solidFill>
                          <a:schemeClr val="accent1"/>
                        </a:solidFill>
                        <a:latin typeface="Times New Roman"/>
                        <a:ea typeface="Times New Roman"/>
                        <a:cs typeface="Times New Roman"/>
                      </a:endParaRPr>
                    </a:p>
                  </a:txBody>
                  <a:tcPr marL="62228" marR="62228" marT="0" marB="0" anchor="b">
                    <a:lnL>
                      <a:noFill/>
                    </a:lnL>
                    <a:lnR>
                      <a:noFill/>
                    </a:lnR>
                    <a:lnT>
                      <a:noFill/>
                    </a:lnT>
                    <a:lnB>
                      <a:noFill/>
                    </a:lnB>
                  </a:tcPr>
                </a:tc>
              </a:tr>
              <a:tr h="261396">
                <a:tc>
                  <a:txBody>
                    <a:bodyPr/>
                    <a:lstStyle/>
                    <a:p>
                      <a:pPr marL="0" marR="0">
                        <a:spcBef>
                          <a:spcPts val="0"/>
                        </a:spcBef>
                        <a:spcAft>
                          <a:spcPts val="0"/>
                        </a:spcAft>
                      </a:pPr>
                      <a:r>
                        <a:rPr lang="en-US" sz="900">
                          <a:latin typeface="Times New Roman"/>
                          <a:ea typeface="Times New Roman"/>
                          <a:cs typeface="Times New Roman"/>
                        </a:rPr>
                        <a:t>Replacement Reserves</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2 hours</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Low</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&lt;30 min</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dirty="0" smtClean="0">
                          <a:latin typeface="Times New Roman"/>
                          <a:ea typeface="Times New Roman"/>
                          <a:cs typeface="Times New Roman"/>
                        </a:rPr>
                        <a:t>Unplanned</a:t>
                      </a:r>
                      <a:endParaRPr lang="en-US" sz="1000" dirty="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lgn="ctr">
                        <a:spcBef>
                          <a:spcPts val="0"/>
                        </a:spcBef>
                        <a:spcAft>
                          <a:spcPts val="0"/>
                        </a:spcAft>
                      </a:pPr>
                      <a:r>
                        <a:rPr lang="en-US" sz="900" dirty="0">
                          <a:solidFill>
                            <a:schemeClr val="accent1"/>
                          </a:solidFill>
                          <a:latin typeface="Times New Roman"/>
                          <a:ea typeface="Times New Roman"/>
                          <a:cs typeface="Times New Roman"/>
                        </a:rPr>
                        <a:t>Yes</a:t>
                      </a:r>
                      <a:endParaRPr lang="en-US" sz="1000" dirty="0">
                        <a:solidFill>
                          <a:schemeClr val="accent1"/>
                        </a:solidFill>
                        <a:latin typeface="Times New Roman"/>
                        <a:ea typeface="Times New Roman"/>
                        <a:cs typeface="Times New Roman"/>
                      </a:endParaRPr>
                    </a:p>
                  </a:txBody>
                  <a:tcPr marL="62228" marR="62228" marT="0" marB="0" anchor="b">
                    <a:lnL>
                      <a:noFill/>
                    </a:lnL>
                    <a:lnR>
                      <a:noFill/>
                    </a:lnR>
                    <a:lnT>
                      <a:noFill/>
                    </a:lnT>
                    <a:lnB>
                      <a:noFill/>
                    </a:lnB>
                  </a:tcPr>
                </a:tc>
              </a:tr>
              <a:tr h="261396">
                <a:tc>
                  <a:txBody>
                    <a:bodyPr/>
                    <a:lstStyle/>
                    <a:p>
                      <a:pPr marL="0" marR="0">
                        <a:spcBef>
                          <a:spcPts val="0"/>
                        </a:spcBef>
                        <a:spcAft>
                          <a:spcPts val="0"/>
                        </a:spcAft>
                      </a:pPr>
                      <a:r>
                        <a:rPr lang="en-US" sz="900">
                          <a:latin typeface="Times New Roman"/>
                          <a:ea typeface="Times New Roman"/>
                          <a:cs typeface="Times New Roman"/>
                        </a:rPr>
                        <a:t>Voltage Control</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lgn="ctr">
                        <a:spcBef>
                          <a:spcPts val="0"/>
                        </a:spcBef>
                        <a:spcAft>
                          <a:spcPts val="0"/>
                        </a:spcAft>
                      </a:pPr>
                      <a:r>
                        <a:rPr lang="en-US" sz="900" dirty="0">
                          <a:solidFill>
                            <a:srgbClr val="FF0000"/>
                          </a:solidFill>
                          <a:latin typeface="Times New Roman"/>
                          <a:ea typeface="Times New Roman"/>
                          <a:cs typeface="Times New Roman"/>
                        </a:rPr>
                        <a:t>No</a:t>
                      </a:r>
                      <a:endParaRPr lang="en-US" sz="1000" dirty="0">
                        <a:solidFill>
                          <a:srgbClr val="FF0000"/>
                        </a:solidFill>
                        <a:latin typeface="Times New Roman"/>
                        <a:ea typeface="Times New Roman"/>
                        <a:cs typeface="Times New Roman"/>
                      </a:endParaRPr>
                    </a:p>
                  </a:txBody>
                  <a:tcPr marL="62228" marR="62228" marT="0" marB="0" anchor="b">
                    <a:lnL>
                      <a:noFill/>
                    </a:lnL>
                    <a:lnR>
                      <a:noFill/>
                    </a:lnR>
                    <a:lnT>
                      <a:noFill/>
                    </a:lnT>
                    <a:lnB>
                      <a:noFill/>
                    </a:lnB>
                  </a:tcPr>
                </a:tc>
              </a:tr>
              <a:tr h="261396">
                <a:tc>
                  <a:txBody>
                    <a:bodyPr/>
                    <a:lstStyle/>
                    <a:p>
                      <a:pPr marL="0" marR="0">
                        <a:spcBef>
                          <a:spcPts val="0"/>
                        </a:spcBef>
                        <a:spcAft>
                          <a:spcPts val="0"/>
                        </a:spcAft>
                      </a:pPr>
                      <a:r>
                        <a:rPr lang="en-US" sz="900">
                          <a:latin typeface="Times New Roman"/>
                          <a:ea typeface="Times New Roman"/>
                          <a:cs typeface="Times New Roman"/>
                        </a:rPr>
                        <a:t>Load Following</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1–10 hours</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Medium</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&lt;1 hour</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dirty="0" smtClean="0">
                          <a:latin typeface="Times New Roman"/>
                          <a:ea typeface="Times New Roman"/>
                          <a:cs typeface="Times New Roman"/>
                        </a:rPr>
                        <a:t>Unplanned</a:t>
                      </a:r>
                      <a:endParaRPr lang="en-US" sz="1000" dirty="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lgn="ctr">
                        <a:spcBef>
                          <a:spcPts val="0"/>
                        </a:spcBef>
                        <a:spcAft>
                          <a:spcPts val="0"/>
                        </a:spcAft>
                      </a:pPr>
                      <a:r>
                        <a:rPr lang="en-US" sz="900" dirty="0">
                          <a:solidFill>
                            <a:srgbClr val="FF0000"/>
                          </a:solidFill>
                          <a:latin typeface="Times New Roman"/>
                          <a:ea typeface="Times New Roman"/>
                          <a:cs typeface="Times New Roman"/>
                        </a:rPr>
                        <a:t>No</a:t>
                      </a:r>
                      <a:endParaRPr lang="en-US" sz="1000" dirty="0">
                        <a:solidFill>
                          <a:srgbClr val="FF0000"/>
                        </a:solidFill>
                        <a:latin typeface="Times New Roman"/>
                        <a:ea typeface="Times New Roman"/>
                        <a:cs typeface="Times New Roman"/>
                      </a:endParaRPr>
                    </a:p>
                  </a:txBody>
                  <a:tcPr marL="62228" marR="62228" marT="0" marB="0" anchor="b">
                    <a:lnL>
                      <a:noFill/>
                    </a:lnL>
                    <a:lnR>
                      <a:noFill/>
                    </a:lnR>
                    <a:lnT>
                      <a:noFill/>
                    </a:lnT>
                    <a:lnB>
                      <a:noFill/>
                    </a:lnB>
                  </a:tcPr>
                </a:tc>
              </a:tr>
              <a:tr h="224864">
                <a:tc>
                  <a:txBody>
                    <a:bodyPr/>
                    <a:lstStyle/>
                    <a:p>
                      <a:pPr marL="0" marR="0">
                        <a:spcBef>
                          <a:spcPts val="0"/>
                        </a:spcBef>
                        <a:spcAft>
                          <a:spcPts val="0"/>
                        </a:spcAft>
                      </a:pPr>
                      <a:r>
                        <a:rPr lang="en-US" sz="900">
                          <a:latin typeface="Times New Roman"/>
                          <a:ea typeface="Times New Roman"/>
                          <a:cs typeface="Times New Roman"/>
                        </a:rPr>
                        <a:t>System Control</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NA</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NA</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a:latin typeface="Times New Roman"/>
                          <a:ea typeface="Times New Roman"/>
                          <a:cs typeface="Times New Roman"/>
                        </a:rPr>
                        <a:t>NA</a:t>
                      </a:r>
                      <a:endParaRPr lang="en-US" sz="100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spcBef>
                          <a:spcPts val="0"/>
                        </a:spcBef>
                        <a:spcAft>
                          <a:spcPts val="0"/>
                        </a:spcAft>
                      </a:pPr>
                      <a:r>
                        <a:rPr lang="en-US" sz="900" dirty="0" smtClean="0">
                          <a:latin typeface="Times New Roman"/>
                          <a:ea typeface="Times New Roman"/>
                          <a:cs typeface="Times New Roman"/>
                        </a:rPr>
                        <a:t>Planned</a:t>
                      </a:r>
                      <a:endParaRPr lang="en-US" sz="1000" dirty="0">
                        <a:latin typeface="Times New Roman"/>
                        <a:ea typeface="Times New Roman"/>
                        <a:cs typeface="Times New Roman"/>
                      </a:endParaRPr>
                    </a:p>
                  </a:txBody>
                  <a:tcPr marL="62228" marR="62228" marT="0" marB="0" anchor="b">
                    <a:lnL>
                      <a:noFill/>
                    </a:lnL>
                    <a:lnR>
                      <a:noFill/>
                    </a:lnR>
                    <a:lnT>
                      <a:noFill/>
                    </a:lnT>
                    <a:lnB>
                      <a:noFill/>
                    </a:lnB>
                  </a:tcPr>
                </a:tc>
                <a:tc>
                  <a:txBody>
                    <a:bodyPr/>
                    <a:lstStyle/>
                    <a:p>
                      <a:pPr marL="0" marR="0" algn="ctr">
                        <a:spcBef>
                          <a:spcPts val="0"/>
                        </a:spcBef>
                        <a:spcAft>
                          <a:spcPts val="0"/>
                        </a:spcAft>
                      </a:pPr>
                      <a:r>
                        <a:rPr lang="en-US" sz="900" dirty="0">
                          <a:solidFill>
                            <a:srgbClr val="FF0000"/>
                          </a:solidFill>
                          <a:latin typeface="Times New Roman"/>
                          <a:ea typeface="Times New Roman"/>
                          <a:cs typeface="Times New Roman"/>
                        </a:rPr>
                        <a:t>No</a:t>
                      </a:r>
                      <a:endParaRPr lang="en-US" sz="1000" dirty="0">
                        <a:solidFill>
                          <a:srgbClr val="FF0000"/>
                        </a:solidFill>
                        <a:latin typeface="Times New Roman"/>
                        <a:ea typeface="Times New Roman"/>
                        <a:cs typeface="Times New Roman"/>
                      </a:endParaRPr>
                    </a:p>
                  </a:txBody>
                  <a:tcPr marL="62228" marR="62228" marT="0" marB="0" anchor="b">
                    <a:lnL>
                      <a:noFill/>
                    </a:lnL>
                    <a:lnR>
                      <a:noFill/>
                    </a:lnR>
                    <a:lnT>
                      <a:noFill/>
                    </a:lnT>
                    <a:lnB>
                      <a:noFill/>
                    </a:lnB>
                  </a:tcPr>
                </a:tc>
              </a:tr>
              <a:tr h="224864">
                <a:tc>
                  <a:txBody>
                    <a:bodyPr/>
                    <a:lstStyle/>
                    <a:p>
                      <a:pPr marL="0" marR="0">
                        <a:spcBef>
                          <a:spcPts val="0"/>
                        </a:spcBef>
                        <a:spcAft>
                          <a:spcPts val="0"/>
                        </a:spcAft>
                      </a:pPr>
                      <a:r>
                        <a:rPr lang="en-US" sz="900">
                          <a:latin typeface="Times New Roman"/>
                          <a:ea typeface="Times New Roman"/>
                          <a:cs typeface="Times New Roman"/>
                        </a:rPr>
                        <a:t>Real Power Loss Replacement</a:t>
                      </a:r>
                      <a:endParaRPr lang="en-US" sz="1000">
                        <a:latin typeface="Times New Roman"/>
                        <a:ea typeface="Times New Roman"/>
                        <a:cs typeface="Times New Roman"/>
                      </a:endParaRPr>
                    </a:p>
                  </a:txBody>
                  <a:tcPr marL="62228" marR="6222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cs typeface="Times New Roman"/>
                        </a:rPr>
                        <a:t>1–10 hours</a:t>
                      </a:r>
                      <a:endParaRPr lang="en-US" sz="1000">
                        <a:latin typeface="Times New Roman"/>
                        <a:ea typeface="Times New Roman"/>
                        <a:cs typeface="Times New Roman"/>
                      </a:endParaRPr>
                    </a:p>
                  </a:txBody>
                  <a:tcPr marL="62228" marR="6222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latin typeface="Times New Roman"/>
                          <a:ea typeface="Times New Roman"/>
                          <a:cs typeface="Times New Roman"/>
                        </a:rPr>
                        <a:t>Low</a:t>
                      </a:r>
                      <a:endParaRPr lang="en-US" sz="1000" dirty="0">
                        <a:latin typeface="Times New Roman"/>
                        <a:ea typeface="Times New Roman"/>
                        <a:cs typeface="Times New Roman"/>
                      </a:endParaRPr>
                    </a:p>
                  </a:txBody>
                  <a:tcPr marL="62228" marR="6222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cs typeface="Times New Roman"/>
                        </a:rPr>
                        <a:t>&lt;10 min</a:t>
                      </a:r>
                      <a:endParaRPr lang="en-US" sz="1000">
                        <a:latin typeface="Times New Roman"/>
                        <a:ea typeface="Times New Roman"/>
                        <a:cs typeface="Times New Roman"/>
                      </a:endParaRPr>
                    </a:p>
                  </a:txBody>
                  <a:tcPr marL="62228" marR="6222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smtClean="0">
                          <a:latin typeface="Times New Roman"/>
                          <a:ea typeface="Times New Roman"/>
                          <a:cs typeface="Times New Roman"/>
                        </a:rPr>
                        <a:t>Planned</a:t>
                      </a:r>
                      <a:endParaRPr lang="en-US" sz="1000" dirty="0">
                        <a:latin typeface="Times New Roman"/>
                        <a:ea typeface="Times New Roman"/>
                        <a:cs typeface="Times New Roman"/>
                      </a:endParaRPr>
                    </a:p>
                  </a:txBody>
                  <a:tcPr marL="62228" marR="6222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solidFill>
                            <a:srgbClr val="FF0000"/>
                          </a:solidFill>
                          <a:latin typeface="Times New Roman"/>
                          <a:ea typeface="Times New Roman"/>
                          <a:cs typeface="Times New Roman"/>
                        </a:rPr>
                        <a:t>No</a:t>
                      </a:r>
                      <a:endParaRPr lang="en-US" sz="1000" dirty="0">
                        <a:solidFill>
                          <a:srgbClr val="FF0000"/>
                        </a:solidFill>
                        <a:latin typeface="Times New Roman"/>
                        <a:ea typeface="Times New Roman"/>
                        <a:cs typeface="Times New Roman"/>
                      </a:endParaRPr>
                    </a:p>
                  </a:txBody>
                  <a:tcPr marL="62228" marR="62228"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9" name="Diagram 8"/>
          <p:cNvGraphicFramePr/>
          <p:nvPr/>
        </p:nvGraphicFramePr>
        <p:xfrm>
          <a:off x="533400" y="4800600"/>
          <a:ext cx="8229600" cy="198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528" name="Rectangle 11"/>
          <p:cNvSpPr>
            <a:spLocks noChangeArrowheads="1"/>
          </p:cNvSpPr>
          <p:nvPr/>
        </p:nvSpPr>
        <p:spPr bwMode="auto">
          <a:xfrm rot="5400000">
            <a:off x="4714082" y="973931"/>
            <a:ext cx="101600" cy="7234237"/>
          </a:xfrm>
          <a:prstGeom prst="rect">
            <a:avLst/>
          </a:prstGeom>
          <a:solidFill>
            <a:srgbClr val="BBBBBB"/>
          </a:solidFill>
          <a:ln w="6350">
            <a:solidFill>
              <a:srgbClr val="000000"/>
            </a:solidFill>
            <a:miter lim="800000"/>
            <a:headEnd/>
            <a:tailEnd/>
          </a:ln>
        </p:spPr>
        <p:txBody>
          <a:bodyPr wrap="none" anchor="ctr">
            <a:spAutoFit/>
          </a:bodyPr>
          <a:lstStyle/>
          <a:p>
            <a:endParaRPr lang="en-US">
              <a:latin typeface="Calibri" pitchFamily="34" charset="0"/>
            </a:endParaRPr>
          </a:p>
        </p:txBody>
      </p:sp>
      <p:sp>
        <p:nvSpPr>
          <p:cNvPr id="62529" name="Freeform 12"/>
          <p:cNvSpPr>
            <a:spLocks/>
          </p:cNvSpPr>
          <p:nvPr/>
        </p:nvSpPr>
        <p:spPr bwMode="auto">
          <a:xfrm rot="5400000">
            <a:off x="4556919" y="715169"/>
            <a:ext cx="411162" cy="7239000"/>
          </a:xfrm>
          <a:custGeom>
            <a:avLst/>
            <a:gdLst>
              <a:gd name="T0" fmla="*/ 576 w 577"/>
              <a:gd name="T1" fmla="*/ 0 h 1441"/>
              <a:gd name="T2" fmla="*/ 0 w 577"/>
              <a:gd name="T3" fmla="*/ 216 h 1441"/>
              <a:gd name="T4" fmla="*/ 0 w 577"/>
              <a:gd name="T5" fmla="*/ 1224 h 1441"/>
              <a:gd name="T6" fmla="*/ 576 w 577"/>
              <a:gd name="T7" fmla="*/ 1440 h 1441"/>
              <a:gd name="T8" fmla="*/ 576 w 577"/>
              <a:gd name="T9" fmla="*/ 0 h 1441"/>
              <a:gd name="T10" fmla="*/ 0 60000 65536"/>
              <a:gd name="T11" fmla="*/ 0 60000 65536"/>
              <a:gd name="T12" fmla="*/ 0 60000 65536"/>
              <a:gd name="T13" fmla="*/ 0 60000 65536"/>
              <a:gd name="T14" fmla="*/ 0 60000 65536"/>
              <a:gd name="T15" fmla="*/ 0 w 577"/>
              <a:gd name="T16" fmla="*/ 0 h 1441"/>
              <a:gd name="T17" fmla="*/ 577 w 577"/>
              <a:gd name="T18" fmla="*/ 1441 h 1441"/>
            </a:gdLst>
            <a:ahLst/>
            <a:cxnLst>
              <a:cxn ang="T10">
                <a:pos x="T0" y="T1"/>
              </a:cxn>
              <a:cxn ang="T11">
                <a:pos x="T2" y="T3"/>
              </a:cxn>
              <a:cxn ang="T12">
                <a:pos x="T4" y="T5"/>
              </a:cxn>
              <a:cxn ang="T13">
                <a:pos x="T6" y="T7"/>
              </a:cxn>
              <a:cxn ang="T14">
                <a:pos x="T8" y="T9"/>
              </a:cxn>
            </a:cxnLst>
            <a:rect l="T15" t="T16" r="T17" b="T18"/>
            <a:pathLst>
              <a:path w="577" h="1441">
                <a:moveTo>
                  <a:pt x="576" y="0"/>
                </a:moveTo>
                <a:lnTo>
                  <a:pt x="0" y="216"/>
                </a:lnTo>
                <a:lnTo>
                  <a:pt x="0" y="1224"/>
                </a:lnTo>
                <a:lnTo>
                  <a:pt x="576" y="1440"/>
                </a:lnTo>
                <a:lnTo>
                  <a:pt x="576" y="0"/>
                </a:lnTo>
                <a:close/>
              </a:path>
            </a:pathLst>
          </a:custGeom>
          <a:solidFill>
            <a:srgbClr val="EEEEEE"/>
          </a:solidFill>
          <a:ln w="6350" cap="flat">
            <a:solidFill>
              <a:srgbClr val="000000"/>
            </a:solidFill>
            <a:prstDash val="solid"/>
            <a:round/>
            <a:headEnd/>
            <a:tailEnd/>
          </a:ln>
        </p:spPr>
        <p:txBody>
          <a:bodyPr wrap="none" anchor="ctr">
            <a:spAutoFit/>
          </a:bodyPr>
          <a:lstStyle/>
          <a:p>
            <a:endParaRPr lang="en-US"/>
          </a:p>
        </p:txBody>
      </p:sp>
      <p:sp>
        <p:nvSpPr>
          <p:cNvPr id="28" name="Freeform 13"/>
          <p:cNvSpPr>
            <a:spLocks/>
          </p:cNvSpPr>
          <p:nvPr/>
        </p:nvSpPr>
        <p:spPr bwMode="auto">
          <a:xfrm rot="5400000">
            <a:off x="5590382" y="3869531"/>
            <a:ext cx="514350" cy="369887"/>
          </a:xfrm>
          <a:custGeom>
            <a:avLst/>
            <a:gdLst/>
            <a:ahLst/>
            <a:cxnLst>
              <a:cxn ang="0">
                <a:pos x="0" y="29"/>
              </a:cxn>
              <a:cxn ang="0">
                <a:pos x="288" y="29"/>
              </a:cxn>
              <a:cxn ang="0">
                <a:pos x="288" y="0"/>
              </a:cxn>
              <a:cxn ang="0">
                <a:pos x="360" y="72"/>
              </a:cxn>
              <a:cxn ang="0">
                <a:pos x="288" y="144"/>
              </a:cxn>
              <a:cxn ang="0">
                <a:pos x="288" y="115"/>
              </a:cxn>
              <a:cxn ang="0">
                <a:pos x="0" y="115"/>
              </a:cxn>
              <a:cxn ang="0">
                <a:pos x="0" y="115"/>
              </a:cxn>
              <a:cxn ang="0">
                <a:pos x="0" y="72"/>
              </a:cxn>
              <a:cxn ang="0">
                <a:pos x="0" y="29"/>
              </a:cxn>
              <a:cxn ang="0">
                <a:pos x="0" y="29"/>
              </a:cxn>
            </a:cxnLst>
            <a:rect l="0" t="0" r="r" b="b"/>
            <a:pathLst>
              <a:path w="361" h="145">
                <a:moveTo>
                  <a:pt x="0" y="29"/>
                </a:moveTo>
                <a:lnTo>
                  <a:pt x="288" y="29"/>
                </a:lnTo>
                <a:lnTo>
                  <a:pt x="288" y="0"/>
                </a:lnTo>
                <a:lnTo>
                  <a:pt x="360" y="72"/>
                </a:lnTo>
                <a:lnTo>
                  <a:pt x="288" y="144"/>
                </a:lnTo>
                <a:lnTo>
                  <a:pt x="288" y="115"/>
                </a:lnTo>
                <a:lnTo>
                  <a:pt x="0" y="115"/>
                </a:lnTo>
                <a:lnTo>
                  <a:pt x="0" y="72"/>
                </a:lnTo>
                <a:lnTo>
                  <a:pt x="0" y="29"/>
                </a:lnTo>
                <a:close/>
              </a:path>
            </a:pathLst>
          </a:custGeom>
          <a:solidFill>
            <a:schemeClr val="bg1">
              <a:lumMod val="50000"/>
            </a:schemeClr>
          </a:solidFill>
          <a:ln w="6350" cap="flat">
            <a:solidFill>
              <a:srgbClr val="000000"/>
            </a:solidFill>
            <a:prstDash val="solid"/>
            <a:round/>
            <a:headEnd/>
            <a:tailEnd/>
          </a:ln>
          <a:effectLst/>
        </p:spPr>
        <p:txBody>
          <a:bodyPr anchor="ctr">
            <a:spAutoFit/>
          </a:bodyPr>
          <a:lstStyle/>
          <a:p>
            <a:pPr fontAlgn="auto">
              <a:spcBef>
                <a:spcPts val="0"/>
              </a:spcBef>
              <a:spcAft>
                <a:spcPts val="0"/>
              </a:spcAft>
              <a:defRPr/>
            </a:pPr>
            <a:endParaRPr lang="en-US">
              <a:latin typeface="+mn-lt"/>
              <a:cs typeface="+mn-cs"/>
            </a:endParaRPr>
          </a:p>
        </p:txBody>
      </p:sp>
      <p:sp>
        <p:nvSpPr>
          <p:cNvPr id="29" name="Freeform 14"/>
          <p:cNvSpPr>
            <a:spLocks/>
          </p:cNvSpPr>
          <p:nvPr/>
        </p:nvSpPr>
        <p:spPr bwMode="auto">
          <a:xfrm rot="5400000">
            <a:off x="4505325" y="3870325"/>
            <a:ext cx="514350" cy="368300"/>
          </a:xfrm>
          <a:custGeom>
            <a:avLst/>
            <a:gdLst/>
            <a:ahLst/>
            <a:cxnLst>
              <a:cxn ang="0">
                <a:pos x="0" y="29"/>
              </a:cxn>
              <a:cxn ang="0">
                <a:pos x="288" y="29"/>
              </a:cxn>
              <a:cxn ang="0">
                <a:pos x="288" y="0"/>
              </a:cxn>
              <a:cxn ang="0">
                <a:pos x="360" y="72"/>
              </a:cxn>
              <a:cxn ang="0">
                <a:pos x="288" y="144"/>
              </a:cxn>
              <a:cxn ang="0">
                <a:pos x="288" y="115"/>
              </a:cxn>
              <a:cxn ang="0">
                <a:pos x="0" y="115"/>
              </a:cxn>
              <a:cxn ang="0">
                <a:pos x="0" y="115"/>
              </a:cxn>
              <a:cxn ang="0">
                <a:pos x="0" y="72"/>
              </a:cxn>
              <a:cxn ang="0">
                <a:pos x="0" y="29"/>
              </a:cxn>
              <a:cxn ang="0">
                <a:pos x="0" y="29"/>
              </a:cxn>
            </a:cxnLst>
            <a:rect l="0" t="0" r="r" b="b"/>
            <a:pathLst>
              <a:path w="361" h="145">
                <a:moveTo>
                  <a:pt x="0" y="29"/>
                </a:moveTo>
                <a:lnTo>
                  <a:pt x="288" y="29"/>
                </a:lnTo>
                <a:lnTo>
                  <a:pt x="288" y="0"/>
                </a:lnTo>
                <a:lnTo>
                  <a:pt x="360" y="72"/>
                </a:lnTo>
                <a:lnTo>
                  <a:pt x="288" y="144"/>
                </a:lnTo>
                <a:lnTo>
                  <a:pt x="288" y="115"/>
                </a:lnTo>
                <a:lnTo>
                  <a:pt x="0" y="115"/>
                </a:lnTo>
                <a:lnTo>
                  <a:pt x="0" y="72"/>
                </a:lnTo>
                <a:lnTo>
                  <a:pt x="0" y="29"/>
                </a:lnTo>
                <a:close/>
              </a:path>
            </a:pathLst>
          </a:custGeom>
          <a:solidFill>
            <a:schemeClr val="bg1">
              <a:lumMod val="50000"/>
            </a:schemeClr>
          </a:solidFill>
          <a:ln w="6350" cap="flat">
            <a:solidFill>
              <a:srgbClr val="000000"/>
            </a:solidFill>
            <a:prstDash val="solid"/>
            <a:round/>
            <a:headEnd/>
            <a:tailEnd/>
          </a:ln>
          <a:effectLst/>
        </p:spPr>
        <p:txBody>
          <a:bodyPr anchor="ctr">
            <a:spAutoFit/>
          </a:bodyPr>
          <a:lstStyle/>
          <a:p>
            <a:pPr fontAlgn="auto">
              <a:spcBef>
                <a:spcPts val="0"/>
              </a:spcBef>
              <a:spcAft>
                <a:spcPts val="0"/>
              </a:spcAft>
              <a:defRPr/>
            </a:pPr>
            <a:endParaRPr lang="en-US">
              <a:latin typeface="+mn-lt"/>
              <a:cs typeface="+mn-cs"/>
            </a:endParaRPr>
          </a:p>
        </p:txBody>
      </p:sp>
      <p:sp>
        <p:nvSpPr>
          <p:cNvPr id="31" name="Freeform 16"/>
          <p:cNvSpPr>
            <a:spLocks/>
          </p:cNvSpPr>
          <p:nvPr/>
        </p:nvSpPr>
        <p:spPr bwMode="auto">
          <a:xfrm rot="5400000">
            <a:off x="6675438" y="3870325"/>
            <a:ext cx="514350" cy="368300"/>
          </a:xfrm>
          <a:custGeom>
            <a:avLst/>
            <a:gdLst/>
            <a:ahLst/>
            <a:cxnLst>
              <a:cxn ang="0">
                <a:pos x="0" y="29"/>
              </a:cxn>
              <a:cxn ang="0">
                <a:pos x="288" y="29"/>
              </a:cxn>
              <a:cxn ang="0">
                <a:pos x="288" y="0"/>
              </a:cxn>
              <a:cxn ang="0">
                <a:pos x="360" y="72"/>
              </a:cxn>
              <a:cxn ang="0">
                <a:pos x="288" y="144"/>
              </a:cxn>
              <a:cxn ang="0">
                <a:pos x="288" y="115"/>
              </a:cxn>
              <a:cxn ang="0">
                <a:pos x="0" y="115"/>
              </a:cxn>
              <a:cxn ang="0">
                <a:pos x="0" y="115"/>
              </a:cxn>
              <a:cxn ang="0">
                <a:pos x="0" y="72"/>
              </a:cxn>
              <a:cxn ang="0">
                <a:pos x="0" y="29"/>
              </a:cxn>
              <a:cxn ang="0">
                <a:pos x="0" y="29"/>
              </a:cxn>
            </a:cxnLst>
            <a:rect l="0" t="0" r="r" b="b"/>
            <a:pathLst>
              <a:path w="361" h="145">
                <a:moveTo>
                  <a:pt x="0" y="29"/>
                </a:moveTo>
                <a:lnTo>
                  <a:pt x="288" y="29"/>
                </a:lnTo>
                <a:lnTo>
                  <a:pt x="288" y="0"/>
                </a:lnTo>
                <a:lnTo>
                  <a:pt x="360" y="72"/>
                </a:lnTo>
                <a:lnTo>
                  <a:pt x="288" y="144"/>
                </a:lnTo>
                <a:lnTo>
                  <a:pt x="288" y="115"/>
                </a:lnTo>
                <a:lnTo>
                  <a:pt x="0" y="115"/>
                </a:lnTo>
                <a:lnTo>
                  <a:pt x="0" y="72"/>
                </a:lnTo>
                <a:lnTo>
                  <a:pt x="0" y="29"/>
                </a:lnTo>
                <a:close/>
              </a:path>
            </a:pathLst>
          </a:custGeom>
          <a:solidFill>
            <a:schemeClr val="bg1">
              <a:lumMod val="50000"/>
            </a:schemeClr>
          </a:solidFill>
          <a:ln w="6350" cap="flat">
            <a:solidFill>
              <a:srgbClr val="000000"/>
            </a:solidFill>
            <a:prstDash val="solid"/>
            <a:round/>
            <a:headEnd/>
            <a:tailEnd/>
          </a:ln>
          <a:effectLst/>
        </p:spPr>
        <p:txBody>
          <a:bodyPr anchor="ctr">
            <a:spAutoFit/>
          </a:bodyPr>
          <a:lstStyle/>
          <a:p>
            <a:pPr fontAlgn="auto">
              <a:spcBef>
                <a:spcPts val="0"/>
              </a:spcBef>
              <a:spcAft>
                <a:spcPts val="0"/>
              </a:spcAft>
              <a:defRPr/>
            </a:pPr>
            <a:endParaRPr lang="en-US">
              <a:latin typeface="+mn-lt"/>
              <a:cs typeface="+mn-cs"/>
            </a:endParaRPr>
          </a:p>
        </p:txBody>
      </p:sp>
      <p:sp>
        <p:nvSpPr>
          <p:cNvPr id="32" name="Freeform 17"/>
          <p:cNvSpPr>
            <a:spLocks/>
          </p:cNvSpPr>
          <p:nvPr/>
        </p:nvSpPr>
        <p:spPr bwMode="auto">
          <a:xfrm rot="5400000">
            <a:off x="3420269" y="3869531"/>
            <a:ext cx="514350" cy="369888"/>
          </a:xfrm>
          <a:custGeom>
            <a:avLst/>
            <a:gdLst/>
            <a:ahLst/>
            <a:cxnLst>
              <a:cxn ang="0">
                <a:pos x="0" y="29"/>
              </a:cxn>
              <a:cxn ang="0">
                <a:pos x="288" y="29"/>
              </a:cxn>
              <a:cxn ang="0">
                <a:pos x="288" y="0"/>
              </a:cxn>
              <a:cxn ang="0">
                <a:pos x="360" y="72"/>
              </a:cxn>
              <a:cxn ang="0">
                <a:pos x="288" y="144"/>
              </a:cxn>
              <a:cxn ang="0">
                <a:pos x="288" y="115"/>
              </a:cxn>
              <a:cxn ang="0">
                <a:pos x="0" y="115"/>
              </a:cxn>
              <a:cxn ang="0">
                <a:pos x="0" y="115"/>
              </a:cxn>
              <a:cxn ang="0">
                <a:pos x="0" y="72"/>
              </a:cxn>
              <a:cxn ang="0">
                <a:pos x="0" y="29"/>
              </a:cxn>
              <a:cxn ang="0">
                <a:pos x="0" y="29"/>
              </a:cxn>
            </a:cxnLst>
            <a:rect l="0" t="0" r="r" b="b"/>
            <a:pathLst>
              <a:path w="361" h="145">
                <a:moveTo>
                  <a:pt x="0" y="29"/>
                </a:moveTo>
                <a:lnTo>
                  <a:pt x="288" y="29"/>
                </a:lnTo>
                <a:lnTo>
                  <a:pt x="288" y="0"/>
                </a:lnTo>
                <a:lnTo>
                  <a:pt x="360" y="72"/>
                </a:lnTo>
                <a:lnTo>
                  <a:pt x="288" y="144"/>
                </a:lnTo>
                <a:lnTo>
                  <a:pt x="288" y="115"/>
                </a:lnTo>
                <a:lnTo>
                  <a:pt x="0" y="115"/>
                </a:lnTo>
                <a:lnTo>
                  <a:pt x="0" y="72"/>
                </a:lnTo>
                <a:lnTo>
                  <a:pt x="0" y="29"/>
                </a:lnTo>
                <a:close/>
              </a:path>
            </a:pathLst>
          </a:custGeom>
          <a:solidFill>
            <a:schemeClr val="bg1">
              <a:lumMod val="50000"/>
            </a:schemeClr>
          </a:solidFill>
          <a:ln w="6350" cap="flat">
            <a:solidFill>
              <a:srgbClr val="000000"/>
            </a:solidFill>
            <a:prstDash val="solid"/>
            <a:round/>
            <a:headEnd/>
            <a:tailEnd/>
          </a:ln>
          <a:effectLst/>
        </p:spPr>
        <p:txBody>
          <a:bodyPr anchor="ctr">
            <a:spAutoFit/>
          </a:bodyPr>
          <a:lstStyle/>
          <a:p>
            <a:pPr fontAlgn="auto">
              <a:spcBef>
                <a:spcPts val="0"/>
              </a:spcBef>
              <a:spcAft>
                <a:spcPts val="0"/>
              </a:spcAft>
              <a:defRPr/>
            </a:pPr>
            <a:endParaRPr lang="en-US">
              <a:latin typeface="+mn-lt"/>
              <a:cs typeface="+mn-cs"/>
            </a:endParaRPr>
          </a:p>
        </p:txBody>
      </p:sp>
      <p:sp>
        <p:nvSpPr>
          <p:cNvPr id="33" name="Freeform 18"/>
          <p:cNvSpPr>
            <a:spLocks/>
          </p:cNvSpPr>
          <p:nvPr/>
        </p:nvSpPr>
        <p:spPr bwMode="auto">
          <a:xfrm rot="5400000">
            <a:off x="4556920" y="3450431"/>
            <a:ext cx="411162" cy="2898775"/>
          </a:xfrm>
          <a:custGeom>
            <a:avLst/>
            <a:gdLst/>
            <a:ahLst/>
            <a:cxnLst>
              <a:cxn ang="0">
                <a:pos x="0" y="115"/>
              </a:cxn>
              <a:cxn ang="0">
                <a:pos x="288" y="115"/>
              </a:cxn>
              <a:cxn ang="0">
                <a:pos x="288" y="0"/>
              </a:cxn>
              <a:cxn ang="0">
                <a:pos x="576" y="288"/>
              </a:cxn>
              <a:cxn ang="0">
                <a:pos x="288" y="576"/>
              </a:cxn>
              <a:cxn ang="0">
                <a:pos x="288" y="461"/>
              </a:cxn>
              <a:cxn ang="0">
                <a:pos x="0" y="461"/>
              </a:cxn>
              <a:cxn ang="0">
                <a:pos x="0" y="461"/>
              </a:cxn>
              <a:cxn ang="0">
                <a:pos x="0" y="288"/>
              </a:cxn>
              <a:cxn ang="0">
                <a:pos x="0" y="115"/>
              </a:cxn>
              <a:cxn ang="0">
                <a:pos x="0" y="115"/>
              </a:cxn>
            </a:cxnLst>
            <a:rect l="0" t="0" r="r" b="b"/>
            <a:pathLst>
              <a:path w="577" h="577">
                <a:moveTo>
                  <a:pt x="0" y="115"/>
                </a:moveTo>
                <a:lnTo>
                  <a:pt x="288" y="115"/>
                </a:lnTo>
                <a:lnTo>
                  <a:pt x="288" y="0"/>
                </a:lnTo>
                <a:lnTo>
                  <a:pt x="576" y="288"/>
                </a:lnTo>
                <a:lnTo>
                  <a:pt x="288" y="576"/>
                </a:lnTo>
                <a:lnTo>
                  <a:pt x="288" y="461"/>
                </a:lnTo>
                <a:lnTo>
                  <a:pt x="0" y="461"/>
                </a:lnTo>
                <a:lnTo>
                  <a:pt x="0" y="288"/>
                </a:lnTo>
                <a:lnTo>
                  <a:pt x="0" y="115"/>
                </a:lnTo>
                <a:close/>
              </a:path>
            </a:pathLst>
          </a:custGeom>
          <a:solidFill>
            <a:schemeClr val="bg1">
              <a:lumMod val="50000"/>
            </a:schemeClr>
          </a:solidFill>
          <a:ln w="6350" cap="flat">
            <a:solidFill>
              <a:srgbClr val="000000"/>
            </a:solidFill>
            <a:prstDash val="solid"/>
            <a:round/>
            <a:headEnd/>
            <a:tailEnd/>
          </a:ln>
          <a:effectLst/>
        </p:spPr>
        <p:txBody>
          <a:bodyPr wrap="none" anchor="ctr">
            <a:spAutoFit/>
          </a:bodyPr>
          <a:lstStyle/>
          <a:p>
            <a:pPr fontAlgn="auto">
              <a:spcBef>
                <a:spcPts val="0"/>
              </a:spcBef>
              <a:spcAft>
                <a:spcPts val="0"/>
              </a:spcAft>
              <a:defRPr/>
            </a:pPr>
            <a:endParaRPr lang="en-US">
              <a:latin typeface="+mn-lt"/>
              <a:cs typeface="+mn-cs"/>
            </a:endParaRPr>
          </a:p>
        </p:txBody>
      </p:sp>
      <p:sp>
        <p:nvSpPr>
          <p:cNvPr id="35" name="Freeform 20"/>
          <p:cNvSpPr>
            <a:spLocks/>
          </p:cNvSpPr>
          <p:nvPr/>
        </p:nvSpPr>
        <p:spPr bwMode="auto">
          <a:xfrm rot="5400000">
            <a:off x="2335213" y="3870325"/>
            <a:ext cx="514350" cy="368300"/>
          </a:xfrm>
          <a:custGeom>
            <a:avLst/>
            <a:gdLst/>
            <a:ahLst/>
            <a:cxnLst>
              <a:cxn ang="0">
                <a:pos x="0" y="29"/>
              </a:cxn>
              <a:cxn ang="0">
                <a:pos x="288" y="29"/>
              </a:cxn>
              <a:cxn ang="0">
                <a:pos x="288" y="0"/>
              </a:cxn>
              <a:cxn ang="0">
                <a:pos x="360" y="72"/>
              </a:cxn>
              <a:cxn ang="0">
                <a:pos x="288" y="144"/>
              </a:cxn>
              <a:cxn ang="0">
                <a:pos x="288" y="115"/>
              </a:cxn>
              <a:cxn ang="0">
                <a:pos x="0" y="115"/>
              </a:cxn>
              <a:cxn ang="0">
                <a:pos x="0" y="115"/>
              </a:cxn>
              <a:cxn ang="0">
                <a:pos x="0" y="72"/>
              </a:cxn>
              <a:cxn ang="0">
                <a:pos x="0" y="29"/>
              </a:cxn>
              <a:cxn ang="0">
                <a:pos x="0" y="29"/>
              </a:cxn>
            </a:cxnLst>
            <a:rect l="0" t="0" r="r" b="b"/>
            <a:pathLst>
              <a:path w="361" h="145">
                <a:moveTo>
                  <a:pt x="0" y="29"/>
                </a:moveTo>
                <a:lnTo>
                  <a:pt x="288" y="29"/>
                </a:lnTo>
                <a:lnTo>
                  <a:pt x="288" y="0"/>
                </a:lnTo>
                <a:lnTo>
                  <a:pt x="360" y="72"/>
                </a:lnTo>
                <a:lnTo>
                  <a:pt x="288" y="144"/>
                </a:lnTo>
                <a:lnTo>
                  <a:pt x="288" y="115"/>
                </a:lnTo>
                <a:lnTo>
                  <a:pt x="0" y="115"/>
                </a:lnTo>
                <a:lnTo>
                  <a:pt x="0" y="72"/>
                </a:lnTo>
                <a:lnTo>
                  <a:pt x="0" y="29"/>
                </a:lnTo>
                <a:close/>
              </a:path>
            </a:pathLst>
          </a:custGeom>
          <a:solidFill>
            <a:schemeClr val="bg1">
              <a:lumMod val="50000"/>
            </a:schemeClr>
          </a:solidFill>
          <a:ln w="6350" cap="flat">
            <a:solidFill>
              <a:srgbClr val="000000"/>
            </a:solidFill>
            <a:prstDash val="solid"/>
            <a:round/>
            <a:headEnd/>
            <a:tailEnd/>
          </a:ln>
          <a:effectLst/>
        </p:spPr>
        <p:txBody>
          <a:bodyPr anchor="ctr">
            <a:spAutoFit/>
          </a:bodyPr>
          <a:lstStyle/>
          <a:p>
            <a:pPr fontAlgn="auto">
              <a:spcBef>
                <a:spcPts val="0"/>
              </a:spcBef>
              <a:spcAft>
                <a:spcPts val="0"/>
              </a:spcAft>
              <a:defRPr/>
            </a:pPr>
            <a:endParaRPr lang="en-US">
              <a:latin typeface="+mn-lt"/>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228600" y="274638"/>
            <a:ext cx="8686800" cy="639762"/>
          </a:xfrm>
        </p:spPr>
        <p:txBody>
          <a:bodyPr/>
          <a:lstStyle/>
          <a:p>
            <a:r>
              <a:rPr lang="en-US" sz="3200" dirty="0" smtClean="0"/>
              <a:t>CAISO: DR as comparable resource </a:t>
            </a:r>
          </a:p>
        </p:txBody>
      </p:sp>
      <p:graphicFrame>
        <p:nvGraphicFramePr>
          <p:cNvPr id="9" name="Content Placeholder 8"/>
          <p:cNvGraphicFramePr>
            <a:graphicFrameLocks noGrp="1"/>
          </p:cNvGraphicFramePr>
          <p:nvPr>
            <p:ph idx="1"/>
          </p:nvPr>
        </p:nvGraphicFramePr>
        <p:xfrm>
          <a:off x="228600" y="3352800"/>
          <a:ext cx="8686800" cy="2743200"/>
        </p:xfrm>
        <a:graphic>
          <a:graphicData uri="http://schemas.openxmlformats.org/drawingml/2006/table">
            <a:tbl>
              <a:tblPr firstRow="1" bandRow="1">
                <a:tableStyleId>{5C22544A-7EE6-4342-B048-85BDC9FD1C3A}</a:tableStyleId>
              </a:tblPr>
              <a:tblGrid>
                <a:gridCol w="4343400"/>
                <a:gridCol w="4343400"/>
              </a:tblGrid>
              <a:tr h="444021">
                <a:tc>
                  <a:txBody>
                    <a:bodyPr/>
                    <a:lstStyle/>
                    <a:p>
                      <a:pPr algn="ctr"/>
                      <a:r>
                        <a:rPr lang="en-US" dirty="0" smtClean="0">
                          <a:solidFill>
                            <a:schemeClr val="bg1"/>
                          </a:solidFill>
                        </a:rPr>
                        <a:t>Provision</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dirty="0" smtClean="0">
                          <a:solidFill>
                            <a:schemeClr val="bg1"/>
                          </a:solidFill>
                        </a:rPr>
                        <a:t>Implication</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766393">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Remove resource type restrictions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dirty="0" smtClean="0">
                          <a:solidFill>
                            <a:sysClr val="windowText" lastClr="000000"/>
                          </a:solidFill>
                        </a:rPr>
                        <a:t>Batteries (EVs)</a:t>
                      </a:r>
                      <a:r>
                        <a:rPr lang="en-US" baseline="0" dirty="0" smtClean="0">
                          <a:solidFill>
                            <a:sysClr val="windowText" lastClr="000000"/>
                          </a:solidFill>
                        </a:rPr>
                        <a:t> can participate</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66393">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Reduce minimum rated capacity to 500 kW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dirty="0" smtClean="0">
                          <a:solidFill>
                            <a:sysClr val="windowText" lastClr="000000"/>
                          </a:solidFill>
                        </a:rPr>
                        <a:t>Increases the likelihood</a:t>
                      </a:r>
                      <a:r>
                        <a:rPr lang="en-US" baseline="0" dirty="0" smtClean="0">
                          <a:solidFill>
                            <a:sysClr val="windowText" lastClr="000000"/>
                          </a:solidFill>
                        </a:rPr>
                        <a:t> that an aggregator can participate (</a:t>
                      </a:r>
                      <a:r>
                        <a:rPr lang="en-US" dirty="0" smtClean="0">
                          <a:solidFill>
                            <a:schemeClr val="tx1"/>
                          </a:solidFill>
                        </a:rPr>
                        <a:t>~250</a:t>
                      </a:r>
                      <a:r>
                        <a:rPr lang="en-US" baseline="0" dirty="0" smtClean="0">
                          <a:solidFill>
                            <a:schemeClr val="tx1"/>
                          </a:solidFill>
                        </a:rPr>
                        <a:t> vehicles</a:t>
                      </a:r>
                      <a:r>
                        <a:rPr lang="en-US" baseline="0" dirty="0" smtClean="0">
                          <a:solidFill>
                            <a:sysClr val="windowText" lastClr="000000"/>
                          </a:solidFill>
                        </a:rPr>
                        <a:t>)</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66393">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Reduce minimum continuous energy requirement from 2 hours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dirty="0" smtClean="0">
                          <a:solidFill>
                            <a:sysClr val="windowText" lastClr="000000"/>
                          </a:solidFill>
                        </a:rPr>
                        <a:t>Aggregators</a:t>
                      </a:r>
                      <a:r>
                        <a:rPr lang="en-US" baseline="0" dirty="0" smtClean="0">
                          <a:solidFill>
                            <a:sysClr val="windowText" lastClr="000000"/>
                          </a:solidFill>
                        </a:rPr>
                        <a:t> qualify with shorter duration times</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64531"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64532"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64533"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9BB862-719C-4D03-AE8E-F56461170057}" type="slidenum">
              <a:rPr lang="en-US">
                <a:cs typeface="Arial" pitchFamily="34" charset="0"/>
              </a:rPr>
              <a:pPr fontAlgn="base">
                <a:spcBef>
                  <a:spcPct val="0"/>
                </a:spcBef>
                <a:spcAft>
                  <a:spcPct val="0"/>
                </a:spcAft>
              </a:pPr>
              <a:t>25</a:t>
            </a:fld>
            <a:endParaRPr lang="en-US">
              <a:cs typeface="Arial" pitchFamily="34" charset="0"/>
            </a:endParaRPr>
          </a:p>
        </p:txBody>
      </p:sp>
      <p:sp>
        <p:nvSpPr>
          <p:cNvPr id="7" name="Rectangle 6"/>
          <p:cNvSpPr/>
          <p:nvPr/>
        </p:nvSpPr>
        <p:spPr>
          <a:xfrm>
            <a:off x="228600" y="1371600"/>
            <a:ext cx="8686800" cy="1219200"/>
          </a:xfrm>
          <a:prstGeom prst="rect">
            <a:avLst/>
          </a:prstGeom>
          <a:solidFill>
            <a:schemeClr val="tx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dirty="0"/>
              <a:t>“FERC Order 719: RTO/ISOs must accept bids from </a:t>
            </a:r>
            <a:r>
              <a:rPr lang="en-US" dirty="0" smtClean="0"/>
              <a:t>demand response resources for ancillary services in </a:t>
            </a:r>
            <a:r>
              <a:rPr lang="en-US" dirty="0"/>
              <a:t>a comparable manner to other resources by eliminating certain charges to buyers for reducing load during system emergency.”</a:t>
            </a:r>
            <a:r>
              <a:rPr lang="en-US" baseline="30000" dirty="0"/>
              <a:t>1</a:t>
            </a:r>
          </a:p>
        </p:txBody>
      </p:sp>
      <p:sp>
        <p:nvSpPr>
          <p:cNvPr id="10" name="Pentagon 9"/>
          <p:cNvSpPr/>
          <p:nvPr/>
        </p:nvSpPr>
        <p:spPr>
          <a:xfrm rot="5400000">
            <a:off x="4381500" y="876300"/>
            <a:ext cx="381000" cy="4114800"/>
          </a:xfrm>
          <a:prstGeom prst="homePlate">
            <a:avLst>
              <a:gd name="adj" fmla="val 160821"/>
            </a:avLst>
          </a:prstGeom>
          <a:solidFill>
            <a:schemeClr val="bg1">
              <a:lumMod val="7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4536" name="TextBox 10"/>
          <p:cNvSpPr txBox="1">
            <a:spLocks noChangeArrowheads="1"/>
          </p:cNvSpPr>
          <p:nvPr/>
        </p:nvSpPr>
        <p:spPr bwMode="auto">
          <a:xfrm>
            <a:off x="228600" y="6383338"/>
            <a:ext cx="8077200" cy="246062"/>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Source: FERC Order 719 </a:t>
            </a:r>
          </a:p>
        </p:txBody>
      </p:sp>
      <p:pic>
        <p:nvPicPr>
          <p:cNvPr id="64537" name="Picture 5"/>
          <p:cNvPicPr>
            <a:picLocks noChangeAspect="1" noChangeArrowheads="1"/>
          </p:cNvPicPr>
          <p:nvPr/>
        </p:nvPicPr>
        <p:blipFill>
          <a:blip r:embed="rId3"/>
          <a:srcRect/>
          <a:stretch>
            <a:fillRect/>
          </a:stretch>
        </p:blipFill>
        <p:spPr bwMode="auto">
          <a:xfrm>
            <a:off x="6400800" y="385763"/>
            <a:ext cx="2544763" cy="528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152400" y="274638"/>
            <a:ext cx="8839200" cy="639762"/>
          </a:xfrm>
        </p:spPr>
        <p:txBody>
          <a:bodyPr/>
          <a:lstStyle/>
          <a:p>
            <a:r>
              <a:rPr lang="en-US" sz="3200" dirty="0" smtClean="0"/>
              <a:t>US Ancillary Service market: Over $20 Billion in 2008</a:t>
            </a:r>
          </a:p>
        </p:txBody>
      </p:sp>
      <p:sp>
        <p:nvSpPr>
          <p:cNvPr id="66562"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66563"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6656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A2D8D5-A374-4A73-998D-243D09C8EC24}" type="slidenum">
              <a:rPr lang="en-US">
                <a:cs typeface="Arial" pitchFamily="34" charset="0"/>
              </a:rPr>
              <a:pPr fontAlgn="base">
                <a:spcBef>
                  <a:spcPct val="0"/>
                </a:spcBef>
                <a:spcAft>
                  <a:spcPct val="0"/>
                </a:spcAft>
              </a:pPr>
              <a:t>26</a:t>
            </a:fld>
            <a:endParaRPr lang="en-US">
              <a:cs typeface="Arial" pitchFamily="34" charset="0"/>
            </a:endParaRPr>
          </a:p>
        </p:txBody>
      </p:sp>
      <p:graphicFrame>
        <p:nvGraphicFramePr>
          <p:cNvPr id="7" name="Chart 6"/>
          <p:cNvGraphicFramePr/>
          <p:nvPr/>
        </p:nvGraphicFramePr>
        <p:xfrm>
          <a:off x="228600" y="1295400"/>
          <a:ext cx="4343400" cy="4724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nvGraphicFramePr>
        <p:xfrm>
          <a:off x="3991428" y="1600200"/>
          <a:ext cx="6019800" cy="5562599"/>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Straight Connector 10"/>
          <p:cNvCxnSpPr/>
          <p:nvPr/>
        </p:nvCxnSpPr>
        <p:spPr>
          <a:xfrm flipV="1">
            <a:off x="3962400" y="2133600"/>
            <a:ext cx="3076575" cy="76200"/>
          </a:xfrm>
          <a:prstGeom prst="line">
            <a:avLst/>
          </a:prstGeom>
          <a:ln w="22225">
            <a:solidFill>
              <a:schemeClr val="bg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3962400" y="5181600"/>
            <a:ext cx="3076575" cy="136525"/>
          </a:xfrm>
          <a:prstGeom prst="line">
            <a:avLst/>
          </a:prstGeom>
          <a:ln w="22225">
            <a:solidFill>
              <a:schemeClr val="bg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228600" y="274638"/>
            <a:ext cx="8610600" cy="639762"/>
          </a:xfrm>
        </p:spPr>
        <p:txBody>
          <a:bodyPr/>
          <a:lstStyle/>
          <a:p>
            <a:r>
              <a:rPr lang="en-US" sz="3200" dirty="0" smtClean="0"/>
              <a:t>Increased penetration of renewable energy impacts Ancillary Service requirements	</a:t>
            </a:r>
          </a:p>
        </p:txBody>
      </p:sp>
      <p:sp>
        <p:nvSpPr>
          <p:cNvPr id="68610"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68611"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6861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1E33EB-28B9-4481-ACA0-3EF12D863EE3}" type="slidenum">
              <a:rPr lang="en-US">
                <a:cs typeface="Arial" pitchFamily="34" charset="0"/>
              </a:rPr>
              <a:pPr fontAlgn="base">
                <a:spcBef>
                  <a:spcPct val="0"/>
                </a:spcBef>
                <a:spcAft>
                  <a:spcPct val="0"/>
                </a:spcAft>
              </a:pPr>
              <a:t>27</a:t>
            </a:fld>
            <a:endParaRPr lang="en-US">
              <a:cs typeface="Arial" pitchFamily="34" charset="0"/>
            </a:endParaRPr>
          </a:p>
        </p:txBody>
      </p:sp>
      <p:graphicFrame>
        <p:nvGraphicFramePr>
          <p:cNvPr id="8" name="Diagram 7"/>
          <p:cNvGraphicFramePr/>
          <p:nvPr/>
        </p:nvGraphicFramePr>
        <p:xfrm>
          <a:off x="304800" y="1066800"/>
          <a:ext cx="84582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8614" name="TextBox 6"/>
          <p:cNvSpPr txBox="1">
            <a:spLocks noChangeArrowheads="1"/>
          </p:cNvSpPr>
          <p:nvPr/>
        </p:nvSpPr>
        <p:spPr bwMode="auto">
          <a:xfrm>
            <a:off x="228600" y="6505575"/>
            <a:ext cx="7086600" cy="246063"/>
          </a:xfrm>
          <a:prstGeom prst="rect">
            <a:avLst/>
          </a:prstGeom>
          <a:noFill/>
          <a:ln w="9525">
            <a:noFill/>
            <a:miter lim="800000"/>
            <a:headEnd/>
            <a:tailEnd/>
          </a:ln>
        </p:spPr>
        <p:txBody>
          <a:bodyPr>
            <a:spAutoFit/>
          </a:bodyPr>
          <a:lstStyle/>
          <a:p>
            <a:r>
              <a:rPr lang="en-US" sz="1000">
                <a:latin typeface="Calibri" pitchFamily="34" charset="0"/>
              </a:rPr>
              <a:t>Source: 2010 NREL Western Wind and Solar Integration study</a:t>
            </a:r>
          </a:p>
        </p:txBody>
      </p:sp>
      <p:pic>
        <p:nvPicPr>
          <p:cNvPr id="68615" name="Picture 2"/>
          <p:cNvPicPr>
            <a:picLocks noChangeArrowheads="1"/>
          </p:cNvPicPr>
          <p:nvPr/>
        </p:nvPicPr>
        <p:blipFill>
          <a:blip r:embed="rId8"/>
          <a:srcRect/>
          <a:stretch>
            <a:fillRect/>
          </a:stretch>
        </p:blipFill>
        <p:spPr bwMode="auto">
          <a:xfrm>
            <a:off x="6138863" y="4716463"/>
            <a:ext cx="2193925" cy="1673225"/>
          </a:xfrm>
          <a:prstGeom prst="rect">
            <a:avLst/>
          </a:prstGeom>
          <a:noFill/>
          <a:ln w="9525">
            <a:noFill/>
            <a:miter lim="800000"/>
            <a:headEnd/>
            <a:tailEnd/>
          </a:ln>
        </p:spPr>
      </p:pic>
      <p:pic>
        <p:nvPicPr>
          <p:cNvPr id="68616" name="Picture 3"/>
          <p:cNvPicPr>
            <a:picLocks noChangeAspect="1" noChangeArrowheads="1"/>
          </p:cNvPicPr>
          <p:nvPr/>
        </p:nvPicPr>
        <p:blipFill>
          <a:blip r:embed="rId9"/>
          <a:srcRect/>
          <a:stretch>
            <a:fillRect/>
          </a:stretch>
        </p:blipFill>
        <p:spPr bwMode="auto">
          <a:xfrm>
            <a:off x="609600" y="4725988"/>
            <a:ext cx="2228850" cy="1674812"/>
          </a:xfrm>
          <a:prstGeom prst="rect">
            <a:avLst/>
          </a:prstGeom>
          <a:noFill/>
          <a:ln w="9525">
            <a:noFill/>
            <a:miter lim="800000"/>
            <a:headEnd/>
            <a:tailEnd/>
          </a:ln>
        </p:spPr>
      </p:pic>
      <p:pic>
        <p:nvPicPr>
          <p:cNvPr id="68618" name="Picture 10"/>
          <p:cNvPicPr>
            <a:picLocks noChangeAspect="1" noChangeArrowheads="1"/>
          </p:cNvPicPr>
          <p:nvPr/>
        </p:nvPicPr>
        <p:blipFill>
          <a:blip r:embed="rId10"/>
          <a:srcRect/>
          <a:stretch>
            <a:fillRect/>
          </a:stretch>
        </p:blipFill>
        <p:spPr bwMode="auto">
          <a:xfrm>
            <a:off x="3151146" y="4725988"/>
            <a:ext cx="2563854" cy="16857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a:xfrm>
            <a:off x="304800" y="350838"/>
            <a:ext cx="8534400" cy="639762"/>
          </a:xfrm>
        </p:spPr>
        <p:txBody>
          <a:bodyPr/>
          <a:lstStyle/>
          <a:p>
            <a:r>
              <a:rPr lang="en-US" sz="4000" dirty="0" smtClean="0"/>
              <a:t>3 + 5 is a good rule of thumb </a:t>
            </a:r>
          </a:p>
        </p:txBody>
      </p:sp>
      <p:sp>
        <p:nvSpPr>
          <p:cNvPr id="70658"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70659"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7066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DBB9C3-2FC9-4515-ADCB-54CBD54BD539}" type="slidenum">
              <a:rPr lang="en-US">
                <a:cs typeface="Arial" pitchFamily="34" charset="0"/>
              </a:rPr>
              <a:pPr fontAlgn="base">
                <a:spcBef>
                  <a:spcPct val="0"/>
                </a:spcBef>
                <a:spcAft>
                  <a:spcPct val="0"/>
                </a:spcAft>
              </a:pPr>
              <a:t>28</a:t>
            </a:fld>
            <a:endParaRPr lang="en-US">
              <a:cs typeface="Arial" pitchFamily="34" charset="0"/>
            </a:endParaRPr>
          </a:p>
        </p:txBody>
      </p:sp>
      <p:graphicFrame>
        <p:nvGraphicFramePr>
          <p:cNvPr id="7" name="Diagram 6"/>
          <p:cNvGraphicFramePr/>
          <p:nvPr>
            <p:extLst>
              <p:ext uri="{D42A27DB-BD31-4B8C-83A1-F6EECF244321}">
                <p14:modId xmlns:p14="http://schemas.microsoft.com/office/powerpoint/2010/main" xmlns="" val="967903444"/>
              </p:ext>
            </p:extLst>
          </p:nvPr>
        </p:nvGraphicFramePr>
        <p:xfrm>
          <a:off x="304800" y="2667000"/>
          <a:ext cx="8382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Pentagon 7"/>
          <p:cNvSpPr/>
          <p:nvPr/>
        </p:nvSpPr>
        <p:spPr>
          <a:xfrm>
            <a:off x="228600" y="1219200"/>
            <a:ext cx="1600200" cy="1371600"/>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000" dirty="0"/>
              <a:t>3 + 5 Rule</a:t>
            </a:r>
          </a:p>
        </p:txBody>
      </p:sp>
      <p:sp>
        <p:nvSpPr>
          <p:cNvPr id="9" name="Rounded Rectangle 8"/>
          <p:cNvSpPr/>
          <p:nvPr/>
        </p:nvSpPr>
        <p:spPr>
          <a:xfrm>
            <a:off x="1905000" y="1219200"/>
            <a:ext cx="6629400" cy="1371600"/>
          </a:xfrm>
          <a:prstGeom prst="round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dirty="0"/>
              <a:t>3+5 Rule is a good approximation for necessary AS requirements:</a:t>
            </a:r>
          </a:p>
          <a:p>
            <a:pPr algn="ctr" fontAlgn="auto">
              <a:spcBef>
                <a:spcPts val="0"/>
              </a:spcBef>
              <a:spcAft>
                <a:spcPts val="0"/>
              </a:spcAft>
              <a:defRPr/>
            </a:pPr>
            <a:r>
              <a:rPr lang="en-US" dirty="0"/>
              <a:t> </a:t>
            </a:r>
          </a:p>
          <a:p>
            <a:pPr algn="ctr" fontAlgn="auto">
              <a:spcBef>
                <a:spcPts val="0"/>
              </a:spcBef>
              <a:spcAft>
                <a:spcPts val="0"/>
              </a:spcAft>
              <a:defRPr/>
            </a:pPr>
            <a:r>
              <a:rPr lang="en-US" sz="2000" b="1" dirty="0"/>
              <a:t>3% of load plus 5% of forecasted wind</a:t>
            </a:r>
          </a:p>
        </p:txBody>
      </p:sp>
      <p:sp>
        <p:nvSpPr>
          <p:cNvPr id="70664" name="TextBox 10"/>
          <p:cNvSpPr txBox="1">
            <a:spLocks noChangeArrowheads="1"/>
          </p:cNvSpPr>
          <p:nvPr/>
        </p:nvSpPr>
        <p:spPr bwMode="auto">
          <a:xfrm>
            <a:off x="228600" y="6400800"/>
            <a:ext cx="7086600" cy="246063"/>
          </a:xfrm>
          <a:prstGeom prst="rect">
            <a:avLst/>
          </a:prstGeom>
          <a:noFill/>
          <a:ln w="9525">
            <a:noFill/>
            <a:miter lim="800000"/>
            <a:headEnd/>
            <a:tailEnd/>
          </a:ln>
        </p:spPr>
        <p:txBody>
          <a:bodyPr>
            <a:spAutoFit/>
          </a:bodyPr>
          <a:lstStyle/>
          <a:p>
            <a:r>
              <a:rPr lang="en-US" sz="1000">
                <a:latin typeface="Calibri" pitchFamily="34" charset="0"/>
              </a:rPr>
              <a:t>Source: 2010 NREL Western Wind and Solar Integration study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457200" y="-15875"/>
            <a:ext cx="8458200" cy="1143000"/>
          </a:xfrm>
        </p:spPr>
        <p:txBody>
          <a:bodyPr/>
          <a:lstStyle/>
          <a:p>
            <a:r>
              <a:rPr lang="en-US" b="1" smtClean="0"/>
              <a:t>Agenda</a:t>
            </a:r>
          </a:p>
        </p:txBody>
      </p:sp>
      <p:sp>
        <p:nvSpPr>
          <p:cNvPr id="72706"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C4B54F-B4AF-4BE6-BD0F-E350E393A4C2}" type="slidenum">
              <a:rPr lang="en-US">
                <a:solidFill>
                  <a:srgbClr val="FFFFFF"/>
                </a:solidFill>
                <a:cs typeface="Arial" pitchFamily="34" charset="0"/>
              </a:rPr>
              <a:pPr fontAlgn="base">
                <a:spcBef>
                  <a:spcPct val="0"/>
                </a:spcBef>
                <a:spcAft>
                  <a:spcPct val="0"/>
                </a:spcAft>
              </a:pPr>
              <a:t>29</a:t>
            </a:fld>
            <a:endParaRPr lang="en-US">
              <a:solidFill>
                <a:srgbClr val="FFFFFF"/>
              </a:solidFill>
              <a:cs typeface="Arial" pitchFamily="34" charset="0"/>
            </a:endParaRPr>
          </a:p>
        </p:txBody>
      </p:sp>
      <p:sp>
        <p:nvSpPr>
          <p:cNvPr id="9" name="Rectangle 8"/>
          <p:cNvSpPr/>
          <p:nvPr/>
        </p:nvSpPr>
        <p:spPr>
          <a:xfrm>
            <a:off x="2444750" y="8634413"/>
            <a:ext cx="4237038" cy="541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Findings and Recommendations</a:t>
            </a:r>
          </a:p>
        </p:txBody>
      </p:sp>
      <p:sp>
        <p:nvSpPr>
          <p:cNvPr id="72708" name="Date Placeholder 10"/>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72709" name="Footer Placeholder 11"/>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graphicFrame>
        <p:nvGraphicFramePr>
          <p:cNvPr id="16" name="Diagram 15"/>
          <p:cNvGraphicFramePr/>
          <p:nvPr/>
        </p:nvGraphicFramePr>
        <p:xfrm>
          <a:off x="1524000" y="1219200"/>
          <a:ext cx="6096000" cy="5298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639762"/>
          </a:xfrm>
        </p:spPr>
        <p:txBody>
          <a:bodyPr/>
          <a:lstStyle/>
          <a:p>
            <a:r>
              <a:rPr lang="en-US" sz="3200" dirty="0" smtClean="0"/>
              <a:t>We developed a model to simulate the DR-EV Ancillary Service revenue opportunity</a:t>
            </a:r>
            <a:endParaRPr lang="en-US" sz="3200" dirty="0"/>
          </a:p>
        </p:txBody>
      </p:sp>
      <p:sp>
        <p:nvSpPr>
          <p:cNvPr id="3" name="Date Placeholder 2"/>
          <p:cNvSpPr>
            <a:spLocks noGrp="1"/>
          </p:cNvSpPr>
          <p:nvPr>
            <p:ph type="dt" sz="half" idx="10"/>
          </p:nvPr>
        </p:nvSpPr>
        <p:spPr/>
        <p:txBody>
          <a:bodyPr/>
          <a:lstStyle/>
          <a:p>
            <a:pPr>
              <a:defRPr/>
            </a:pPr>
            <a:r>
              <a:rPr lang="en-US" smtClean="0"/>
              <a:t>15 April 2011</a:t>
            </a:r>
            <a:endParaRPr lang="en-US" dirty="0"/>
          </a:p>
        </p:txBody>
      </p:sp>
      <p:sp>
        <p:nvSpPr>
          <p:cNvPr id="4" name="Footer Placeholder 3"/>
          <p:cNvSpPr>
            <a:spLocks noGrp="1"/>
          </p:cNvSpPr>
          <p:nvPr>
            <p:ph type="ftr" sz="quarter" idx="11"/>
          </p:nvPr>
        </p:nvSpPr>
        <p:spPr/>
        <p:txBody>
          <a:bodyPr/>
          <a:lstStyle/>
          <a:p>
            <a:pPr>
              <a:defRPr/>
            </a:pPr>
            <a:r>
              <a:rPr lang="en-US" smtClean="0"/>
              <a:t>EV-Provided Ancillary Services</a:t>
            </a:r>
            <a:endParaRPr lang="en-US"/>
          </a:p>
        </p:txBody>
      </p:sp>
      <p:sp>
        <p:nvSpPr>
          <p:cNvPr id="5" name="Slide Number Placeholder 4"/>
          <p:cNvSpPr>
            <a:spLocks noGrp="1"/>
          </p:cNvSpPr>
          <p:nvPr>
            <p:ph type="sldNum" sz="quarter" idx="12"/>
          </p:nvPr>
        </p:nvSpPr>
        <p:spPr/>
        <p:txBody>
          <a:bodyPr/>
          <a:lstStyle/>
          <a:p>
            <a:pPr>
              <a:defRPr/>
            </a:pPr>
            <a:fld id="{FBAB88BE-EDAC-4F39-9CD5-4C51EAF968FB}" type="slidenum">
              <a:rPr lang="en-US" smtClean="0"/>
              <a:pPr>
                <a:defRPr/>
              </a:pPr>
              <a:t>30</a:t>
            </a:fld>
            <a:endParaRPr lang="en-US" dirty="0"/>
          </a:p>
        </p:txBody>
      </p:sp>
      <p:pic>
        <p:nvPicPr>
          <p:cNvPr id="92165" name="Picture 5"/>
          <p:cNvPicPr>
            <a:picLocks noChangeAspect="1" noChangeArrowheads="1"/>
          </p:cNvPicPr>
          <p:nvPr/>
        </p:nvPicPr>
        <p:blipFill>
          <a:blip r:embed="rId3"/>
          <a:srcRect/>
          <a:stretch>
            <a:fillRect/>
          </a:stretch>
        </p:blipFill>
        <p:spPr bwMode="auto">
          <a:xfrm>
            <a:off x="279401" y="1224199"/>
            <a:ext cx="8483599" cy="53290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228600" y="274638"/>
            <a:ext cx="8686800" cy="639762"/>
          </a:xfrm>
        </p:spPr>
        <p:txBody>
          <a:bodyPr/>
          <a:lstStyle/>
          <a:p>
            <a:r>
              <a:rPr lang="en-US" sz="3200" smtClean="0"/>
              <a:t>The model inputs are straightforward and come preloaded with default values for California</a:t>
            </a:r>
          </a:p>
        </p:txBody>
      </p:sp>
      <p:sp>
        <p:nvSpPr>
          <p:cNvPr id="74754" name="Content Placeholder 5"/>
          <p:cNvSpPr>
            <a:spLocks noGrp="1"/>
          </p:cNvSpPr>
          <p:nvPr>
            <p:ph idx="1"/>
          </p:nvPr>
        </p:nvSpPr>
        <p:spPr>
          <a:xfrm>
            <a:off x="228600" y="1219200"/>
            <a:ext cx="5181600" cy="4953000"/>
          </a:xfrm>
        </p:spPr>
        <p:txBody>
          <a:bodyPr/>
          <a:lstStyle/>
          <a:p>
            <a:r>
              <a:rPr lang="en-US" sz="2200" dirty="0" smtClean="0"/>
              <a:t>Timeline for projections</a:t>
            </a:r>
          </a:p>
          <a:p>
            <a:r>
              <a:rPr lang="en-US" sz="2200" dirty="0" smtClean="0"/>
              <a:t>Energy efficiency of the EV (miles/kWh)</a:t>
            </a:r>
          </a:p>
          <a:p>
            <a:r>
              <a:rPr lang="en-US" sz="2200" dirty="0" smtClean="0"/>
              <a:t>Penetration rate scenario</a:t>
            </a:r>
            <a:r>
              <a:rPr lang="en-US" sz="2200" baseline="30000" dirty="0" smtClean="0"/>
              <a:t>1</a:t>
            </a:r>
          </a:p>
          <a:p>
            <a:r>
              <a:rPr lang="en-US" sz="2200" dirty="0" smtClean="0"/>
              <a:t>Maximum rate of charge (kWh)</a:t>
            </a:r>
          </a:p>
          <a:p>
            <a:r>
              <a:rPr lang="en-US" sz="2200" dirty="0" smtClean="0"/>
              <a:t>Range anxiety of the user (miles)</a:t>
            </a:r>
          </a:p>
          <a:p>
            <a:r>
              <a:rPr lang="en-US" sz="2200" dirty="0" smtClean="0"/>
              <a:t>The default values include:</a:t>
            </a:r>
          </a:p>
          <a:p>
            <a:pPr lvl="1"/>
            <a:r>
              <a:rPr lang="en-US" sz="1800" dirty="0" smtClean="0"/>
              <a:t>Timeline: 2011 – 2030</a:t>
            </a:r>
          </a:p>
          <a:p>
            <a:pPr lvl="1"/>
            <a:r>
              <a:rPr lang="en-US" sz="1800" dirty="0" smtClean="0"/>
              <a:t>Efficiency: 3.04 miles/kWh</a:t>
            </a:r>
            <a:r>
              <a:rPr lang="en-US" sz="1800" baseline="30000" dirty="0" smtClean="0"/>
              <a:t>2</a:t>
            </a:r>
          </a:p>
          <a:p>
            <a:pPr lvl="1"/>
            <a:r>
              <a:rPr lang="en-US" sz="1800" dirty="0" smtClean="0"/>
              <a:t>Rate of Charge: 19.2 </a:t>
            </a:r>
            <a:r>
              <a:rPr lang="en-US" sz="1800" dirty="0" smtClean="0"/>
              <a:t>kW-h</a:t>
            </a:r>
            <a:r>
              <a:rPr lang="en-US" sz="1800" baseline="30000" dirty="0" smtClean="0"/>
              <a:t>3</a:t>
            </a:r>
            <a:endParaRPr lang="en-US" sz="1800" baseline="30000" dirty="0" smtClean="0"/>
          </a:p>
          <a:p>
            <a:pPr lvl="1"/>
            <a:r>
              <a:rPr lang="en-US" sz="1800" dirty="0" smtClean="0"/>
              <a:t>Range Anxiety: 20 miles</a:t>
            </a:r>
            <a:r>
              <a:rPr lang="en-US" sz="1800" baseline="30000" dirty="0" smtClean="0"/>
              <a:t>4</a:t>
            </a:r>
          </a:p>
        </p:txBody>
      </p:sp>
      <p:sp>
        <p:nvSpPr>
          <p:cNvPr id="74755" name="Date Placeholder 2"/>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74756" name="Footer Placeholder 3"/>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74757"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633433-F561-47D5-845C-574007122D85}" type="slidenum">
              <a:rPr lang="en-US">
                <a:cs typeface="Arial" pitchFamily="34" charset="0"/>
              </a:rPr>
              <a:pPr fontAlgn="base">
                <a:spcBef>
                  <a:spcPct val="0"/>
                </a:spcBef>
                <a:spcAft>
                  <a:spcPct val="0"/>
                </a:spcAft>
              </a:pPr>
              <a:t>31</a:t>
            </a:fld>
            <a:endParaRPr lang="en-US">
              <a:cs typeface="Arial" pitchFamily="34" charset="0"/>
            </a:endParaRPr>
          </a:p>
        </p:txBody>
      </p:sp>
      <p:sp>
        <p:nvSpPr>
          <p:cNvPr id="74758" name="TextBox 6"/>
          <p:cNvSpPr txBox="1">
            <a:spLocks noChangeArrowheads="1"/>
          </p:cNvSpPr>
          <p:nvPr/>
        </p:nvSpPr>
        <p:spPr bwMode="auto">
          <a:xfrm>
            <a:off x="228600" y="5975350"/>
            <a:ext cx="8077200" cy="708025"/>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The three scenarios are low, medium and high. Actual percentages were determined by team research and analysis</a:t>
            </a:r>
          </a:p>
          <a:p>
            <a:r>
              <a:rPr lang="en-US" sz="1000" baseline="30000">
                <a:latin typeface="Calibri" pitchFamily="34" charset="0"/>
              </a:rPr>
              <a:t>2</a:t>
            </a:r>
            <a:r>
              <a:rPr lang="en-US" sz="1000">
                <a:latin typeface="Calibri" pitchFamily="34" charset="0"/>
              </a:rPr>
              <a:t> Source: EPA Rating for Nissan Leaf, Nissan Company Website (Accessed Feb-2011); Team Analysis</a:t>
            </a:r>
          </a:p>
          <a:p>
            <a:r>
              <a:rPr lang="en-US" sz="1000" baseline="30000">
                <a:latin typeface="Calibri" pitchFamily="34" charset="0"/>
              </a:rPr>
              <a:t>3</a:t>
            </a:r>
            <a:r>
              <a:rPr lang="en-US" sz="1000">
                <a:latin typeface="Calibri" pitchFamily="34" charset="0"/>
              </a:rPr>
              <a:t> Source Society of Automobile Engineers, Standard No: J1772 (Published on 15-01-2010); Team analysis</a:t>
            </a:r>
          </a:p>
          <a:p>
            <a:r>
              <a:rPr lang="en-US" sz="1000" baseline="30000">
                <a:latin typeface="Calibri" pitchFamily="34" charset="0"/>
              </a:rPr>
              <a:t>4</a:t>
            </a:r>
            <a:r>
              <a:rPr lang="en-US" sz="1000">
                <a:latin typeface="Calibri" pitchFamily="34" charset="0"/>
              </a:rPr>
              <a:t> Source: (Kempton &amp; Tomic, Vehicle-to-grid Power Fundamentals: Calculating Capacity and Net Revenue, 2005)</a:t>
            </a:r>
          </a:p>
        </p:txBody>
      </p:sp>
      <p:pic>
        <p:nvPicPr>
          <p:cNvPr id="74759" name="Picture 8" descr="Picture 1.png"/>
          <p:cNvPicPr>
            <a:picLocks noChangeAspect="1"/>
          </p:cNvPicPr>
          <p:nvPr/>
        </p:nvPicPr>
        <p:blipFill>
          <a:blip r:embed="rId3"/>
          <a:srcRect/>
          <a:stretch>
            <a:fillRect/>
          </a:stretch>
        </p:blipFill>
        <p:spPr bwMode="auto">
          <a:xfrm>
            <a:off x="4648200" y="2133600"/>
            <a:ext cx="4127500" cy="2863850"/>
          </a:xfrm>
          <a:prstGeom prst="rect">
            <a:avLst/>
          </a:prstGeom>
          <a:noFill/>
          <a:ln w="9525">
            <a:solidFill>
              <a:schemeClr val="tx1"/>
            </a:solidFill>
            <a:miter lim="800000"/>
            <a:headEnd/>
            <a:tailEnd/>
          </a:ln>
        </p:spPr>
      </p:pic>
      <p:sp>
        <p:nvSpPr>
          <p:cNvPr id="74760" name="TextBox 9"/>
          <p:cNvSpPr txBox="1">
            <a:spLocks noChangeArrowheads="1"/>
          </p:cNvSpPr>
          <p:nvPr/>
        </p:nvSpPr>
        <p:spPr bwMode="auto">
          <a:xfrm>
            <a:off x="5181600" y="5029200"/>
            <a:ext cx="3581400" cy="338138"/>
          </a:xfrm>
          <a:prstGeom prst="rect">
            <a:avLst/>
          </a:prstGeom>
          <a:noFill/>
          <a:ln w="9525">
            <a:noFill/>
            <a:miter lim="800000"/>
            <a:headEnd/>
            <a:tailEnd/>
          </a:ln>
        </p:spPr>
        <p:txBody>
          <a:bodyPr>
            <a:spAutoFit/>
          </a:bodyPr>
          <a:lstStyle/>
          <a:p>
            <a:r>
              <a:rPr lang="en-US" sz="1600" b="1" i="1">
                <a:latin typeface="Calibri" pitchFamily="34" charset="0"/>
              </a:rPr>
              <a:t>Screenshot from “Inputs” tab</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228600" y="274638"/>
            <a:ext cx="8458200" cy="639762"/>
          </a:xfrm>
        </p:spPr>
        <p:txBody>
          <a:bodyPr/>
          <a:lstStyle/>
          <a:p>
            <a:r>
              <a:rPr lang="en-US" sz="4000" dirty="0" smtClean="0"/>
              <a:t>There are three primary model outputs</a:t>
            </a:r>
          </a:p>
        </p:txBody>
      </p:sp>
      <p:sp>
        <p:nvSpPr>
          <p:cNvPr id="76802" name="Content Placeholder 2"/>
          <p:cNvSpPr>
            <a:spLocks noGrp="1"/>
          </p:cNvSpPr>
          <p:nvPr>
            <p:ph idx="1"/>
          </p:nvPr>
        </p:nvSpPr>
        <p:spPr>
          <a:xfrm>
            <a:off x="228600" y="1828800"/>
            <a:ext cx="8686800" cy="1219200"/>
          </a:xfrm>
          <a:ln>
            <a:solidFill>
              <a:schemeClr val="tx1"/>
            </a:solidFill>
          </a:ln>
        </p:spPr>
        <p:txBody>
          <a:bodyPr/>
          <a:lstStyle/>
          <a:p>
            <a:r>
              <a:rPr lang="en-US" sz="2000" smtClean="0"/>
              <a:t>Market size for each of the Ancillary Services by year</a:t>
            </a:r>
          </a:p>
          <a:p>
            <a:r>
              <a:rPr lang="en-US" sz="2000" smtClean="0"/>
              <a:t>Revenue potential for Demand Response via EV-based Ancillary Services</a:t>
            </a:r>
          </a:p>
          <a:p>
            <a:r>
              <a:rPr lang="en-US" sz="2000" smtClean="0"/>
              <a:t>Maximum theoretical range per trip allowed</a:t>
            </a:r>
          </a:p>
        </p:txBody>
      </p:sp>
      <p:sp>
        <p:nvSpPr>
          <p:cNvPr id="76803"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76804"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76805"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7F5ECB-9C5F-4833-B254-A94AA205C1EE}" type="slidenum">
              <a:rPr lang="en-US">
                <a:cs typeface="Arial" pitchFamily="34" charset="0"/>
              </a:rPr>
              <a:pPr fontAlgn="base">
                <a:spcBef>
                  <a:spcPct val="0"/>
                </a:spcBef>
                <a:spcAft>
                  <a:spcPct val="0"/>
                </a:spcAft>
              </a:pPr>
              <a:t>32</a:t>
            </a:fld>
            <a:endParaRPr lang="en-US">
              <a:cs typeface="Arial" pitchFamily="34" charset="0"/>
            </a:endParaRPr>
          </a:p>
        </p:txBody>
      </p:sp>
      <p:sp>
        <p:nvSpPr>
          <p:cNvPr id="7" name="Pentagon 6"/>
          <p:cNvSpPr/>
          <p:nvPr/>
        </p:nvSpPr>
        <p:spPr>
          <a:xfrm rot="5400000">
            <a:off x="4381500" y="1339850"/>
            <a:ext cx="381000" cy="4114800"/>
          </a:xfrm>
          <a:prstGeom prst="homePlate">
            <a:avLst>
              <a:gd name="adj" fmla="val 160821"/>
            </a:avLst>
          </a:prstGeom>
          <a:solidFill>
            <a:schemeClr val="bg1">
              <a:lumMod val="7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228600" y="1371600"/>
            <a:ext cx="8686800" cy="457200"/>
          </a:xfrm>
          <a:prstGeom prst="rect">
            <a:avLst/>
          </a:prstGeom>
          <a:solidFill>
            <a:schemeClr val="tx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400" dirty="0"/>
              <a:t>Model Outputs</a:t>
            </a:r>
          </a:p>
        </p:txBody>
      </p:sp>
      <p:pic>
        <p:nvPicPr>
          <p:cNvPr id="76808" name="Picture 9" descr="Picture 2.png"/>
          <p:cNvPicPr>
            <a:picLocks noChangeAspect="1"/>
          </p:cNvPicPr>
          <p:nvPr/>
        </p:nvPicPr>
        <p:blipFill>
          <a:blip r:embed="rId3"/>
          <a:srcRect/>
          <a:stretch>
            <a:fillRect/>
          </a:stretch>
        </p:blipFill>
        <p:spPr bwMode="auto">
          <a:xfrm>
            <a:off x="304800" y="4114800"/>
            <a:ext cx="2679700" cy="1828800"/>
          </a:xfrm>
          <a:prstGeom prst="rect">
            <a:avLst/>
          </a:prstGeom>
          <a:noFill/>
          <a:ln w="9525">
            <a:solidFill>
              <a:schemeClr val="tx1"/>
            </a:solidFill>
            <a:miter lim="800000"/>
            <a:headEnd/>
            <a:tailEnd/>
          </a:ln>
        </p:spPr>
      </p:pic>
      <p:pic>
        <p:nvPicPr>
          <p:cNvPr id="76809" name="Picture 10" descr="Picture 3.png"/>
          <p:cNvPicPr>
            <a:picLocks noChangeAspect="1"/>
          </p:cNvPicPr>
          <p:nvPr/>
        </p:nvPicPr>
        <p:blipFill>
          <a:blip r:embed="rId4"/>
          <a:srcRect/>
          <a:stretch>
            <a:fillRect/>
          </a:stretch>
        </p:blipFill>
        <p:spPr bwMode="auto">
          <a:xfrm>
            <a:off x="3314700" y="4114800"/>
            <a:ext cx="2679700" cy="1828800"/>
          </a:xfrm>
          <a:prstGeom prst="rect">
            <a:avLst/>
          </a:prstGeom>
          <a:noFill/>
          <a:ln w="9525">
            <a:solidFill>
              <a:schemeClr val="tx1"/>
            </a:solidFill>
            <a:miter lim="800000"/>
            <a:headEnd/>
            <a:tailEnd/>
          </a:ln>
        </p:spPr>
      </p:pic>
      <p:pic>
        <p:nvPicPr>
          <p:cNvPr id="76810" name="Picture 11" descr="Picture 4.png"/>
          <p:cNvPicPr>
            <a:picLocks noChangeAspect="1"/>
          </p:cNvPicPr>
          <p:nvPr/>
        </p:nvPicPr>
        <p:blipFill>
          <a:blip r:embed="rId5"/>
          <a:srcRect/>
          <a:stretch>
            <a:fillRect/>
          </a:stretch>
        </p:blipFill>
        <p:spPr bwMode="auto">
          <a:xfrm>
            <a:off x="6324600" y="4114800"/>
            <a:ext cx="2565400" cy="1828800"/>
          </a:xfrm>
          <a:prstGeom prst="rect">
            <a:avLst/>
          </a:prstGeom>
          <a:noFill/>
          <a:ln w="9525">
            <a:solidFill>
              <a:schemeClr val="tx1"/>
            </a:solidFill>
            <a:miter lim="800000"/>
            <a:headEnd/>
            <a:tailEnd/>
          </a:ln>
        </p:spPr>
      </p:pic>
      <p:sp>
        <p:nvSpPr>
          <p:cNvPr id="76811" name="TextBox 12"/>
          <p:cNvSpPr txBox="1">
            <a:spLocks noChangeArrowheads="1"/>
          </p:cNvSpPr>
          <p:nvPr/>
        </p:nvSpPr>
        <p:spPr bwMode="auto">
          <a:xfrm>
            <a:off x="228600" y="3776663"/>
            <a:ext cx="2755900" cy="307975"/>
          </a:xfrm>
          <a:prstGeom prst="rect">
            <a:avLst/>
          </a:prstGeom>
          <a:noFill/>
          <a:ln w="9525">
            <a:noFill/>
            <a:miter lim="800000"/>
            <a:headEnd/>
            <a:tailEnd/>
          </a:ln>
        </p:spPr>
        <p:txBody>
          <a:bodyPr>
            <a:spAutoFit/>
          </a:bodyPr>
          <a:lstStyle/>
          <a:p>
            <a:pPr algn="ctr"/>
            <a:r>
              <a:rPr lang="en-US" sz="1400" b="1" i="1">
                <a:latin typeface="Calibri" pitchFamily="34" charset="0"/>
              </a:rPr>
              <a:t>Market Size</a:t>
            </a:r>
          </a:p>
        </p:txBody>
      </p:sp>
      <p:sp>
        <p:nvSpPr>
          <p:cNvPr id="76812" name="TextBox 13"/>
          <p:cNvSpPr txBox="1">
            <a:spLocks noChangeArrowheads="1"/>
          </p:cNvSpPr>
          <p:nvPr/>
        </p:nvSpPr>
        <p:spPr bwMode="auto">
          <a:xfrm>
            <a:off x="3276600" y="3806825"/>
            <a:ext cx="2755900" cy="307975"/>
          </a:xfrm>
          <a:prstGeom prst="rect">
            <a:avLst/>
          </a:prstGeom>
          <a:noFill/>
          <a:ln w="9525">
            <a:noFill/>
            <a:miter lim="800000"/>
            <a:headEnd/>
            <a:tailEnd/>
          </a:ln>
        </p:spPr>
        <p:txBody>
          <a:bodyPr>
            <a:spAutoFit/>
          </a:bodyPr>
          <a:lstStyle/>
          <a:p>
            <a:pPr algn="ctr"/>
            <a:r>
              <a:rPr lang="en-US" sz="1400" b="1" i="1">
                <a:latin typeface="Calibri" pitchFamily="34" charset="0"/>
              </a:rPr>
              <a:t>Revenue Opportunity</a:t>
            </a:r>
          </a:p>
        </p:txBody>
      </p:sp>
      <p:sp>
        <p:nvSpPr>
          <p:cNvPr id="76813" name="TextBox 14"/>
          <p:cNvSpPr txBox="1">
            <a:spLocks noChangeArrowheads="1"/>
          </p:cNvSpPr>
          <p:nvPr/>
        </p:nvSpPr>
        <p:spPr bwMode="auto">
          <a:xfrm>
            <a:off x="6324600" y="3838575"/>
            <a:ext cx="2755900" cy="306388"/>
          </a:xfrm>
          <a:prstGeom prst="rect">
            <a:avLst/>
          </a:prstGeom>
          <a:noFill/>
          <a:ln w="9525">
            <a:noFill/>
            <a:miter lim="800000"/>
            <a:headEnd/>
            <a:tailEnd/>
          </a:ln>
        </p:spPr>
        <p:txBody>
          <a:bodyPr>
            <a:spAutoFit/>
          </a:bodyPr>
          <a:lstStyle/>
          <a:p>
            <a:pPr algn="ctr"/>
            <a:r>
              <a:rPr lang="en-US" sz="1400" b="1" i="1">
                <a:latin typeface="Calibri" pitchFamily="34" charset="0"/>
              </a:rPr>
              <a:t>Maximum Range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a:xfrm>
            <a:off x="228600" y="274638"/>
            <a:ext cx="8686800" cy="639762"/>
          </a:xfrm>
        </p:spPr>
        <p:txBody>
          <a:bodyPr/>
          <a:lstStyle/>
          <a:p>
            <a:r>
              <a:rPr lang="en-US" sz="3200" smtClean="0"/>
              <a:t>The model works through three distinct yet interconnected components</a:t>
            </a:r>
          </a:p>
        </p:txBody>
      </p:sp>
      <p:sp>
        <p:nvSpPr>
          <p:cNvPr id="78850"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78851"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7885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CE6E8AF-456F-4471-A6FD-8246602856E6}" type="slidenum">
              <a:rPr lang="en-US">
                <a:cs typeface="Arial" pitchFamily="34" charset="0"/>
              </a:rPr>
              <a:pPr fontAlgn="base">
                <a:spcBef>
                  <a:spcPct val="0"/>
                </a:spcBef>
                <a:spcAft>
                  <a:spcPct val="0"/>
                </a:spcAft>
              </a:pPr>
              <a:t>33</a:t>
            </a:fld>
            <a:endParaRPr lang="en-US">
              <a:cs typeface="Arial" pitchFamily="34" charset="0"/>
            </a:endParaRPr>
          </a:p>
        </p:txBody>
      </p:sp>
      <p:sp>
        <p:nvSpPr>
          <p:cNvPr id="78853" name="Content Placeholder 2"/>
          <p:cNvSpPr>
            <a:spLocks noGrp="1"/>
          </p:cNvSpPr>
          <p:nvPr>
            <p:ph idx="1"/>
          </p:nvPr>
        </p:nvSpPr>
        <p:spPr>
          <a:xfrm>
            <a:off x="312738" y="1828800"/>
            <a:ext cx="2582862" cy="4191000"/>
          </a:xfrm>
          <a:ln>
            <a:solidFill>
              <a:schemeClr val="tx1"/>
            </a:solidFill>
          </a:ln>
        </p:spPr>
        <p:txBody>
          <a:bodyPr/>
          <a:lstStyle/>
          <a:p>
            <a:pPr>
              <a:buFont typeface="Arial" pitchFamily="34" charset="0"/>
              <a:buNone/>
            </a:pPr>
            <a:r>
              <a:rPr lang="en-US" sz="1700" b="1" dirty="0" smtClean="0"/>
              <a:t>Data Required</a:t>
            </a:r>
          </a:p>
          <a:p>
            <a:r>
              <a:rPr lang="en-US" sz="1700" dirty="0" smtClean="0"/>
              <a:t>Hourly actual load (current)</a:t>
            </a:r>
          </a:p>
          <a:p>
            <a:r>
              <a:rPr lang="en-US" sz="1700" dirty="0" smtClean="0"/>
              <a:t>Future peak loads (by year)</a:t>
            </a:r>
          </a:p>
          <a:p>
            <a:pPr>
              <a:buFont typeface="Arial" pitchFamily="34" charset="0"/>
              <a:buNone/>
            </a:pPr>
            <a:r>
              <a:rPr lang="en-US" sz="1700" b="1" dirty="0" smtClean="0"/>
              <a:t>Sources</a:t>
            </a:r>
          </a:p>
          <a:p>
            <a:r>
              <a:rPr lang="en-US" sz="1700" dirty="0" smtClean="0"/>
              <a:t>CAISO</a:t>
            </a:r>
          </a:p>
          <a:p>
            <a:r>
              <a:rPr lang="en-US" sz="1700" dirty="0" smtClean="0"/>
              <a:t>EIA Annual Energy Outlook 2010</a:t>
            </a:r>
          </a:p>
          <a:p>
            <a:pPr>
              <a:buFont typeface="Arial" pitchFamily="34" charset="0"/>
              <a:buNone/>
            </a:pPr>
            <a:r>
              <a:rPr lang="en-US" sz="1700" b="1" dirty="0" smtClean="0"/>
              <a:t>Intermediate Output</a:t>
            </a:r>
          </a:p>
          <a:p>
            <a:r>
              <a:rPr lang="en-US" sz="1700" dirty="0" smtClean="0"/>
              <a:t>Hourly load forecasts for future years</a:t>
            </a:r>
          </a:p>
          <a:p>
            <a:pPr>
              <a:buFont typeface="Arial" pitchFamily="34" charset="0"/>
              <a:buNone/>
            </a:pPr>
            <a:endParaRPr lang="en-US" sz="1700" dirty="0" smtClean="0"/>
          </a:p>
          <a:p>
            <a:pPr>
              <a:buFont typeface="Arial" pitchFamily="34" charset="0"/>
              <a:buNone/>
            </a:pPr>
            <a:endParaRPr lang="en-US" sz="1700" dirty="0" smtClean="0"/>
          </a:p>
        </p:txBody>
      </p:sp>
      <p:sp>
        <p:nvSpPr>
          <p:cNvPr id="12" name="Rectangle 11"/>
          <p:cNvSpPr/>
          <p:nvPr/>
        </p:nvSpPr>
        <p:spPr>
          <a:xfrm>
            <a:off x="312738" y="1371600"/>
            <a:ext cx="2582862" cy="457200"/>
          </a:xfrm>
          <a:prstGeom prst="rect">
            <a:avLst/>
          </a:prstGeom>
          <a:solidFill>
            <a:schemeClr val="tx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Forecast Load</a:t>
            </a:r>
          </a:p>
        </p:txBody>
      </p:sp>
      <p:sp>
        <p:nvSpPr>
          <p:cNvPr id="78855" name="Content Placeholder 2"/>
          <p:cNvSpPr txBox="1">
            <a:spLocks/>
          </p:cNvSpPr>
          <p:nvPr/>
        </p:nvSpPr>
        <p:spPr bwMode="auto">
          <a:xfrm>
            <a:off x="3284538" y="1828800"/>
            <a:ext cx="2582862" cy="4191000"/>
          </a:xfrm>
          <a:prstGeom prst="rect">
            <a:avLst/>
          </a:prstGeom>
          <a:noFill/>
          <a:ln w="9525">
            <a:solidFill>
              <a:schemeClr val="tx1"/>
            </a:solidFill>
            <a:miter lim="800000"/>
            <a:headEnd/>
            <a:tailEnd/>
          </a:ln>
        </p:spPr>
        <p:txBody>
          <a:bodyPr/>
          <a:lstStyle/>
          <a:p>
            <a:pPr marL="342900" indent="-342900">
              <a:spcBef>
                <a:spcPct val="20000"/>
              </a:spcBef>
              <a:buFont typeface="Arial" pitchFamily="34" charset="0"/>
              <a:buNone/>
            </a:pPr>
            <a:r>
              <a:rPr lang="en-US" sz="1700" b="1" dirty="0">
                <a:latin typeface="Calibri" pitchFamily="34" charset="0"/>
              </a:rPr>
              <a:t>Data Required</a:t>
            </a:r>
          </a:p>
          <a:p>
            <a:pPr marL="342900" indent="-342900">
              <a:spcBef>
                <a:spcPct val="20000"/>
              </a:spcBef>
              <a:buFont typeface="Arial" pitchFamily="34" charset="0"/>
              <a:buChar char="•"/>
            </a:pPr>
            <a:r>
              <a:rPr lang="en-US" sz="1700" dirty="0">
                <a:latin typeface="Calibri" pitchFamily="34" charset="0"/>
              </a:rPr>
              <a:t>Hourly actual ancillary service </a:t>
            </a:r>
            <a:r>
              <a:rPr lang="en-US" sz="1700" dirty="0" smtClean="0">
                <a:latin typeface="Calibri" pitchFamily="34" charset="0"/>
              </a:rPr>
              <a:t>demand (</a:t>
            </a:r>
            <a:r>
              <a:rPr lang="en-US" sz="1700" dirty="0">
                <a:latin typeface="Calibri" pitchFamily="34" charset="0"/>
              </a:rPr>
              <a:t>current)</a:t>
            </a:r>
          </a:p>
          <a:p>
            <a:pPr marL="342900" indent="-342900">
              <a:spcBef>
                <a:spcPct val="20000"/>
              </a:spcBef>
              <a:buFont typeface="Arial" pitchFamily="34" charset="0"/>
              <a:buNone/>
            </a:pPr>
            <a:endParaRPr lang="en-US" sz="1700" dirty="0">
              <a:latin typeface="Calibri" pitchFamily="34" charset="0"/>
            </a:endParaRPr>
          </a:p>
          <a:p>
            <a:pPr marL="342900" indent="-342900">
              <a:spcBef>
                <a:spcPct val="20000"/>
              </a:spcBef>
              <a:buFont typeface="Arial" pitchFamily="34" charset="0"/>
              <a:buNone/>
            </a:pPr>
            <a:r>
              <a:rPr lang="en-US" sz="1700" b="1" dirty="0">
                <a:latin typeface="Calibri" pitchFamily="34" charset="0"/>
              </a:rPr>
              <a:t>Sources</a:t>
            </a:r>
          </a:p>
          <a:p>
            <a:pPr marL="342900" indent="-342900">
              <a:spcBef>
                <a:spcPct val="20000"/>
              </a:spcBef>
              <a:buFont typeface="Arial" pitchFamily="34" charset="0"/>
              <a:buChar char="•"/>
            </a:pPr>
            <a:r>
              <a:rPr lang="en-US" sz="1700" dirty="0">
                <a:latin typeface="Calibri" pitchFamily="34" charset="0"/>
              </a:rPr>
              <a:t>CAISO OASIS Database</a:t>
            </a:r>
          </a:p>
          <a:p>
            <a:pPr marL="342900" indent="-342900">
              <a:spcBef>
                <a:spcPct val="20000"/>
              </a:spcBef>
            </a:pPr>
            <a:endParaRPr lang="en-US" sz="1700" b="1" dirty="0">
              <a:latin typeface="Calibri" pitchFamily="34" charset="0"/>
            </a:endParaRPr>
          </a:p>
          <a:p>
            <a:pPr marL="342900" indent="-342900">
              <a:spcBef>
                <a:spcPct val="20000"/>
              </a:spcBef>
            </a:pPr>
            <a:endParaRPr lang="en-US" sz="1700" b="1" dirty="0">
              <a:latin typeface="Calibri" pitchFamily="34" charset="0"/>
            </a:endParaRPr>
          </a:p>
          <a:p>
            <a:pPr marL="342900" indent="-342900">
              <a:spcBef>
                <a:spcPct val="20000"/>
              </a:spcBef>
            </a:pPr>
            <a:r>
              <a:rPr lang="en-US" sz="1700" b="1" dirty="0">
                <a:latin typeface="Calibri" pitchFamily="34" charset="0"/>
              </a:rPr>
              <a:t>Intermediate Output</a:t>
            </a:r>
          </a:p>
          <a:p>
            <a:pPr marL="342900" indent="-342900">
              <a:spcBef>
                <a:spcPct val="20000"/>
              </a:spcBef>
              <a:buFont typeface="Arial" pitchFamily="34" charset="0"/>
              <a:buChar char="•"/>
            </a:pPr>
            <a:r>
              <a:rPr lang="en-US" sz="1700" dirty="0">
                <a:latin typeface="Calibri" pitchFamily="34" charset="0"/>
              </a:rPr>
              <a:t>Hourly ancillary services forecasts for future years</a:t>
            </a:r>
          </a:p>
        </p:txBody>
      </p:sp>
      <p:sp>
        <p:nvSpPr>
          <p:cNvPr id="14" name="Rectangle 13"/>
          <p:cNvSpPr/>
          <p:nvPr/>
        </p:nvSpPr>
        <p:spPr>
          <a:xfrm>
            <a:off x="3284538" y="1371600"/>
            <a:ext cx="2582862" cy="457200"/>
          </a:xfrm>
          <a:prstGeom prst="rect">
            <a:avLst/>
          </a:prstGeom>
          <a:solidFill>
            <a:schemeClr val="tx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Forecast Demand</a:t>
            </a:r>
          </a:p>
        </p:txBody>
      </p:sp>
      <p:sp>
        <p:nvSpPr>
          <p:cNvPr id="78857" name="Content Placeholder 2"/>
          <p:cNvSpPr txBox="1">
            <a:spLocks/>
          </p:cNvSpPr>
          <p:nvPr/>
        </p:nvSpPr>
        <p:spPr bwMode="auto">
          <a:xfrm>
            <a:off x="6256338" y="1828800"/>
            <a:ext cx="2582862" cy="4191000"/>
          </a:xfrm>
          <a:prstGeom prst="rect">
            <a:avLst/>
          </a:prstGeom>
          <a:noFill/>
          <a:ln w="9525">
            <a:solidFill>
              <a:schemeClr val="tx1"/>
            </a:solidFill>
            <a:miter lim="800000"/>
            <a:headEnd/>
            <a:tailEnd/>
          </a:ln>
        </p:spPr>
        <p:txBody>
          <a:bodyPr/>
          <a:lstStyle/>
          <a:p>
            <a:pPr marL="342900" indent="-342900">
              <a:spcBef>
                <a:spcPct val="20000"/>
              </a:spcBef>
              <a:buFont typeface="Arial" pitchFamily="34" charset="0"/>
              <a:buNone/>
            </a:pPr>
            <a:r>
              <a:rPr lang="en-US" sz="1700" b="1">
                <a:latin typeface="Calibri" pitchFamily="34" charset="0"/>
              </a:rPr>
              <a:t>Data Required</a:t>
            </a:r>
          </a:p>
          <a:p>
            <a:pPr marL="342900" indent="-342900">
              <a:spcBef>
                <a:spcPct val="20000"/>
              </a:spcBef>
              <a:buFont typeface="Arial" pitchFamily="34" charset="0"/>
              <a:buChar char="•"/>
            </a:pPr>
            <a:r>
              <a:rPr lang="en-US" sz="1700">
                <a:latin typeface="Calibri" pitchFamily="34" charset="0"/>
              </a:rPr>
              <a:t>Hourly residential  vehicle trip data</a:t>
            </a:r>
          </a:p>
          <a:p>
            <a:pPr marL="342900" indent="-342900">
              <a:spcBef>
                <a:spcPct val="20000"/>
              </a:spcBef>
              <a:buFont typeface="Arial" pitchFamily="34" charset="0"/>
              <a:buChar char="•"/>
            </a:pPr>
            <a:r>
              <a:rPr lang="en-US" sz="1700">
                <a:latin typeface="Calibri" pitchFamily="34" charset="0"/>
              </a:rPr>
              <a:t>Aggregate residential driver data</a:t>
            </a:r>
          </a:p>
          <a:p>
            <a:pPr marL="342900" indent="-342900">
              <a:spcBef>
                <a:spcPct val="20000"/>
              </a:spcBef>
              <a:buFont typeface="Arial" pitchFamily="34" charset="0"/>
              <a:buNone/>
            </a:pPr>
            <a:r>
              <a:rPr lang="en-US" sz="1700" b="1">
                <a:latin typeface="Calibri" pitchFamily="34" charset="0"/>
              </a:rPr>
              <a:t>Sources</a:t>
            </a:r>
          </a:p>
          <a:p>
            <a:pPr marL="342900" indent="-342900">
              <a:spcBef>
                <a:spcPct val="20000"/>
              </a:spcBef>
              <a:buFont typeface="Arial" pitchFamily="34" charset="0"/>
              <a:buChar char="•"/>
            </a:pPr>
            <a:r>
              <a:rPr lang="en-US" sz="1700">
                <a:latin typeface="Calibri" pitchFamily="34" charset="0"/>
              </a:rPr>
              <a:t>2009 National Household Transportation Survey</a:t>
            </a:r>
          </a:p>
          <a:p>
            <a:pPr marL="342900" indent="-342900">
              <a:spcBef>
                <a:spcPct val="20000"/>
              </a:spcBef>
            </a:pPr>
            <a:r>
              <a:rPr lang="en-US" sz="1700" b="1">
                <a:latin typeface="Calibri" pitchFamily="34" charset="0"/>
              </a:rPr>
              <a:t>Intermediate Output</a:t>
            </a:r>
          </a:p>
          <a:p>
            <a:pPr marL="342900" indent="-342900">
              <a:spcBef>
                <a:spcPct val="20000"/>
              </a:spcBef>
              <a:buFont typeface="Arial" pitchFamily="34" charset="0"/>
              <a:buChar char="•"/>
            </a:pPr>
            <a:r>
              <a:rPr lang="en-US" sz="1700">
                <a:latin typeface="Calibri" pitchFamily="34" charset="0"/>
              </a:rPr>
              <a:t>Hourly Demand Response capacity available from EVs</a:t>
            </a:r>
          </a:p>
        </p:txBody>
      </p:sp>
      <p:sp>
        <p:nvSpPr>
          <p:cNvPr id="16" name="Rectangle 15"/>
          <p:cNvSpPr/>
          <p:nvPr/>
        </p:nvSpPr>
        <p:spPr>
          <a:xfrm>
            <a:off x="6256338" y="1371600"/>
            <a:ext cx="2582862" cy="457200"/>
          </a:xfrm>
          <a:prstGeom prst="rect">
            <a:avLst/>
          </a:prstGeom>
          <a:solidFill>
            <a:schemeClr val="tx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Forecast Supply</a:t>
            </a:r>
          </a:p>
        </p:txBody>
      </p:sp>
      <p:sp>
        <p:nvSpPr>
          <p:cNvPr id="17" name="Oval 16"/>
          <p:cNvSpPr/>
          <p:nvPr/>
        </p:nvSpPr>
        <p:spPr>
          <a:xfrm>
            <a:off x="228600" y="1219200"/>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1</a:t>
            </a:r>
          </a:p>
        </p:txBody>
      </p:sp>
      <p:sp>
        <p:nvSpPr>
          <p:cNvPr id="18" name="Oval 17"/>
          <p:cNvSpPr/>
          <p:nvPr/>
        </p:nvSpPr>
        <p:spPr>
          <a:xfrm>
            <a:off x="3124200" y="1219200"/>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2</a:t>
            </a:r>
          </a:p>
        </p:txBody>
      </p:sp>
      <p:sp>
        <p:nvSpPr>
          <p:cNvPr id="19" name="Oval 18"/>
          <p:cNvSpPr/>
          <p:nvPr/>
        </p:nvSpPr>
        <p:spPr>
          <a:xfrm>
            <a:off x="6172200" y="1219200"/>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3</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 name="Title 1"/>
          <p:cNvSpPr>
            <a:spLocks noGrp="1"/>
          </p:cNvSpPr>
          <p:nvPr>
            <p:ph type="title"/>
          </p:nvPr>
        </p:nvSpPr>
        <p:spPr/>
        <p:txBody>
          <a:bodyPr/>
          <a:lstStyle/>
          <a:p>
            <a:r>
              <a:rPr lang="en-US" sz="4000" dirty="0" smtClean="0"/>
              <a:t>Forecasting load is straightforward</a:t>
            </a:r>
          </a:p>
        </p:txBody>
      </p:sp>
      <p:sp>
        <p:nvSpPr>
          <p:cNvPr id="1096"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097"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09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33572A-3903-4E39-81DD-BC0EEDAFD9F4}" type="slidenum">
              <a:rPr lang="en-US">
                <a:cs typeface="Arial" pitchFamily="34" charset="0"/>
              </a:rPr>
              <a:pPr fontAlgn="base">
                <a:spcBef>
                  <a:spcPct val="0"/>
                </a:spcBef>
                <a:spcAft>
                  <a:spcPct val="0"/>
                </a:spcAft>
              </a:pPr>
              <a:t>34</a:t>
            </a:fld>
            <a:endParaRPr lang="en-US">
              <a:cs typeface="Arial" pitchFamily="34" charset="0"/>
            </a:endParaRPr>
          </a:p>
        </p:txBody>
      </p:sp>
      <p:sp>
        <p:nvSpPr>
          <p:cNvPr id="7" name="Oval 6"/>
          <p:cNvSpPr/>
          <p:nvPr/>
        </p:nvSpPr>
        <p:spPr>
          <a:xfrm>
            <a:off x="8610600" y="122238"/>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1</a:t>
            </a:r>
          </a:p>
        </p:txBody>
      </p:sp>
      <p:sp>
        <p:nvSpPr>
          <p:cNvPr id="1100" name="TextBox 8"/>
          <p:cNvSpPr txBox="1">
            <a:spLocks noChangeArrowheads="1"/>
          </p:cNvSpPr>
          <p:nvPr/>
        </p:nvSpPr>
        <p:spPr bwMode="auto">
          <a:xfrm>
            <a:off x="977900" y="1143000"/>
            <a:ext cx="3289300" cy="554038"/>
          </a:xfrm>
          <a:prstGeom prst="rect">
            <a:avLst/>
          </a:prstGeom>
          <a:noFill/>
          <a:ln w="9525">
            <a:noFill/>
            <a:miter lim="800000"/>
            <a:headEnd/>
            <a:tailEnd/>
          </a:ln>
        </p:spPr>
        <p:txBody>
          <a:bodyPr>
            <a:spAutoFit/>
          </a:bodyPr>
          <a:lstStyle/>
          <a:p>
            <a:pPr algn="ctr"/>
            <a:r>
              <a:rPr lang="en-US" sz="1600" b="1" i="1">
                <a:latin typeface="Calibri" pitchFamily="34" charset="0"/>
              </a:rPr>
              <a:t>California System Load for 2010</a:t>
            </a:r>
            <a:r>
              <a:rPr lang="en-US" sz="1600" b="1" i="1" baseline="30000">
                <a:latin typeface="Calibri" pitchFamily="34" charset="0"/>
              </a:rPr>
              <a:t>1</a:t>
            </a:r>
          </a:p>
          <a:p>
            <a:pPr algn="ctr"/>
            <a:r>
              <a:rPr lang="en-US" sz="1400" i="1">
                <a:latin typeface="Calibri" pitchFamily="34" charset="0"/>
              </a:rPr>
              <a:t>By Hour</a:t>
            </a:r>
          </a:p>
        </p:txBody>
      </p:sp>
      <p:sp>
        <p:nvSpPr>
          <p:cNvPr id="1101" name="TextBox 10"/>
          <p:cNvSpPr txBox="1">
            <a:spLocks noChangeArrowheads="1"/>
          </p:cNvSpPr>
          <p:nvPr/>
        </p:nvSpPr>
        <p:spPr bwMode="auto">
          <a:xfrm>
            <a:off x="5105400" y="1143000"/>
            <a:ext cx="3886200" cy="554038"/>
          </a:xfrm>
          <a:prstGeom prst="rect">
            <a:avLst/>
          </a:prstGeom>
          <a:noFill/>
          <a:ln w="9525">
            <a:noFill/>
            <a:miter lim="800000"/>
            <a:headEnd/>
            <a:tailEnd/>
          </a:ln>
        </p:spPr>
        <p:txBody>
          <a:bodyPr>
            <a:spAutoFit/>
          </a:bodyPr>
          <a:lstStyle/>
          <a:p>
            <a:pPr algn="ctr"/>
            <a:r>
              <a:rPr lang="en-US" sz="1600" b="1" i="1">
                <a:latin typeface="Calibri" pitchFamily="34" charset="0"/>
              </a:rPr>
              <a:t>California System Peak Load (2010 – 2030)</a:t>
            </a:r>
            <a:r>
              <a:rPr lang="en-US" sz="1600" b="1" i="1" baseline="30000">
                <a:latin typeface="Calibri" pitchFamily="34" charset="0"/>
              </a:rPr>
              <a:t>2</a:t>
            </a:r>
          </a:p>
          <a:p>
            <a:pPr algn="ctr"/>
            <a:r>
              <a:rPr lang="en-US" sz="1400" i="1">
                <a:latin typeface="Calibri" pitchFamily="34" charset="0"/>
              </a:rPr>
              <a:t>By Year</a:t>
            </a:r>
          </a:p>
        </p:txBody>
      </p:sp>
      <p:sp>
        <p:nvSpPr>
          <p:cNvPr id="1102" name="TextBox 11"/>
          <p:cNvSpPr txBox="1">
            <a:spLocks noChangeArrowheads="1"/>
          </p:cNvSpPr>
          <p:nvPr/>
        </p:nvSpPr>
        <p:spPr bwMode="auto">
          <a:xfrm>
            <a:off x="228600" y="6229350"/>
            <a:ext cx="8077200" cy="400050"/>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Source: CAISO OASIS Database (Accessed on March, 2011)</a:t>
            </a:r>
          </a:p>
          <a:p>
            <a:r>
              <a:rPr lang="en-US" sz="1000" baseline="30000">
                <a:latin typeface="Calibri" pitchFamily="34" charset="0"/>
              </a:rPr>
              <a:t>2</a:t>
            </a:r>
            <a:r>
              <a:rPr lang="en-US" sz="1000">
                <a:latin typeface="Calibri" pitchFamily="34" charset="0"/>
              </a:rPr>
              <a:t> Source: Energy Information Administration, Annual Energy Outlook (2010)</a:t>
            </a:r>
          </a:p>
        </p:txBody>
      </p:sp>
      <p:graphicFrame>
        <p:nvGraphicFramePr>
          <p:cNvPr id="1093" name="Object 69"/>
          <p:cNvGraphicFramePr>
            <a:graphicFrameLocks noChangeAspect="1"/>
          </p:cNvGraphicFramePr>
          <p:nvPr/>
        </p:nvGraphicFramePr>
        <p:xfrm>
          <a:off x="3052763" y="5181600"/>
          <a:ext cx="1666875" cy="781050"/>
        </p:xfrm>
        <a:graphic>
          <a:graphicData uri="http://schemas.openxmlformats.org/presentationml/2006/ole">
            <p:oleObj spid="_x0000_s1146" name="Equation" r:id="rId4" imgW="837787" imgH="393539" progId="Equation.3">
              <p:embed/>
            </p:oleObj>
          </a:graphicData>
        </a:graphic>
      </p:graphicFrame>
      <p:graphicFrame>
        <p:nvGraphicFramePr>
          <p:cNvPr id="1094" name="Object 70"/>
          <p:cNvGraphicFramePr>
            <a:graphicFrameLocks noChangeAspect="1"/>
          </p:cNvGraphicFramePr>
          <p:nvPr/>
        </p:nvGraphicFramePr>
        <p:xfrm>
          <a:off x="4845050" y="5149850"/>
          <a:ext cx="1282700" cy="1022350"/>
        </p:xfrm>
        <a:graphic>
          <a:graphicData uri="http://schemas.openxmlformats.org/presentationml/2006/ole">
            <p:oleObj spid="_x0000_s1147" name="Equation" r:id="rId5" imgW="1688801" imgH="1345970" progId="Equation.3">
              <p:embed/>
            </p:oleObj>
          </a:graphicData>
        </a:graphic>
      </p:graphicFrame>
      <p:sp>
        <p:nvSpPr>
          <p:cNvPr id="15" name="Rectangle 14"/>
          <p:cNvSpPr/>
          <p:nvPr/>
        </p:nvSpPr>
        <p:spPr>
          <a:xfrm>
            <a:off x="2514600" y="5122863"/>
            <a:ext cx="4572000" cy="1049337"/>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04" name="Picture 13"/>
          <p:cNvPicPr>
            <a:picLocks noChangeAspect="1" noChangeArrowheads="1"/>
          </p:cNvPicPr>
          <p:nvPr/>
        </p:nvPicPr>
        <p:blipFill>
          <a:blip r:embed="rId6"/>
          <a:srcRect/>
          <a:stretch>
            <a:fillRect/>
          </a:stretch>
        </p:blipFill>
        <p:spPr bwMode="auto">
          <a:xfrm>
            <a:off x="152400" y="1600200"/>
            <a:ext cx="4200525" cy="3429000"/>
          </a:xfrm>
          <a:prstGeom prst="rect">
            <a:avLst/>
          </a:prstGeom>
          <a:noFill/>
          <a:ln w="9525">
            <a:noFill/>
            <a:miter lim="800000"/>
            <a:headEnd/>
            <a:tailEnd/>
          </a:ln>
        </p:spPr>
      </p:pic>
      <p:pic>
        <p:nvPicPr>
          <p:cNvPr id="1105" name="Picture 14"/>
          <p:cNvPicPr>
            <a:picLocks noChangeAspect="1" noChangeArrowheads="1"/>
          </p:cNvPicPr>
          <p:nvPr/>
        </p:nvPicPr>
        <p:blipFill>
          <a:blip r:embed="rId7"/>
          <a:srcRect/>
          <a:stretch>
            <a:fillRect/>
          </a:stretch>
        </p:blipFill>
        <p:spPr bwMode="auto">
          <a:xfrm>
            <a:off x="4419600" y="1524000"/>
            <a:ext cx="45847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 name="Title 1"/>
          <p:cNvSpPr>
            <a:spLocks noGrp="1"/>
          </p:cNvSpPr>
          <p:nvPr>
            <p:ph type="title"/>
          </p:nvPr>
        </p:nvSpPr>
        <p:spPr>
          <a:xfrm>
            <a:off x="228600" y="274638"/>
            <a:ext cx="8534400" cy="639762"/>
          </a:xfrm>
        </p:spPr>
        <p:txBody>
          <a:bodyPr/>
          <a:lstStyle/>
          <a:p>
            <a:r>
              <a:rPr lang="en-US" sz="3200" smtClean="0"/>
              <a:t>Our model relies on a fairly simplistic set of equations to forecast Ancillary Service demand</a:t>
            </a:r>
          </a:p>
        </p:txBody>
      </p:sp>
      <p:sp>
        <p:nvSpPr>
          <p:cNvPr id="2120"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2121"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212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D3DD312-41EB-4C23-8832-1378984115ED}" type="slidenum">
              <a:rPr lang="en-US">
                <a:cs typeface="Arial" pitchFamily="34" charset="0"/>
              </a:rPr>
              <a:pPr fontAlgn="base">
                <a:spcBef>
                  <a:spcPct val="0"/>
                </a:spcBef>
                <a:spcAft>
                  <a:spcPct val="0"/>
                </a:spcAft>
              </a:pPr>
              <a:t>35</a:t>
            </a:fld>
            <a:endParaRPr lang="en-US">
              <a:cs typeface="Arial" pitchFamily="34" charset="0"/>
            </a:endParaRPr>
          </a:p>
        </p:txBody>
      </p:sp>
      <p:sp>
        <p:nvSpPr>
          <p:cNvPr id="2123" name="TextBox 7"/>
          <p:cNvSpPr txBox="1">
            <a:spLocks noChangeArrowheads="1"/>
          </p:cNvSpPr>
          <p:nvPr/>
        </p:nvSpPr>
        <p:spPr bwMode="auto">
          <a:xfrm>
            <a:off x="977900" y="1143000"/>
            <a:ext cx="3289300" cy="554038"/>
          </a:xfrm>
          <a:prstGeom prst="rect">
            <a:avLst/>
          </a:prstGeom>
          <a:noFill/>
          <a:ln w="9525">
            <a:noFill/>
            <a:miter lim="800000"/>
            <a:headEnd/>
            <a:tailEnd/>
          </a:ln>
        </p:spPr>
        <p:txBody>
          <a:bodyPr>
            <a:spAutoFit/>
          </a:bodyPr>
          <a:lstStyle/>
          <a:p>
            <a:pPr algn="ctr"/>
            <a:r>
              <a:rPr lang="en-US" sz="1600" b="1" i="1">
                <a:latin typeface="Calibri" pitchFamily="34" charset="0"/>
              </a:rPr>
              <a:t>California System Load for 2010</a:t>
            </a:r>
            <a:r>
              <a:rPr lang="en-US" sz="1600" b="1" i="1" baseline="30000">
                <a:latin typeface="Calibri" pitchFamily="34" charset="0"/>
              </a:rPr>
              <a:t>1</a:t>
            </a:r>
          </a:p>
          <a:p>
            <a:pPr algn="ctr"/>
            <a:r>
              <a:rPr lang="en-US" sz="1400" i="1">
                <a:latin typeface="Calibri" pitchFamily="34" charset="0"/>
              </a:rPr>
              <a:t>By Hour</a:t>
            </a:r>
          </a:p>
        </p:txBody>
      </p:sp>
      <p:sp>
        <p:nvSpPr>
          <p:cNvPr id="2124" name="TextBox 10"/>
          <p:cNvSpPr txBox="1">
            <a:spLocks noChangeArrowheads="1"/>
          </p:cNvSpPr>
          <p:nvPr/>
        </p:nvSpPr>
        <p:spPr bwMode="auto">
          <a:xfrm>
            <a:off x="4876800" y="1143000"/>
            <a:ext cx="4191000" cy="554038"/>
          </a:xfrm>
          <a:prstGeom prst="rect">
            <a:avLst/>
          </a:prstGeom>
          <a:noFill/>
          <a:ln w="9525">
            <a:noFill/>
            <a:miter lim="800000"/>
            <a:headEnd/>
            <a:tailEnd/>
          </a:ln>
        </p:spPr>
        <p:txBody>
          <a:bodyPr>
            <a:spAutoFit/>
          </a:bodyPr>
          <a:lstStyle/>
          <a:p>
            <a:pPr algn="ctr"/>
            <a:r>
              <a:rPr lang="en-US" sz="1600" b="1" i="1">
                <a:latin typeface="Calibri" pitchFamily="34" charset="0"/>
              </a:rPr>
              <a:t>California Regulation Up Demand for 2010</a:t>
            </a:r>
            <a:r>
              <a:rPr lang="en-US" sz="1600" b="1" i="1" baseline="30000">
                <a:latin typeface="Calibri" pitchFamily="34" charset="0"/>
              </a:rPr>
              <a:t>1</a:t>
            </a:r>
          </a:p>
          <a:p>
            <a:pPr algn="ctr"/>
            <a:r>
              <a:rPr lang="en-US" sz="1400" i="1">
                <a:latin typeface="Calibri" pitchFamily="34" charset="0"/>
              </a:rPr>
              <a:t>By Hour</a:t>
            </a:r>
          </a:p>
        </p:txBody>
      </p:sp>
      <p:sp>
        <p:nvSpPr>
          <p:cNvPr id="12" name="Oval 11"/>
          <p:cNvSpPr/>
          <p:nvPr/>
        </p:nvSpPr>
        <p:spPr>
          <a:xfrm>
            <a:off x="8694738" y="95250"/>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2</a:t>
            </a:r>
          </a:p>
        </p:txBody>
      </p:sp>
      <p:graphicFrame>
        <p:nvGraphicFramePr>
          <p:cNvPr id="2117" name="Object 69"/>
          <p:cNvGraphicFramePr>
            <a:graphicFrameLocks noChangeAspect="1"/>
          </p:cNvGraphicFramePr>
          <p:nvPr/>
        </p:nvGraphicFramePr>
        <p:xfrm>
          <a:off x="2286000" y="5257800"/>
          <a:ext cx="2484438" cy="914400"/>
        </p:xfrm>
        <a:graphic>
          <a:graphicData uri="http://schemas.openxmlformats.org/presentationml/2006/ole">
            <p:oleObj spid="_x0000_s2170" name="Equation" r:id="rId4" imgW="1104556" imgH="406216" progId="Equation.3">
              <p:embed/>
            </p:oleObj>
          </a:graphicData>
        </a:graphic>
      </p:graphicFrame>
      <p:graphicFrame>
        <p:nvGraphicFramePr>
          <p:cNvPr id="2118" name="Object 70"/>
          <p:cNvGraphicFramePr>
            <a:graphicFrameLocks noChangeAspect="1"/>
          </p:cNvGraphicFramePr>
          <p:nvPr/>
        </p:nvGraphicFramePr>
        <p:xfrm>
          <a:off x="4932363" y="5262563"/>
          <a:ext cx="2306637" cy="985837"/>
        </p:xfrm>
        <a:graphic>
          <a:graphicData uri="http://schemas.openxmlformats.org/presentationml/2006/ole">
            <p:oleObj spid="_x0000_s2171" name="Equation" r:id="rId5" imgW="2615878" imgH="1117233" progId="Equation.3">
              <p:embed/>
            </p:oleObj>
          </a:graphicData>
        </a:graphic>
      </p:graphicFrame>
      <p:sp>
        <p:nvSpPr>
          <p:cNvPr id="15" name="Rectangle 14"/>
          <p:cNvSpPr/>
          <p:nvPr/>
        </p:nvSpPr>
        <p:spPr>
          <a:xfrm>
            <a:off x="2286000" y="5122863"/>
            <a:ext cx="5029200" cy="1201737"/>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27" name="TextBox 15"/>
          <p:cNvSpPr txBox="1">
            <a:spLocks noChangeArrowheads="1"/>
          </p:cNvSpPr>
          <p:nvPr/>
        </p:nvSpPr>
        <p:spPr bwMode="auto">
          <a:xfrm>
            <a:off x="76200" y="6383338"/>
            <a:ext cx="8077200" cy="246062"/>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Source: CAISO OASIS Database (Accessed on March, 2011); Team Analysis</a:t>
            </a:r>
          </a:p>
        </p:txBody>
      </p:sp>
      <p:pic>
        <p:nvPicPr>
          <p:cNvPr id="2128" name="Picture 13"/>
          <p:cNvPicPr>
            <a:picLocks noChangeAspect="1" noChangeArrowheads="1"/>
          </p:cNvPicPr>
          <p:nvPr/>
        </p:nvPicPr>
        <p:blipFill>
          <a:blip r:embed="rId6"/>
          <a:srcRect/>
          <a:stretch>
            <a:fillRect/>
          </a:stretch>
        </p:blipFill>
        <p:spPr bwMode="auto">
          <a:xfrm>
            <a:off x="304800" y="1584325"/>
            <a:ext cx="4200525" cy="3521075"/>
          </a:xfrm>
          <a:prstGeom prst="rect">
            <a:avLst/>
          </a:prstGeom>
          <a:noFill/>
          <a:ln w="9525">
            <a:noFill/>
            <a:miter lim="800000"/>
            <a:headEnd/>
            <a:tailEnd/>
          </a:ln>
        </p:spPr>
      </p:pic>
      <p:pic>
        <p:nvPicPr>
          <p:cNvPr id="2129" name="Picture 14"/>
          <p:cNvPicPr>
            <a:picLocks noChangeAspect="1" noChangeArrowheads="1"/>
          </p:cNvPicPr>
          <p:nvPr/>
        </p:nvPicPr>
        <p:blipFill>
          <a:blip r:embed="rId7"/>
          <a:srcRect/>
          <a:stretch>
            <a:fillRect/>
          </a:stretch>
        </p:blipFill>
        <p:spPr bwMode="auto">
          <a:xfrm>
            <a:off x="4486275" y="1524000"/>
            <a:ext cx="4505325"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 name="Title 1"/>
          <p:cNvSpPr>
            <a:spLocks noGrp="1"/>
          </p:cNvSpPr>
          <p:nvPr>
            <p:ph type="title"/>
          </p:nvPr>
        </p:nvSpPr>
        <p:spPr>
          <a:xfrm>
            <a:off x="228600" y="274638"/>
            <a:ext cx="8686800" cy="639762"/>
          </a:xfrm>
        </p:spPr>
        <p:txBody>
          <a:bodyPr/>
          <a:lstStyle/>
          <a:p>
            <a:r>
              <a:rPr lang="en-US" sz="3200" smtClean="0"/>
              <a:t>Demand Response capacity was estimated per hour at the individual trip level…</a:t>
            </a:r>
          </a:p>
        </p:txBody>
      </p:sp>
      <p:sp>
        <p:nvSpPr>
          <p:cNvPr id="3144"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3145"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314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A92713-30A8-430F-89AE-89943D96D7BA}" type="slidenum">
              <a:rPr lang="en-US">
                <a:cs typeface="Arial" pitchFamily="34" charset="0"/>
              </a:rPr>
              <a:pPr fontAlgn="base">
                <a:spcBef>
                  <a:spcPct val="0"/>
                </a:spcBef>
                <a:spcAft>
                  <a:spcPct val="0"/>
                </a:spcAft>
              </a:pPr>
              <a:t>36</a:t>
            </a:fld>
            <a:endParaRPr lang="en-US">
              <a:cs typeface="Arial" pitchFamily="34" charset="0"/>
            </a:endParaRPr>
          </a:p>
        </p:txBody>
      </p:sp>
      <p:graphicFrame>
        <p:nvGraphicFramePr>
          <p:cNvPr id="7" name="Chart 6"/>
          <p:cNvGraphicFramePr/>
          <p:nvPr/>
        </p:nvGraphicFramePr>
        <p:xfrm>
          <a:off x="76200" y="16002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3148" name="TextBox 7"/>
          <p:cNvSpPr txBox="1">
            <a:spLocks noChangeArrowheads="1"/>
          </p:cNvSpPr>
          <p:nvPr/>
        </p:nvSpPr>
        <p:spPr bwMode="auto">
          <a:xfrm>
            <a:off x="533400" y="1143000"/>
            <a:ext cx="4191000" cy="584200"/>
          </a:xfrm>
          <a:prstGeom prst="rect">
            <a:avLst/>
          </a:prstGeom>
          <a:noFill/>
          <a:ln w="9525">
            <a:noFill/>
            <a:miter lim="800000"/>
            <a:headEnd/>
            <a:tailEnd/>
          </a:ln>
        </p:spPr>
        <p:txBody>
          <a:bodyPr>
            <a:spAutoFit/>
          </a:bodyPr>
          <a:lstStyle/>
          <a:p>
            <a:pPr algn="ctr"/>
            <a:r>
              <a:rPr lang="en-US" sz="1600" b="1" i="1">
                <a:latin typeface="Calibri" pitchFamily="34" charset="0"/>
              </a:rPr>
              <a:t>Demand Response Capacity</a:t>
            </a:r>
            <a:r>
              <a:rPr lang="en-US" sz="1600" b="1" i="1" baseline="30000">
                <a:latin typeface="Calibri" pitchFamily="34" charset="0"/>
              </a:rPr>
              <a:t>1</a:t>
            </a:r>
            <a:endParaRPr lang="en-US" sz="1600" b="1" i="1">
              <a:latin typeface="Calibri" pitchFamily="34" charset="0"/>
            </a:endParaRPr>
          </a:p>
          <a:p>
            <a:pPr algn="ctr"/>
            <a:r>
              <a:rPr lang="en-US" sz="1600" i="1">
                <a:latin typeface="Calibri" pitchFamily="34" charset="0"/>
              </a:rPr>
              <a:t>Per trip per hour</a:t>
            </a:r>
            <a:endParaRPr lang="en-US" sz="1400" i="1" baseline="30000">
              <a:latin typeface="Calibri" pitchFamily="34" charset="0"/>
            </a:endParaRPr>
          </a:p>
        </p:txBody>
      </p:sp>
      <p:sp>
        <p:nvSpPr>
          <p:cNvPr id="3149" name="TextBox 8"/>
          <p:cNvSpPr txBox="1">
            <a:spLocks noChangeArrowheads="1"/>
          </p:cNvSpPr>
          <p:nvPr/>
        </p:nvSpPr>
        <p:spPr bwMode="auto">
          <a:xfrm>
            <a:off x="76200" y="6324600"/>
            <a:ext cx="8077200" cy="400050"/>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Illustrative only - actual number will vary depending on the discharge per trip; assumes linear recharge of battery</a:t>
            </a:r>
          </a:p>
          <a:p>
            <a:r>
              <a:rPr lang="en-US" sz="1000" baseline="30000">
                <a:latin typeface="Calibri" pitchFamily="34" charset="0"/>
              </a:rPr>
              <a:t>2</a:t>
            </a:r>
            <a:r>
              <a:rPr lang="en-US" sz="1000">
                <a:latin typeface="Calibri" pitchFamily="34" charset="0"/>
              </a:rPr>
              <a:t> This is the rate allowed by the Level-II charger</a:t>
            </a:r>
          </a:p>
        </p:txBody>
      </p:sp>
      <p:sp>
        <p:nvSpPr>
          <p:cNvPr id="3150" name="Content Placeholder 2"/>
          <p:cNvSpPr>
            <a:spLocks noGrp="1"/>
          </p:cNvSpPr>
          <p:nvPr>
            <p:ph idx="1"/>
          </p:nvPr>
        </p:nvSpPr>
        <p:spPr>
          <a:xfrm>
            <a:off x="457200" y="4899025"/>
            <a:ext cx="8534400" cy="1430338"/>
          </a:xfrm>
          <a:ln>
            <a:solidFill>
              <a:schemeClr val="tx1"/>
            </a:solidFill>
          </a:ln>
        </p:spPr>
        <p:txBody>
          <a:bodyPr/>
          <a:lstStyle/>
          <a:p>
            <a:r>
              <a:rPr lang="en-US" sz="1700" smtClean="0"/>
              <a:t>Maximum rate possible is 19.2 kW-h </a:t>
            </a:r>
            <a:r>
              <a:rPr lang="en-US" sz="1700" baseline="30000" smtClean="0"/>
              <a:t>2</a:t>
            </a:r>
            <a:endParaRPr lang="en-US" sz="1700" smtClean="0"/>
          </a:p>
          <a:p>
            <a:r>
              <a:rPr lang="en-US" sz="1700" smtClean="0"/>
              <a:t>Linear recharge of battery on an hourly basis</a:t>
            </a:r>
          </a:p>
          <a:p>
            <a:r>
              <a:rPr lang="en-US" sz="1700" smtClean="0"/>
              <a:t>Driver would like to recharge at the fastest rate possible if there was no Demand Response</a:t>
            </a:r>
          </a:p>
          <a:p>
            <a:r>
              <a:rPr lang="en-US" sz="1700" smtClean="0"/>
              <a:t>Battery does not recharge in the hour that trip is taken</a:t>
            </a:r>
          </a:p>
          <a:p>
            <a:endParaRPr lang="en-US" sz="1700" smtClean="0"/>
          </a:p>
          <a:p>
            <a:endParaRPr lang="en-US" sz="1700" smtClean="0"/>
          </a:p>
          <a:p>
            <a:pPr>
              <a:buFont typeface="Arial" pitchFamily="34" charset="0"/>
              <a:buNone/>
            </a:pPr>
            <a:endParaRPr lang="en-US" sz="1700" smtClean="0"/>
          </a:p>
        </p:txBody>
      </p:sp>
      <p:sp>
        <p:nvSpPr>
          <p:cNvPr id="11" name="Rectangle 10"/>
          <p:cNvSpPr/>
          <p:nvPr/>
        </p:nvSpPr>
        <p:spPr>
          <a:xfrm>
            <a:off x="457200" y="4441825"/>
            <a:ext cx="8534400" cy="457200"/>
          </a:xfrm>
          <a:prstGeom prst="rect">
            <a:avLst/>
          </a:prstGeom>
          <a:solidFill>
            <a:schemeClr val="tx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Key Assumptions</a:t>
            </a:r>
          </a:p>
        </p:txBody>
      </p:sp>
      <p:graphicFrame>
        <p:nvGraphicFramePr>
          <p:cNvPr id="3141" name="Object 69"/>
          <p:cNvGraphicFramePr>
            <a:graphicFrameLocks noChangeAspect="1"/>
          </p:cNvGraphicFramePr>
          <p:nvPr/>
        </p:nvGraphicFramePr>
        <p:xfrm>
          <a:off x="4899025" y="1641475"/>
          <a:ext cx="3559175" cy="787400"/>
        </p:xfrm>
        <a:graphic>
          <a:graphicData uri="http://schemas.openxmlformats.org/presentationml/2006/ole">
            <p:oleObj spid="_x0000_s3194" name="Equation" r:id="rId5" imgW="2768003" imgH="634954" progId="Equation.3">
              <p:embed/>
            </p:oleObj>
          </a:graphicData>
        </a:graphic>
      </p:graphicFrame>
      <p:graphicFrame>
        <p:nvGraphicFramePr>
          <p:cNvPr id="3142" name="Object 70"/>
          <p:cNvGraphicFramePr>
            <a:graphicFrameLocks noChangeAspect="1"/>
          </p:cNvGraphicFramePr>
          <p:nvPr/>
        </p:nvGraphicFramePr>
        <p:xfrm>
          <a:off x="5029200" y="2568575"/>
          <a:ext cx="3827463" cy="1233488"/>
        </p:xfrm>
        <a:graphic>
          <a:graphicData uri="http://schemas.openxmlformats.org/presentationml/2006/ole">
            <p:oleObj spid="_x0000_s3195" name="Equation" r:id="rId6" imgW="3466342" imgH="1117233" progId="Equation.3">
              <p:embed/>
            </p:oleObj>
          </a:graphicData>
        </a:graphic>
      </p:graphicFrame>
      <p:sp>
        <p:nvSpPr>
          <p:cNvPr id="14" name="Rectangle 13"/>
          <p:cNvSpPr/>
          <p:nvPr/>
        </p:nvSpPr>
        <p:spPr>
          <a:xfrm>
            <a:off x="4648200" y="1519238"/>
            <a:ext cx="4343400" cy="23669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8694738" y="95250"/>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3</a:t>
            </a:r>
          </a:p>
        </p:txBody>
      </p:sp>
      <p:cxnSp>
        <p:nvCxnSpPr>
          <p:cNvPr id="3" name="Straight Connector 2"/>
          <p:cNvCxnSpPr/>
          <p:nvPr/>
        </p:nvCxnSpPr>
        <p:spPr>
          <a:xfrm>
            <a:off x="662296" y="2117583"/>
            <a:ext cx="3581400" cy="0"/>
          </a:xfrm>
          <a:prstGeom prst="line">
            <a:avLst/>
          </a:prstGeom>
          <a:ln w="19050" cmpd="sng">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311150" y="1328738"/>
          <a:ext cx="4233524" cy="2987040"/>
        </p:xfrm>
        <a:graphic>
          <a:graphicData uri="http://schemas.openxmlformats.org/drawingml/2006/table">
            <a:tbl>
              <a:tblPr bandRow="1">
                <a:tableStyleId>{5C22544A-7EE6-4342-B048-85BDC9FD1C3A}</a:tableStyleId>
              </a:tblPr>
              <a:tblGrid>
                <a:gridCol w="465364"/>
                <a:gridCol w="342560"/>
                <a:gridCol w="342560"/>
                <a:gridCol w="342560"/>
                <a:gridCol w="342560"/>
                <a:gridCol w="342560"/>
                <a:gridCol w="342560"/>
                <a:gridCol w="342560"/>
                <a:gridCol w="342560"/>
                <a:gridCol w="342560"/>
                <a:gridCol w="342560"/>
                <a:gridCol w="342560"/>
              </a:tblGrid>
              <a:tr h="201168">
                <a:tc>
                  <a:txBody>
                    <a:bodyPr/>
                    <a:lstStyle/>
                    <a:p>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1</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2</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3</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4</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5</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6</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7</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8</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9</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10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800" b="1" dirty="0" smtClean="0"/>
                        <a:t>…</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201168">
                <a:tc>
                  <a:txBody>
                    <a:bodyPr/>
                    <a:lstStyle/>
                    <a:p>
                      <a:r>
                        <a:rPr lang="en-US" sz="800" b="1" dirty="0" smtClean="0"/>
                        <a:t>0:00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1::00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2:00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3:00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4:00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5:00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6:00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7:00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8:00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9:00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10:00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1168">
                <a:tc>
                  <a:txBody>
                    <a:bodyPr/>
                    <a:lstStyle/>
                    <a:p>
                      <a:r>
                        <a:rPr lang="en-US" sz="800" b="1" dirty="0" smtClean="0"/>
                        <a:t>11:00</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01168">
                <a:tc>
                  <a:txBody>
                    <a:bodyPr/>
                    <a:lstStyle/>
                    <a:p>
                      <a:r>
                        <a:rPr lang="en-US" sz="800" b="1" dirty="0" smtClean="0"/>
                        <a:t>….</a:t>
                      </a: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bl>
          </a:graphicData>
        </a:graphic>
      </p:graphicFrame>
      <p:sp>
        <p:nvSpPr>
          <p:cNvPr id="4364" name="Title 1"/>
          <p:cNvSpPr>
            <a:spLocks noGrp="1"/>
          </p:cNvSpPr>
          <p:nvPr>
            <p:ph type="title"/>
          </p:nvPr>
        </p:nvSpPr>
        <p:spPr>
          <a:xfrm>
            <a:off x="228600" y="274638"/>
            <a:ext cx="8686800" cy="639762"/>
          </a:xfrm>
        </p:spPr>
        <p:txBody>
          <a:bodyPr/>
          <a:lstStyle/>
          <a:p>
            <a:r>
              <a:rPr lang="en-US" sz="3200" smtClean="0"/>
              <a:t>And this was aggregated across the entire day…</a:t>
            </a:r>
          </a:p>
        </p:txBody>
      </p:sp>
      <p:sp>
        <p:nvSpPr>
          <p:cNvPr id="4365"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4366"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4367"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DF7CF2-1FB5-4668-993B-1B4928FBD7F8}" type="slidenum">
              <a:rPr lang="en-US">
                <a:cs typeface="Arial" pitchFamily="34" charset="0"/>
              </a:rPr>
              <a:pPr fontAlgn="base">
                <a:spcBef>
                  <a:spcPct val="0"/>
                </a:spcBef>
                <a:spcAft>
                  <a:spcPct val="0"/>
                </a:spcAft>
              </a:pPr>
              <a:t>37</a:t>
            </a:fld>
            <a:endParaRPr lang="en-US">
              <a:cs typeface="Arial" pitchFamily="34" charset="0"/>
            </a:endParaRPr>
          </a:p>
        </p:txBody>
      </p:sp>
      <p:sp>
        <p:nvSpPr>
          <p:cNvPr id="4368" name="TextBox 9"/>
          <p:cNvSpPr txBox="1">
            <a:spLocks noChangeArrowheads="1"/>
          </p:cNvSpPr>
          <p:nvPr/>
        </p:nvSpPr>
        <p:spPr bwMode="auto">
          <a:xfrm>
            <a:off x="838200" y="1063625"/>
            <a:ext cx="3289300" cy="307975"/>
          </a:xfrm>
          <a:prstGeom prst="rect">
            <a:avLst/>
          </a:prstGeom>
          <a:noFill/>
          <a:ln w="9525">
            <a:noFill/>
            <a:miter lim="800000"/>
            <a:headEnd/>
            <a:tailEnd/>
          </a:ln>
        </p:spPr>
        <p:txBody>
          <a:bodyPr>
            <a:spAutoFit/>
          </a:bodyPr>
          <a:lstStyle/>
          <a:p>
            <a:pPr algn="ctr"/>
            <a:r>
              <a:rPr lang="en-US" sz="1400" b="1" i="1">
                <a:latin typeface="Calibri" pitchFamily="34" charset="0"/>
              </a:rPr>
              <a:t>Hour of Recharge</a:t>
            </a:r>
          </a:p>
        </p:txBody>
      </p:sp>
      <p:sp>
        <p:nvSpPr>
          <p:cNvPr id="4369" name="TextBox 10"/>
          <p:cNvSpPr txBox="1">
            <a:spLocks noChangeArrowheads="1"/>
          </p:cNvSpPr>
          <p:nvPr/>
        </p:nvSpPr>
        <p:spPr bwMode="auto">
          <a:xfrm rot="-5400000">
            <a:off x="-1490662" y="2597150"/>
            <a:ext cx="3289300" cy="307975"/>
          </a:xfrm>
          <a:prstGeom prst="rect">
            <a:avLst/>
          </a:prstGeom>
          <a:noFill/>
          <a:ln w="9525">
            <a:noFill/>
            <a:miter lim="800000"/>
            <a:headEnd/>
            <a:tailEnd/>
          </a:ln>
        </p:spPr>
        <p:txBody>
          <a:bodyPr>
            <a:spAutoFit/>
          </a:bodyPr>
          <a:lstStyle/>
          <a:p>
            <a:pPr algn="ctr"/>
            <a:r>
              <a:rPr lang="en-US" sz="1400" b="1" i="1">
                <a:latin typeface="Calibri" pitchFamily="34" charset="0"/>
              </a:rPr>
              <a:t>Hour of Trip</a:t>
            </a:r>
          </a:p>
        </p:txBody>
      </p:sp>
      <p:sp>
        <p:nvSpPr>
          <p:cNvPr id="12" name="Oval 11"/>
          <p:cNvSpPr/>
          <p:nvPr/>
        </p:nvSpPr>
        <p:spPr>
          <a:xfrm>
            <a:off x="8694738" y="95250"/>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3</a:t>
            </a:r>
          </a:p>
        </p:txBody>
      </p:sp>
      <p:graphicFrame>
        <p:nvGraphicFramePr>
          <p:cNvPr id="4165" name="Object 69"/>
          <p:cNvGraphicFramePr>
            <a:graphicFrameLocks noChangeAspect="1"/>
          </p:cNvGraphicFramePr>
          <p:nvPr/>
        </p:nvGraphicFramePr>
        <p:xfrm>
          <a:off x="5410200" y="1555750"/>
          <a:ext cx="2647950" cy="730250"/>
        </p:xfrm>
        <a:graphic>
          <a:graphicData uri="http://schemas.openxmlformats.org/presentationml/2006/ole">
            <p:oleObj spid="_x0000_s4218" name="Equation" r:id="rId4" imgW="1562031" imgH="431570" progId="Equation.3">
              <p:embed/>
            </p:oleObj>
          </a:graphicData>
        </a:graphic>
      </p:graphicFrame>
      <p:graphicFrame>
        <p:nvGraphicFramePr>
          <p:cNvPr id="4166" name="Object 70"/>
          <p:cNvGraphicFramePr>
            <a:graphicFrameLocks noChangeAspect="1"/>
          </p:cNvGraphicFramePr>
          <p:nvPr/>
        </p:nvGraphicFramePr>
        <p:xfrm>
          <a:off x="5410200" y="2514600"/>
          <a:ext cx="3352800" cy="1092200"/>
        </p:xfrm>
        <a:graphic>
          <a:graphicData uri="http://schemas.openxmlformats.org/presentationml/2006/ole">
            <p:oleObj spid="_x0000_s4219" name="Equation" r:id="rId5" imgW="3428311" imgH="1117233" progId="Equation.3">
              <p:embed/>
            </p:oleObj>
          </a:graphicData>
        </a:graphic>
      </p:graphicFrame>
      <p:sp>
        <p:nvSpPr>
          <p:cNvPr id="16" name="Rectangle 15"/>
          <p:cNvSpPr/>
          <p:nvPr/>
        </p:nvSpPr>
        <p:spPr>
          <a:xfrm>
            <a:off x="5257800" y="1485900"/>
            <a:ext cx="3657600" cy="25527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72" name="TextBox 17"/>
          <p:cNvSpPr txBox="1">
            <a:spLocks noChangeArrowheads="1"/>
          </p:cNvSpPr>
          <p:nvPr/>
        </p:nvSpPr>
        <p:spPr bwMode="auto">
          <a:xfrm>
            <a:off x="2813050" y="4395788"/>
            <a:ext cx="3517900" cy="554037"/>
          </a:xfrm>
          <a:prstGeom prst="rect">
            <a:avLst/>
          </a:prstGeom>
          <a:noFill/>
          <a:ln w="9525">
            <a:noFill/>
            <a:miter lim="800000"/>
            <a:headEnd/>
            <a:tailEnd/>
          </a:ln>
        </p:spPr>
        <p:txBody>
          <a:bodyPr>
            <a:spAutoFit/>
          </a:bodyPr>
          <a:lstStyle/>
          <a:p>
            <a:pPr algn="ctr"/>
            <a:r>
              <a:rPr lang="en-US" sz="1600" b="1" i="1">
                <a:latin typeface="Calibri" pitchFamily="34" charset="0"/>
              </a:rPr>
              <a:t>California Driving Profile</a:t>
            </a:r>
            <a:r>
              <a:rPr lang="en-US" sz="1600" b="1" i="1" baseline="30000">
                <a:latin typeface="Calibri" pitchFamily="34" charset="0"/>
              </a:rPr>
              <a:t>1</a:t>
            </a:r>
          </a:p>
          <a:p>
            <a:pPr algn="ctr"/>
            <a:r>
              <a:rPr lang="en-US" sz="1400" i="1">
                <a:latin typeface="Calibri" pitchFamily="34" charset="0"/>
              </a:rPr>
              <a:t>By Hour of Day</a:t>
            </a:r>
          </a:p>
        </p:txBody>
      </p:sp>
      <p:graphicFrame>
        <p:nvGraphicFramePr>
          <p:cNvPr id="19" name="Chart 18"/>
          <p:cNvGraphicFramePr/>
          <p:nvPr/>
        </p:nvGraphicFramePr>
        <p:xfrm>
          <a:off x="0" y="4673253"/>
          <a:ext cx="8999559" cy="1987898"/>
        </p:xfrm>
        <a:graphic>
          <a:graphicData uri="http://schemas.openxmlformats.org/drawingml/2006/chart">
            <c:chart xmlns:c="http://schemas.openxmlformats.org/drawingml/2006/chart" xmlns:r="http://schemas.openxmlformats.org/officeDocument/2006/relationships" r:id="rId6"/>
          </a:graphicData>
        </a:graphic>
      </p:graphicFrame>
      <p:sp>
        <p:nvSpPr>
          <p:cNvPr id="4374" name="TextBox 19"/>
          <p:cNvSpPr txBox="1">
            <a:spLocks noChangeArrowheads="1"/>
          </p:cNvSpPr>
          <p:nvPr/>
        </p:nvSpPr>
        <p:spPr bwMode="auto">
          <a:xfrm>
            <a:off x="0" y="6459538"/>
            <a:ext cx="8077200" cy="246062"/>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Source: National Household Transportation Survey (2001), National Household Transportation Survey (2009)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a:xfrm>
            <a:off x="228600" y="274638"/>
            <a:ext cx="8686800" cy="639762"/>
          </a:xfrm>
        </p:spPr>
        <p:txBody>
          <a:bodyPr/>
          <a:lstStyle/>
          <a:p>
            <a:r>
              <a:rPr lang="en-US" sz="3200" smtClean="0"/>
              <a:t>To determine the Demand Response capacity available</a:t>
            </a:r>
          </a:p>
        </p:txBody>
      </p:sp>
      <p:sp>
        <p:nvSpPr>
          <p:cNvPr id="93186"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93187"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9318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7383895-51B5-4A69-BCEB-0483F0C2181F}" type="slidenum">
              <a:rPr lang="en-US">
                <a:cs typeface="Arial" pitchFamily="34" charset="0"/>
              </a:rPr>
              <a:pPr fontAlgn="base">
                <a:spcBef>
                  <a:spcPct val="0"/>
                </a:spcBef>
                <a:spcAft>
                  <a:spcPct val="0"/>
                </a:spcAft>
              </a:pPr>
              <a:t>38</a:t>
            </a:fld>
            <a:endParaRPr lang="en-US">
              <a:cs typeface="Arial" pitchFamily="34" charset="0"/>
            </a:endParaRPr>
          </a:p>
        </p:txBody>
      </p:sp>
      <p:graphicFrame>
        <p:nvGraphicFramePr>
          <p:cNvPr id="7" name="Chart 6"/>
          <p:cNvGraphicFramePr/>
          <p:nvPr/>
        </p:nvGraphicFramePr>
        <p:xfrm>
          <a:off x="228600" y="1676401"/>
          <a:ext cx="8686800" cy="2667000"/>
        </p:xfrm>
        <a:graphic>
          <a:graphicData uri="http://schemas.openxmlformats.org/drawingml/2006/chart">
            <c:chart xmlns:c="http://schemas.openxmlformats.org/drawingml/2006/chart" xmlns:r="http://schemas.openxmlformats.org/officeDocument/2006/relationships" r:id="rId3"/>
          </a:graphicData>
        </a:graphic>
      </p:graphicFrame>
      <p:sp>
        <p:nvSpPr>
          <p:cNvPr id="93190" name="TextBox 7"/>
          <p:cNvSpPr txBox="1">
            <a:spLocks noChangeArrowheads="1"/>
          </p:cNvSpPr>
          <p:nvPr/>
        </p:nvSpPr>
        <p:spPr bwMode="auto">
          <a:xfrm>
            <a:off x="2324100" y="1143000"/>
            <a:ext cx="4495800" cy="800100"/>
          </a:xfrm>
          <a:prstGeom prst="rect">
            <a:avLst/>
          </a:prstGeom>
          <a:noFill/>
          <a:ln w="9525">
            <a:noFill/>
            <a:miter lim="800000"/>
            <a:headEnd/>
            <a:tailEnd/>
          </a:ln>
        </p:spPr>
        <p:txBody>
          <a:bodyPr>
            <a:spAutoFit/>
          </a:bodyPr>
          <a:lstStyle/>
          <a:p>
            <a:pPr algn="ctr"/>
            <a:r>
              <a:rPr lang="en-US" sz="1600" b="1" i="1">
                <a:latin typeface="Calibri" pitchFamily="34" charset="0"/>
              </a:rPr>
              <a:t>California Demand Response Capacity Available per trip per hour</a:t>
            </a:r>
            <a:r>
              <a:rPr lang="en-US" sz="1600" b="1" i="1" baseline="30000">
                <a:latin typeface="Calibri" pitchFamily="34" charset="0"/>
              </a:rPr>
              <a:t>1</a:t>
            </a:r>
          </a:p>
          <a:p>
            <a:pPr algn="ctr"/>
            <a:r>
              <a:rPr lang="en-US" sz="1400" i="1">
                <a:latin typeface="Calibri" pitchFamily="34" charset="0"/>
              </a:rPr>
              <a:t>By Hour of Day</a:t>
            </a:r>
          </a:p>
        </p:txBody>
      </p:sp>
      <p:sp>
        <p:nvSpPr>
          <p:cNvPr id="93191" name="TextBox 8"/>
          <p:cNvSpPr txBox="1">
            <a:spLocks noChangeArrowheads="1"/>
          </p:cNvSpPr>
          <p:nvPr/>
        </p:nvSpPr>
        <p:spPr bwMode="auto">
          <a:xfrm>
            <a:off x="0" y="6459538"/>
            <a:ext cx="8077200" cy="246062"/>
          </a:xfrm>
          <a:prstGeom prst="rect">
            <a:avLst/>
          </a:prstGeom>
          <a:noFill/>
          <a:ln w="9525">
            <a:noFill/>
            <a:miter lim="800000"/>
            <a:headEnd/>
            <a:tailEnd/>
          </a:ln>
        </p:spPr>
        <p:txBody>
          <a:bodyPr>
            <a:spAutoFit/>
          </a:bodyPr>
          <a:lstStyle/>
          <a:p>
            <a:r>
              <a:rPr lang="en-US" sz="1000" baseline="30000">
                <a:latin typeface="Calibri" pitchFamily="34" charset="0"/>
              </a:rPr>
              <a:t>1</a:t>
            </a:r>
            <a:r>
              <a:rPr lang="en-US" sz="1000">
                <a:latin typeface="Calibri" pitchFamily="34" charset="0"/>
              </a:rPr>
              <a:t> Source: Team Analysis </a:t>
            </a:r>
          </a:p>
        </p:txBody>
      </p:sp>
      <p:sp>
        <p:nvSpPr>
          <p:cNvPr id="10" name="Oval 9"/>
          <p:cNvSpPr/>
          <p:nvPr/>
        </p:nvSpPr>
        <p:spPr>
          <a:xfrm>
            <a:off x="8694738" y="95250"/>
            <a:ext cx="304800" cy="30480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3</a:t>
            </a:r>
          </a:p>
        </p:txBody>
      </p:sp>
      <p:graphicFrame>
        <p:nvGraphicFramePr>
          <p:cNvPr id="14" name="Table 13"/>
          <p:cNvGraphicFramePr>
            <a:graphicFrameLocks noGrp="1"/>
          </p:cNvGraphicFramePr>
          <p:nvPr/>
        </p:nvGraphicFramePr>
        <p:xfrm>
          <a:off x="723900" y="4521200"/>
          <a:ext cx="7970860" cy="1828800"/>
        </p:xfrm>
        <a:graphic>
          <a:graphicData uri="http://schemas.openxmlformats.org/drawingml/2006/table">
            <a:tbl>
              <a:tblPr firstRow="1" bandRow="1">
                <a:tableStyleId>{5C22544A-7EE6-4342-B048-85BDC9FD1C3A}</a:tableStyleId>
              </a:tblPr>
              <a:tblGrid>
                <a:gridCol w="3985430"/>
                <a:gridCol w="3985430"/>
              </a:tblGrid>
              <a:tr h="294640">
                <a:tc>
                  <a:txBody>
                    <a:bodyPr/>
                    <a:lstStyle/>
                    <a:p>
                      <a:pPr algn="ctr"/>
                      <a:r>
                        <a:rPr lang="en-US" dirty="0" smtClean="0">
                          <a:solidFill>
                            <a:schemeClr val="bg1"/>
                          </a:solidFill>
                        </a:rPr>
                        <a:t>Increase in …</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dirty="0" smtClean="0">
                          <a:solidFill>
                            <a:schemeClr val="bg1"/>
                          </a:solidFill>
                        </a:rPr>
                        <a:t>Results in …</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294640">
                <a:tc>
                  <a:txBody>
                    <a:bodyPr/>
                    <a:lstStyle/>
                    <a:p>
                      <a:r>
                        <a:rPr lang="en-US" dirty="0" smtClean="0">
                          <a:solidFill>
                            <a:sysClr val="windowText" lastClr="000000"/>
                          </a:solidFill>
                        </a:rPr>
                        <a:t>Penetration rate</a:t>
                      </a:r>
                      <a:r>
                        <a:rPr lang="en-US" baseline="0" dirty="0" smtClean="0">
                          <a:solidFill>
                            <a:sysClr val="windowText" lastClr="000000"/>
                          </a:solidFill>
                        </a:rPr>
                        <a:t> of EVs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94640">
                <a:tc>
                  <a:txBody>
                    <a:bodyPr/>
                    <a:lstStyle/>
                    <a:p>
                      <a:r>
                        <a:rPr lang="en-US" dirty="0" smtClean="0">
                          <a:solidFill>
                            <a:sysClr val="windowText" lastClr="000000"/>
                          </a:solidFill>
                        </a:rPr>
                        <a:t>EV energy efficiency</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94640">
                <a:tc>
                  <a:txBody>
                    <a:bodyPr/>
                    <a:lstStyle/>
                    <a:p>
                      <a:r>
                        <a:rPr lang="en-US" dirty="0" smtClean="0">
                          <a:solidFill>
                            <a:sysClr val="windowText" lastClr="000000"/>
                          </a:solidFill>
                        </a:rPr>
                        <a:t>Charging rate limitations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94640">
                <a:tc>
                  <a:txBody>
                    <a:bodyPr/>
                    <a:lstStyle/>
                    <a:p>
                      <a:r>
                        <a:rPr lang="en-US" dirty="0" smtClean="0">
                          <a:solidFill>
                            <a:sysClr val="windowText" lastClr="000000"/>
                          </a:solidFill>
                        </a:rPr>
                        <a:t>Driver range anxiety</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5" name="Up Arrow 14"/>
          <p:cNvSpPr/>
          <p:nvPr/>
        </p:nvSpPr>
        <p:spPr>
          <a:xfrm>
            <a:off x="6477000" y="4918075"/>
            <a:ext cx="342900" cy="304800"/>
          </a:xfrm>
          <a:prstGeom prst="upArrow">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Up Arrow 15"/>
          <p:cNvSpPr/>
          <p:nvPr/>
        </p:nvSpPr>
        <p:spPr>
          <a:xfrm rot="10800000">
            <a:off x="6477000" y="6018213"/>
            <a:ext cx="342900" cy="304800"/>
          </a:xfrm>
          <a:prstGeom prst="upArrow">
            <a:avLst/>
          </a:prstGeom>
          <a:solidFill>
            <a:schemeClr val="accent2"/>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Up Arrow 16"/>
          <p:cNvSpPr/>
          <p:nvPr/>
        </p:nvSpPr>
        <p:spPr>
          <a:xfrm rot="10800000">
            <a:off x="6477000" y="5292725"/>
            <a:ext cx="342900" cy="304800"/>
          </a:xfrm>
          <a:prstGeom prst="upArrow">
            <a:avLst/>
          </a:prstGeom>
          <a:solidFill>
            <a:schemeClr val="accent2"/>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Left-Right Arrow 18"/>
          <p:cNvSpPr/>
          <p:nvPr/>
        </p:nvSpPr>
        <p:spPr>
          <a:xfrm>
            <a:off x="6324600" y="5646738"/>
            <a:ext cx="685800" cy="282575"/>
          </a:xfrm>
          <a:prstGeom prst="leftRightArrow">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While the total revenue opportunities offered by Ancillary Services are sizeable…</a:t>
            </a:r>
            <a:endParaRPr lang="en-US" sz="3200" dirty="0"/>
          </a:p>
        </p:txBody>
      </p:sp>
      <p:sp>
        <p:nvSpPr>
          <p:cNvPr id="5" name="Date Placeholder 4"/>
          <p:cNvSpPr>
            <a:spLocks noGrp="1"/>
          </p:cNvSpPr>
          <p:nvPr>
            <p:ph type="dt" sz="half" idx="10"/>
          </p:nvPr>
        </p:nvSpPr>
        <p:spPr/>
        <p:txBody>
          <a:bodyPr/>
          <a:lstStyle/>
          <a:p>
            <a:r>
              <a:rPr lang="en-US" smtClean="0"/>
              <a:t>15 April 2011</a:t>
            </a:r>
            <a:endParaRPr lang="en-US"/>
          </a:p>
        </p:txBody>
      </p:sp>
      <p:sp>
        <p:nvSpPr>
          <p:cNvPr id="6" name="Footer Placeholder 5"/>
          <p:cNvSpPr>
            <a:spLocks noGrp="1"/>
          </p:cNvSpPr>
          <p:nvPr>
            <p:ph type="ftr" sz="quarter" idx="11"/>
          </p:nvPr>
        </p:nvSpPr>
        <p:spPr/>
        <p:txBody>
          <a:bodyPr/>
          <a:lstStyle/>
          <a:p>
            <a:r>
              <a:rPr lang="en-US" smtClean="0"/>
              <a:t>EV-Provided Ancillary Services</a:t>
            </a:r>
            <a:endParaRPr lang="en-US"/>
          </a:p>
        </p:txBody>
      </p:sp>
      <p:sp>
        <p:nvSpPr>
          <p:cNvPr id="7" name="Slide Number Placeholder 6"/>
          <p:cNvSpPr>
            <a:spLocks noGrp="1"/>
          </p:cNvSpPr>
          <p:nvPr>
            <p:ph type="sldNum" sz="quarter" idx="12"/>
          </p:nvPr>
        </p:nvSpPr>
        <p:spPr/>
        <p:txBody>
          <a:bodyPr/>
          <a:lstStyle/>
          <a:p>
            <a:fld id="{1B42CB67-567A-9447-A883-B79F5C3E5B43}" type="slidenum">
              <a:rPr lang="en-US" smtClean="0"/>
              <a:pPr/>
              <a:t>39</a:t>
            </a:fld>
            <a:endParaRPr lang="en-US"/>
          </a:p>
        </p:txBody>
      </p:sp>
      <p:graphicFrame>
        <p:nvGraphicFramePr>
          <p:cNvPr id="8" name="Chart 7"/>
          <p:cNvGraphicFramePr/>
          <p:nvPr/>
        </p:nvGraphicFramePr>
        <p:xfrm>
          <a:off x="228600" y="1104900"/>
          <a:ext cx="8510588"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Pentagon 8"/>
          <p:cNvSpPr/>
          <p:nvPr/>
        </p:nvSpPr>
        <p:spPr>
          <a:xfrm rot="5400000">
            <a:off x="4533900" y="1729013"/>
            <a:ext cx="381000" cy="4114800"/>
          </a:xfrm>
          <a:prstGeom prst="homePlate">
            <a:avLst>
              <a:gd name="adj" fmla="val 160821"/>
            </a:avLst>
          </a:prstGeom>
          <a:solidFill>
            <a:schemeClr val="bg1">
              <a:lumMod val="7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 name="Chart 9"/>
          <p:cNvGraphicFramePr/>
          <p:nvPr/>
        </p:nvGraphicFramePr>
        <p:xfrm>
          <a:off x="76200" y="4105623"/>
          <a:ext cx="51816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228600" y="4105623"/>
            <a:ext cx="1600200" cy="276999"/>
          </a:xfrm>
          <a:prstGeom prst="rect">
            <a:avLst/>
          </a:prstGeom>
          <a:noFill/>
          <a:ln>
            <a:solidFill>
              <a:schemeClr val="tx1"/>
            </a:solidFill>
          </a:ln>
        </p:spPr>
        <p:txBody>
          <a:bodyPr wrap="square" rtlCol="0">
            <a:spAutoFit/>
          </a:bodyPr>
          <a:lstStyle/>
          <a:p>
            <a:pPr algn="ctr"/>
            <a:r>
              <a:rPr lang="en-US" sz="1200" b="1" i="1" dirty="0" smtClean="0"/>
              <a:t>Total ~ $1,625 M</a:t>
            </a:r>
            <a:endParaRPr lang="en-US" sz="1200" b="1" i="1" dirty="0"/>
          </a:p>
        </p:txBody>
      </p:sp>
      <p:graphicFrame>
        <p:nvGraphicFramePr>
          <p:cNvPr id="12" name="Chart 11"/>
          <p:cNvGraphicFramePr/>
          <p:nvPr/>
        </p:nvGraphicFramePr>
        <p:xfrm>
          <a:off x="4572000" y="3928171"/>
          <a:ext cx="4572000" cy="2548829"/>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639762"/>
          </a:xfrm>
        </p:spPr>
        <p:txBody>
          <a:bodyPr>
            <a:noAutofit/>
          </a:bodyPr>
          <a:lstStyle/>
          <a:p>
            <a:r>
              <a:rPr lang="en-US" sz="3200" dirty="0" smtClean="0"/>
              <a:t>Ancillary Services provided by DR-based EV aggregation offers limited revenue opportunities</a:t>
            </a:r>
            <a:endParaRPr lang="en-US" sz="3200" dirty="0"/>
          </a:p>
        </p:txBody>
      </p:sp>
      <p:sp>
        <p:nvSpPr>
          <p:cNvPr id="5" name="Date Placeholder 4"/>
          <p:cNvSpPr>
            <a:spLocks noGrp="1"/>
          </p:cNvSpPr>
          <p:nvPr>
            <p:ph type="dt" sz="half" idx="10"/>
          </p:nvPr>
        </p:nvSpPr>
        <p:spPr/>
        <p:txBody>
          <a:bodyPr/>
          <a:lstStyle/>
          <a:p>
            <a:r>
              <a:rPr lang="en-US" smtClean="0"/>
              <a:t>15 April 2011</a:t>
            </a:r>
            <a:endParaRPr lang="en-US"/>
          </a:p>
        </p:txBody>
      </p:sp>
      <p:sp>
        <p:nvSpPr>
          <p:cNvPr id="6" name="Footer Placeholder 5"/>
          <p:cNvSpPr>
            <a:spLocks noGrp="1"/>
          </p:cNvSpPr>
          <p:nvPr>
            <p:ph type="ftr" sz="quarter" idx="11"/>
          </p:nvPr>
        </p:nvSpPr>
        <p:spPr/>
        <p:txBody>
          <a:bodyPr/>
          <a:lstStyle/>
          <a:p>
            <a:r>
              <a:rPr lang="en-US" smtClean="0"/>
              <a:t>EV-Provided Ancillary Services</a:t>
            </a:r>
            <a:endParaRPr lang="en-US"/>
          </a:p>
        </p:txBody>
      </p:sp>
      <p:sp>
        <p:nvSpPr>
          <p:cNvPr id="7" name="Slide Number Placeholder 6"/>
          <p:cNvSpPr>
            <a:spLocks noGrp="1"/>
          </p:cNvSpPr>
          <p:nvPr>
            <p:ph type="sldNum" sz="quarter" idx="12"/>
          </p:nvPr>
        </p:nvSpPr>
        <p:spPr/>
        <p:txBody>
          <a:bodyPr/>
          <a:lstStyle/>
          <a:p>
            <a:fld id="{1B42CB67-567A-9447-A883-B79F5C3E5B43}" type="slidenum">
              <a:rPr lang="en-US" smtClean="0"/>
              <a:pPr/>
              <a:t>40</a:t>
            </a:fld>
            <a:endParaRPr lang="en-US"/>
          </a:p>
        </p:txBody>
      </p:sp>
      <p:graphicFrame>
        <p:nvGraphicFramePr>
          <p:cNvPr id="3" name="Diagram 2"/>
          <p:cNvGraphicFramePr/>
          <p:nvPr>
            <p:extLst>
              <p:ext uri="{D42A27DB-BD31-4B8C-83A1-F6EECF244321}">
                <p14:modId xmlns="" xmlns:p14="http://schemas.microsoft.com/office/powerpoint/2010/main" val="4205017228"/>
              </p:ext>
            </p:extLst>
          </p:nvPr>
        </p:nvGraphicFramePr>
        <p:xfrm>
          <a:off x="228600" y="1181100"/>
          <a:ext cx="8763000" cy="5143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62000" y="3810000"/>
            <a:ext cx="1600200" cy="307777"/>
          </a:xfrm>
          <a:prstGeom prst="rect">
            <a:avLst/>
          </a:prstGeom>
          <a:noFill/>
          <a:ln>
            <a:solidFill>
              <a:schemeClr val="tx1"/>
            </a:solidFill>
          </a:ln>
        </p:spPr>
        <p:txBody>
          <a:bodyPr wrap="square" rtlCol="0">
            <a:spAutoFit/>
          </a:bodyPr>
          <a:lstStyle/>
          <a:p>
            <a:pPr algn="ctr"/>
            <a:r>
              <a:rPr lang="en-US" sz="1400" i="1" dirty="0" smtClean="0"/>
              <a:t>Total ~ $20 M</a:t>
            </a:r>
            <a:endParaRPr lang="en-US" sz="1400" i="1" dirty="0"/>
          </a:p>
        </p:txBody>
      </p:sp>
      <p:sp>
        <p:nvSpPr>
          <p:cNvPr id="9" name="TextBox 8"/>
          <p:cNvSpPr txBox="1"/>
          <p:nvPr/>
        </p:nvSpPr>
        <p:spPr>
          <a:xfrm>
            <a:off x="3962400" y="3810000"/>
            <a:ext cx="1600200" cy="307777"/>
          </a:xfrm>
          <a:prstGeom prst="rect">
            <a:avLst/>
          </a:prstGeom>
          <a:noFill/>
          <a:ln>
            <a:solidFill>
              <a:schemeClr val="tx1"/>
            </a:solidFill>
          </a:ln>
        </p:spPr>
        <p:txBody>
          <a:bodyPr wrap="square" rtlCol="0">
            <a:spAutoFit/>
          </a:bodyPr>
          <a:lstStyle/>
          <a:p>
            <a:pPr algn="ctr"/>
            <a:r>
              <a:rPr lang="en-US" sz="1400" i="1" dirty="0" smtClean="0"/>
              <a:t>Total ~ $40 M</a:t>
            </a:r>
            <a:endParaRPr lang="en-US" sz="1400" i="1" dirty="0"/>
          </a:p>
        </p:txBody>
      </p:sp>
      <p:sp>
        <p:nvSpPr>
          <p:cNvPr id="10" name="TextBox 9"/>
          <p:cNvSpPr txBox="1"/>
          <p:nvPr/>
        </p:nvSpPr>
        <p:spPr>
          <a:xfrm>
            <a:off x="6934200" y="3810000"/>
            <a:ext cx="1600200" cy="307777"/>
          </a:xfrm>
          <a:prstGeom prst="rect">
            <a:avLst/>
          </a:prstGeom>
          <a:noFill/>
          <a:ln>
            <a:solidFill>
              <a:schemeClr val="tx1"/>
            </a:solidFill>
          </a:ln>
        </p:spPr>
        <p:txBody>
          <a:bodyPr wrap="square" rtlCol="0">
            <a:spAutoFit/>
          </a:bodyPr>
          <a:lstStyle/>
          <a:p>
            <a:pPr algn="ctr"/>
            <a:r>
              <a:rPr lang="en-US" sz="1400" i="1" dirty="0" smtClean="0"/>
              <a:t>Total ~ $146 M</a:t>
            </a:r>
            <a:endParaRPr lang="en-US" sz="1400" i="1" dirty="0"/>
          </a:p>
        </p:txBody>
      </p:sp>
    </p:spTree>
    <p:extLst>
      <p:ext uri="{BB962C8B-B14F-4D97-AF65-F5344CB8AC3E}">
        <p14:creationId xmlns="" xmlns:p14="http://schemas.microsoft.com/office/powerpoint/2010/main" val="3614073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a:xfrm>
            <a:off x="457200" y="-15875"/>
            <a:ext cx="8458200" cy="1143000"/>
          </a:xfrm>
        </p:spPr>
        <p:txBody>
          <a:bodyPr/>
          <a:lstStyle/>
          <a:p>
            <a:r>
              <a:rPr lang="en-US" b="1" smtClean="0"/>
              <a:t>Agenda</a:t>
            </a:r>
          </a:p>
        </p:txBody>
      </p:sp>
      <p:sp>
        <p:nvSpPr>
          <p:cNvPr id="97282"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5001133-2380-40E9-ABBA-FD0D74E39906}" type="slidenum">
              <a:rPr lang="en-US">
                <a:solidFill>
                  <a:srgbClr val="FFFFFF"/>
                </a:solidFill>
                <a:cs typeface="Arial" pitchFamily="34" charset="0"/>
              </a:rPr>
              <a:pPr fontAlgn="base">
                <a:spcBef>
                  <a:spcPct val="0"/>
                </a:spcBef>
                <a:spcAft>
                  <a:spcPct val="0"/>
                </a:spcAft>
              </a:pPr>
              <a:t>41</a:t>
            </a:fld>
            <a:endParaRPr lang="en-US">
              <a:solidFill>
                <a:srgbClr val="FFFFFF"/>
              </a:solidFill>
              <a:cs typeface="Arial" pitchFamily="34" charset="0"/>
            </a:endParaRPr>
          </a:p>
        </p:txBody>
      </p:sp>
      <p:sp>
        <p:nvSpPr>
          <p:cNvPr id="9" name="Rectangle 8"/>
          <p:cNvSpPr/>
          <p:nvPr/>
        </p:nvSpPr>
        <p:spPr>
          <a:xfrm>
            <a:off x="2444750" y="8634413"/>
            <a:ext cx="4237038" cy="541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Findings and Recommendations</a:t>
            </a:r>
          </a:p>
        </p:txBody>
      </p:sp>
      <p:sp>
        <p:nvSpPr>
          <p:cNvPr id="97284" name="Date Placeholder 10"/>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97285" name="Footer Placeholder 11"/>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graphicFrame>
        <p:nvGraphicFramePr>
          <p:cNvPr id="16" name="Diagram 15"/>
          <p:cNvGraphicFramePr/>
          <p:nvPr/>
        </p:nvGraphicFramePr>
        <p:xfrm>
          <a:off x="1524000" y="1219200"/>
          <a:ext cx="6096000" cy="5298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extLst>
              <p:ext uri="{D42A27DB-BD31-4B8C-83A1-F6EECF244321}">
                <p14:modId xmlns="" xmlns:p14="http://schemas.microsoft.com/office/powerpoint/2010/main" val="558968280"/>
              </p:ext>
            </p:extLst>
          </p:nvPr>
        </p:nvGraphicFramePr>
        <p:xfrm>
          <a:off x="262467" y="1143000"/>
          <a:ext cx="8729133" cy="5071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normAutofit fontScale="90000"/>
          </a:bodyPr>
          <a:lstStyle/>
          <a:p>
            <a:r>
              <a:rPr lang="en-US" dirty="0" smtClean="0"/>
              <a:t>Conclusions</a:t>
            </a:r>
            <a:endParaRPr lang="en-US" dirty="0"/>
          </a:p>
        </p:txBody>
      </p:sp>
      <p:sp>
        <p:nvSpPr>
          <p:cNvPr id="4" name="Date Placeholder 3"/>
          <p:cNvSpPr>
            <a:spLocks noGrp="1"/>
          </p:cNvSpPr>
          <p:nvPr>
            <p:ph type="dt" sz="half" idx="10"/>
          </p:nvPr>
        </p:nvSpPr>
        <p:spPr/>
        <p:txBody>
          <a:bodyPr/>
          <a:lstStyle/>
          <a:p>
            <a:r>
              <a:rPr lang="en-US" smtClean="0"/>
              <a:t>15 April 2011</a:t>
            </a:r>
            <a:endParaRPr lang="en-US"/>
          </a:p>
        </p:txBody>
      </p:sp>
      <p:sp>
        <p:nvSpPr>
          <p:cNvPr id="5" name="Footer Placeholder 4"/>
          <p:cNvSpPr>
            <a:spLocks noGrp="1"/>
          </p:cNvSpPr>
          <p:nvPr>
            <p:ph type="ftr" sz="quarter" idx="11"/>
          </p:nvPr>
        </p:nvSpPr>
        <p:spPr/>
        <p:txBody>
          <a:bodyPr/>
          <a:lstStyle/>
          <a:p>
            <a:r>
              <a:rPr lang="en-US" smtClean="0"/>
              <a:t>EV-Provided Ancillary Services</a:t>
            </a:r>
            <a:endParaRPr lang="en-US"/>
          </a:p>
        </p:txBody>
      </p:sp>
      <p:sp>
        <p:nvSpPr>
          <p:cNvPr id="6" name="Slide Number Placeholder 5"/>
          <p:cNvSpPr>
            <a:spLocks noGrp="1"/>
          </p:cNvSpPr>
          <p:nvPr>
            <p:ph type="sldNum" sz="quarter" idx="12"/>
          </p:nvPr>
        </p:nvSpPr>
        <p:spPr/>
        <p:txBody>
          <a:bodyPr/>
          <a:lstStyle/>
          <a:p>
            <a:fld id="{1B42CB67-567A-9447-A883-B79F5C3E5B43}" type="slidenum">
              <a:rPr lang="en-US" smtClean="0"/>
              <a:pPr/>
              <a:t>42</a:t>
            </a:fld>
            <a:endParaRPr lang="en-US"/>
          </a:p>
        </p:txBody>
      </p:sp>
    </p:spTree>
    <p:extLst>
      <p:ext uri="{BB962C8B-B14F-4D97-AF65-F5344CB8AC3E}">
        <p14:creationId xmlns="" xmlns:p14="http://schemas.microsoft.com/office/powerpoint/2010/main" val="184094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
                                            <p:graphicEl>
                                              <a:dgm id="{24560D87-9F1D-6B4D-AA91-43211D2CE76E}"/>
                                            </p:graphicEl>
                                          </p:spTgt>
                                        </p:tgtEl>
                                        <p:attrNameLst>
                                          <p:attrName>style.visibility</p:attrName>
                                        </p:attrNameLst>
                                      </p:cBhvr>
                                      <p:to>
                                        <p:strVal val="visible"/>
                                      </p:to>
                                    </p:set>
                                    <p:animEffect transition="in" filter="dissolve">
                                      <p:cBhvr>
                                        <p:cTn id="7" dur="500"/>
                                        <p:tgtEl>
                                          <p:spTgt spid="12">
                                            <p:graphicEl>
                                              <a:dgm id="{24560D87-9F1D-6B4D-AA91-43211D2CE76E}"/>
                                            </p:graphic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graphicEl>
                                              <a:dgm id="{40D525AC-C29E-E044-9394-09570E381C0E}"/>
                                            </p:graphicEl>
                                          </p:spTgt>
                                        </p:tgtEl>
                                        <p:attrNameLst>
                                          <p:attrName>style.visibility</p:attrName>
                                        </p:attrNameLst>
                                      </p:cBhvr>
                                      <p:to>
                                        <p:strVal val="visible"/>
                                      </p:to>
                                    </p:set>
                                    <p:animEffect transition="in" filter="dissolve">
                                      <p:cBhvr>
                                        <p:cTn id="10" dur="1000"/>
                                        <p:tgtEl>
                                          <p:spTgt spid="12">
                                            <p:graphicEl>
                                              <a:dgm id="{40D525AC-C29E-E044-9394-09570E381C0E}"/>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
                                            <p:graphicEl>
                                              <a:dgm id="{4FB17D3A-8F28-6C41-98B3-372E6C936280}"/>
                                            </p:graphicEl>
                                          </p:spTgt>
                                        </p:tgtEl>
                                        <p:attrNameLst>
                                          <p:attrName>style.visibility</p:attrName>
                                        </p:attrNameLst>
                                      </p:cBhvr>
                                      <p:to>
                                        <p:strVal val="visible"/>
                                      </p:to>
                                    </p:set>
                                    <p:animEffect transition="in" filter="dissolve">
                                      <p:cBhvr>
                                        <p:cTn id="15" dur="1000"/>
                                        <p:tgtEl>
                                          <p:spTgt spid="12">
                                            <p:graphicEl>
                                              <a:dgm id="{4FB17D3A-8F28-6C41-98B3-372E6C936280}"/>
                                            </p:graphic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2">
                                            <p:graphicEl>
                                              <a:dgm id="{DA0670CB-BC8D-734C-87E5-B2E83A30B433}"/>
                                            </p:graphicEl>
                                          </p:spTgt>
                                        </p:tgtEl>
                                        <p:attrNameLst>
                                          <p:attrName>style.visibility</p:attrName>
                                        </p:attrNameLst>
                                      </p:cBhvr>
                                      <p:to>
                                        <p:strVal val="visible"/>
                                      </p:to>
                                    </p:set>
                                    <p:animEffect transition="in" filter="dissolve">
                                      <p:cBhvr>
                                        <p:cTn id="18" dur="1000"/>
                                        <p:tgtEl>
                                          <p:spTgt spid="12">
                                            <p:graphicEl>
                                              <a:dgm id="{DA0670CB-BC8D-734C-87E5-B2E83A30B433}"/>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2">
                                            <p:graphicEl>
                                              <a:dgm id="{0BE98B8A-F49A-1046-9BA0-E32703B6CF5C}"/>
                                            </p:graphicEl>
                                          </p:spTgt>
                                        </p:tgtEl>
                                        <p:attrNameLst>
                                          <p:attrName>style.visibility</p:attrName>
                                        </p:attrNameLst>
                                      </p:cBhvr>
                                      <p:to>
                                        <p:strVal val="visible"/>
                                      </p:to>
                                    </p:set>
                                    <p:animEffect transition="in" filter="dissolve">
                                      <p:cBhvr>
                                        <p:cTn id="23" dur="1000"/>
                                        <p:tgtEl>
                                          <p:spTgt spid="12">
                                            <p:graphicEl>
                                              <a:dgm id="{0BE98B8A-F49A-1046-9BA0-E32703B6CF5C}"/>
                                            </p:graphic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2">
                                            <p:graphicEl>
                                              <a:dgm id="{6848B520-E994-CE4D-8191-187079CFEFE4}"/>
                                            </p:graphicEl>
                                          </p:spTgt>
                                        </p:tgtEl>
                                        <p:attrNameLst>
                                          <p:attrName>style.visibility</p:attrName>
                                        </p:attrNameLst>
                                      </p:cBhvr>
                                      <p:to>
                                        <p:strVal val="visible"/>
                                      </p:to>
                                    </p:set>
                                    <p:animEffect transition="in" filter="dissolve">
                                      <p:cBhvr>
                                        <p:cTn id="26" dur="1000"/>
                                        <p:tgtEl>
                                          <p:spTgt spid="12">
                                            <p:graphicEl>
                                              <a:dgm id="{6848B520-E994-CE4D-8191-187079CFEFE4}"/>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2">
                                            <p:graphicEl>
                                              <a:dgm id="{82A0B964-6141-594F-A0D4-3B883BCB1D4D}"/>
                                            </p:graphicEl>
                                          </p:spTgt>
                                        </p:tgtEl>
                                        <p:attrNameLst>
                                          <p:attrName>style.visibility</p:attrName>
                                        </p:attrNameLst>
                                      </p:cBhvr>
                                      <p:to>
                                        <p:strVal val="visible"/>
                                      </p:to>
                                    </p:set>
                                    <p:animEffect transition="in" filter="dissolve">
                                      <p:cBhvr>
                                        <p:cTn id="31" dur="1000"/>
                                        <p:tgtEl>
                                          <p:spTgt spid="12">
                                            <p:graphicEl>
                                              <a:dgm id="{82A0B964-6141-594F-A0D4-3B883BCB1D4D}"/>
                                            </p:graphic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2">
                                            <p:graphicEl>
                                              <a:dgm id="{251E6A6B-8F37-B241-A30D-2F49F5625F01}"/>
                                            </p:graphicEl>
                                          </p:spTgt>
                                        </p:tgtEl>
                                        <p:attrNameLst>
                                          <p:attrName>style.visibility</p:attrName>
                                        </p:attrNameLst>
                                      </p:cBhvr>
                                      <p:to>
                                        <p:strVal val="visible"/>
                                      </p:to>
                                    </p:set>
                                    <p:animEffect transition="in" filter="dissolve">
                                      <p:cBhvr>
                                        <p:cTn id="34" dur="1000"/>
                                        <p:tgtEl>
                                          <p:spTgt spid="12">
                                            <p:graphicEl>
                                              <a:dgm id="{251E6A6B-8F37-B241-A30D-2F49F5625F01}"/>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2">
                                            <p:graphicEl>
                                              <a:dgm id="{0E3D8B2B-0F7D-A74D-B1A4-81DC57F0AAE2}"/>
                                            </p:graphicEl>
                                          </p:spTgt>
                                        </p:tgtEl>
                                        <p:attrNameLst>
                                          <p:attrName>style.visibility</p:attrName>
                                        </p:attrNameLst>
                                      </p:cBhvr>
                                      <p:to>
                                        <p:strVal val="visible"/>
                                      </p:to>
                                    </p:set>
                                    <p:animEffect transition="in" filter="dissolve">
                                      <p:cBhvr>
                                        <p:cTn id="39" dur="1000"/>
                                        <p:tgtEl>
                                          <p:spTgt spid="12">
                                            <p:graphicEl>
                                              <a:dgm id="{0E3D8B2B-0F7D-A74D-B1A4-81DC57F0AAE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lvl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11080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1378" name="TextBox 6"/>
          <p:cNvSpPr txBox="1">
            <a:spLocks noChangeArrowheads="1"/>
          </p:cNvSpPr>
          <p:nvPr/>
        </p:nvSpPr>
        <p:spPr bwMode="auto">
          <a:xfrm>
            <a:off x="477838" y="2667000"/>
            <a:ext cx="8162925" cy="769938"/>
          </a:xfrm>
          <a:prstGeom prst="rect">
            <a:avLst/>
          </a:prstGeom>
          <a:noFill/>
          <a:ln w="9525">
            <a:noFill/>
            <a:miter lim="800000"/>
            <a:headEnd/>
            <a:tailEnd/>
          </a:ln>
        </p:spPr>
        <p:txBody>
          <a:bodyPr>
            <a:spAutoFit/>
          </a:bodyPr>
          <a:lstStyle/>
          <a:p>
            <a:pPr algn="ctr"/>
            <a:r>
              <a:rPr lang="en-US" sz="4400" dirty="0">
                <a:solidFill>
                  <a:srgbClr val="000000"/>
                </a:solidFill>
                <a:latin typeface="+mj-lt"/>
              </a:rPr>
              <a:t>Questions?</a:t>
            </a:r>
            <a:endParaRPr lang="en-US" sz="6000" dirty="0">
              <a:solidFill>
                <a:srgbClr val="000000"/>
              </a:solidFill>
              <a:latin typeface="+mj-lt"/>
            </a:endParaRPr>
          </a:p>
        </p:txBody>
      </p:sp>
      <p:pic>
        <p:nvPicPr>
          <p:cNvPr id="101379" name="Picture 14" descr="SNRE-3color-logo.jpg"/>
          <p:cNvPicPr>
            <a:picLocks noChangeAspect="1"/>
          </p:cNvPicPr>
          <p:nvPr/>
        </p:nvPicPr>
        <p:blipFill>
          <a:blip r:embed="rId3"/>
          <a:srcRect/>
          <a:stretch>
            <a:fillRect/>
          </a:stretch>
        </p:blipFill>
        <p:spPr bwMode="auto">
          <a:xfrm>
            <a:off x="128588" y="6208713"/>
            <a:ext cx="1852612" cy="488950"/>
          </a:xfrm>
          <a:prstGeom prst="rect">
            <a:avLst/>
          </a:prstGeom>
          <a:noFill/>
          <a:ln w="9525">
            <a:noFill/>
            <a:miter lim="800000"/>
            <a:headEnd/>
            <a:tailEnd/>
          </a:ln>
        </p:spPr>
      </p:pic>
      <p:pic>
        <p:nvPicPr>
          <p:cNvPr id="101380" name="Picture 18" descr="betterplace_logo.png"/>
          <p:cNvPicPr>
            <a:picLocks noChangeAspect="1"/>
          </p:cNvPicPr>
          <p:nvPr/>
        </p:nvPicPr>
        <p:blipFill>
          <a:blip r:embed="rId4"/>
          <a:srcRect/>
          <a:stretch>
            <a:fillRect/>
          </a:stretch>
        </p:blipFill>
        <p:spPr bwMode="auto">
          <a:xfrm>
            <a:off x="3778250" y="6246813"/>
            <a:ext cx="2089150" cy="450850"/>
          </a:xfrm>
          <a:prstGeom prst="rect">
            <a:avLst/>
          </a:prstGeom>
          <a:noFill/>
          <a:ln w="9525">
            <a:noFill/>
            <a:miter lim="800000"/>
            <a:headEnd/>
            <a:tailEnd/>
          </a:ln>
        </p:spPr>
      </p:pic>
      <p:sp>
        <p:nvSpPr>
          <p:cNvPr id="101381" name="Slide Number Placeholder 20"/>
          <p:cNvSpPr>
            <a:spLocks noGrp="1"/>
          </p:cNvSpPr>
          <p:nvPr>
            <p:ph type="sldNum" sz="quarter" idx="429496729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20FB7E-46D3-404F-B01E-F48351BAAF40}" type="slidenum">
              <a:rPr lang="en-US">
                <a:cs typeface="Arial" pitchFamily="34" charset="0"/>
              </a:rPr>
              <a:pPr fontAlgn="base">
                <a:spcBef>
                  <a:spcPct val="0"/>
                </a:spcBef>
                <a:spcAft>
                  <a:spcPct val="0"/>
                </a:spcAft>
              </a:pPr>
              <a:t>43</a:t>
            </a:fld>
            <a:endParaRPr lang="en-US">
              <a:cs typeface="Arial" pitchFamily="34" charset="0"/>
            </a:endParaRPr>
          </a:p>
        </p:txBody>
      </p:sp>
      <p:sp>
        <p:nvSpPr>
          <p:cNvPr id="101382" name="Footer Placeholder 21"/>
          <p:cNvSpPr>
            <a:spLocks noGrp="1"/>
          </p:cNvSpPr>
          <p:nvPr>
            <p:ph type="ftr" sz="quarter" idx="4294967295"/>
          </p:nvPr>
        </p:nvSpPr>
        <p:spPr bwMode="auto">
          <a:xfrm>
            <a:off x="3276600" y="6737350"/>
            <a:ext cx="2438400" cy="136525"/>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Appendix</a:t>
            </a:r>
            <a:endParaRPr lang="en-US" dirty="0"/>
          </a:p>
        </p:txBody>
      </p:sp>
      <p:sp>
        <p:nvSpPr>
          <p:cNvPr id="103426" name="Date Placeholder 4"/>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03427" name="Footer Placeholder 5"/>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03428" name="Slide Number Placeholder 6"/>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685AEB-CBD4-4A7C-A8E7-FEC60DE3133C}" type="slidenum">
              <a:rPr lang="en-US">
                <a:cs typeface="Arial" pitchFamily="34" charset="0"/>
              </a:rPr>
              <a:pPr fontAlgn="base">
                <a:spcBef>
                  <a:spcPct val="0"/>
                </a:spcBef>
                <a:spcAft>
                  <a:spcPct val="0"/>
                </a:spcAft>
              </a:pPr>
              <a:t>44</a:t>
            </a:fld>
            <a:endParaRPr lang="en-US">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Ancillary Services (DR)</a:t>
            </a:r>
            <a:endParaRPr lang="en-US" dirty="0"/>
          </a:p>
        </p:txBody>
      </p:sp>
      <p:sp>
        <p:nvSpPr>
          <p:cNvPr id="105474"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05475"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0547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AA6050-4C5B-470F-814B-2DD873A1A3AF}" type="slidenum">
              <a:rPr lang="en-US">
                <a:cs typeface="Arial" pitchFamily="34" charset="0"/>
              </a:rPr>
              <a:pPr fontAlgn="base">
                <a:spcBef>
                  <a:spcPct val="0"/>
                </a:spcBef>
                <a:spcAft>
                  <a:spcPct val="0"/>
                </a:spcAft>
              </a:pPr>
              <a:t>45</a:t>
            </a:fld>
            <a:endParaRPr lang="en-US">
              <a:cs typeface="Arial" pitchFamily="34" charset="0"/>
            </a:endParaRPr>
          </a:p>
        </p:txBody>
      </p:sp>
      <p:grpSp>
        <p:nvGrpSpPr>
          <p:cNvPr id="105477" name="Content Placeholder 6"/>
          <p:cNvGrpSpPr>
            <a:grpSpLocks noGrp="1"/>
          </p:cNvGrpSpPr>
          <p:nvPr/>
        </p:nvGrpSpPr>
        <p:grpSpPr bwMode="auto">
          <a:xfrm>
            <a:off x="228600" y="1219200"/>
            <a:ext cx="8686800" cy="4876800"/>
            <a:chOff x="1023937" y="3048000"/>
            <a:chExt cx="6638925" cy="3462338"/>
          </a:xfrm>
        </p:grpSpPr>
        <p:pic>
          <p:nvPicPr>
            <p:cNvPr id="105478" name="Content Placeholder 6" descr="2011-3-31 Demand Response Graphic.gif"/>
            <p:cNvPicPr>
              <a:picLocks/>
            </p:cNvPicPr>
            <p:nvPr/>
          </p:nvPicPr>
          <p:blipFill>
            <a:blip r:embed="rId3"/>
            <a:srcRect/>
            <a:stretch>
              <a:fillRect/>
            </a:stretch>
          </p:blipFill>
          <p:spPr bwMode="auto">
            <a:xfrm>
              <a:off x="1023937" y="3048000"/>
              <a:ext cx="6638925" cy="3190875"/>
            </a:xfrm>
            <a:prstGeom prst="rect">
              <a:avLst/>
            </a:prstGeom>
            <a:noFill/>
            <a:ln w="9525">
              <a:noFill/>
              <a:miter lim="800000"/>
              <a:headEnd/>
              <a:tailEnd/>
            </a:ln>
          </p:spPr>
        </p:pic>
        <p:sp>
          <p:nvSpPr>
            <p:cNvPr id="9" name="Oval 8"/>
            <p:cNvSpPr/>
            <p:nvPr/>
          </p:nvSpPr>
          <p:spPr>
            <a:xfrm>
              <a:off x="2666683" y="5015852"/>
              <a:ext cx="1523847" cy="1494486"/>
            </a:xfrm>
            <a:prstGeom prst="ellipse">
              <a:avLst/>
            </a:prstGeom>
            <a:no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4952453" y="3962049"/>
              <a:ext cx="1525060" cy="1494486"/>
            </a:xfrm>
            <a:prstGeom prst="ellipse">
              <a:avLst/>
            </a:prstGeom>
            <a:no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6020116" y="3962049"/>
              <a:ext cx="1523847" cy="1494486"/>
            </a:xfrm>
            <a:prstGeom prst="ellipse">
              <a:avLst/>
            </a:prstGeom>
            <a:no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6"/>
          <p:cNvSpPr>
            <a:spLocks noGrp="1"/>
          </p:cNvSpPr>
          <p:nvPr>
            <p:ph type="title"/>
          </p:nvPr>
        </p:nvSpPr>
        <p:spPr/>
        <p:txBody>
          <a:bodyPr/>
          <a:lstStyle/>
          <a:p>
            <a:r>
              <a:rPr lang="en-US" sz="3200" smtClean="0"/>
              <a:t>The quantity of DR is a function of behavior</a:t>
            </a:r>
          </a:p>
        </p:txBody>
      </p:sp>
      <p:sp>
        <p:nvSpPr>
          <p:cNvPr id="107522"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07523"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0752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7A95F8-643F-45AF-BC40-05BE19DDE63D}" type="slidenum">
              <a:rPr lang="en-US">
                <a:cs typeface="Arial" pitchFamily="34" charset="0"/>
              </a:rPr>
              <a:pPr fontAlgn="base">
                <a:spcBef>
                  <a:spcPct val="0"/>
                </a:spcBef>
                <a:spcAft>
                  <a:spcPct val="0"/>
                </a:spcAft>
              </a:pPr>
              <a:t>46</a:t>
            </a:fld>
            <a:endParaRPr lang="en-US">
              <a:cs typeface="Arial" pitchFamily="34" charset="0"/>
            </a:endParaRPr>
          </a:p>
        </p:txBody>
      </p:sp>
      <p:graphicFrame>
        <p:nvGraphicFramePr>
          <p:cNvPr id="14" name="Content Placeholder 10"/>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4"/>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Production Profiles - Variability</a:t>
            </a:r>
            <a:endParaRPr lang="en-US" dirty="0"/>
          </a:p>
        </p:txBody>
      </p:sp>
      <p:sp>
        <p:nvSpPr>
          <p:cNvPr id="109570"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09571"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0957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B015BA-0E51-49B9-A5EA-6D883EADAABA}" type="slidenum">
              <a:rPr lang="en-US">
                <a:cs typeface="Arial" pitchFamily="34" charset="0"/>
              </a:rPr>
              <a:pPr fontAlgn="base">
                <a:spcBef>
                  <a:spcPct val="0"/>
                </a:spcBef>
                <a:spcAft>
                  <a:spcPct val="0"/>
                </a:spcAft>
              </a:pPr>
              <a:t>47</a:t>
            </a:fld>
            <a:endParaRPr lang="en-US">
              <a:cs typeface="Arial" pitchFamily="34" charset="0"/>
            </a:endParaRPr>
          </a:p>
        </p:txBody>
      </p:sp>
      <p:pic>
        <p:nvPicPr>
          <p:cNvPr id="109573" name="Picture 11" descr="CA Load Winter.jpg"/>
          <p:cNvPicPr>
            <a:picLocks noChangeAspect="1" noChangeArrowheads="1"/>
          </p:cNvPicPr>
          <p:nvPr/>
        </p:nvPicPr>
        <p:blipFill>
          <a:blip r:embed="rId3"/>
          <a:srcRect/>
          <a:stretch>
            <a:fillRect/>
          </a:stretch>
        </p:blipFill>
        <p:spPr bwMode="auto">
          <a:xfrm>
            <a:off x="0" y="7429500"/>
            <a:ext cx="2867025" cy="2162175"/>
          </a:xfrm>
          <a:prstGeom prst="rect">
            <a:avLst/>
          </a:prstGeom>
          <a:noFill/>
          <a:ln w="9525">
            <a:noFill/>
            <a:miter lim="800000"/>
            <a:headEnd/>
            <a:tailEnd/>
          </a:ln>
        </p:spPr>
      </p:pic>
      <p:sp>
        <p:nvSpPr>
          <p:cNvPr id="109574"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sp>
        <p:nvSpPr>
          <p:cNvPr id="109575" name="Rectangle 6"/>
          <p:cNvSpPr>
            <a:spLocks noChangeArrowheads="1"/>
          </p:cNvSpPr>
          <p:nvPr/>
        </p:nvSpPr>
        <p:spPr bwMode="auto">
          <a:xfrm>
            <a:off x="0" y="4810125"/>
            <a:ext cx="9144000" cy="457200"/>
          </a:xfrm>
          <a:prstGeom prst="rect">
            <a:avLst/>
          </a:prstGeom>
          <a:noFill/>
          <a:ln w="9525">
            <a:noFill/>
            <a:miter lim="800000"/>
            <a:headEnd/>
            <a:tailEnd/>
          </a:ln>
        </p:spPr>
        <p:txBody>
          <a:bodyPr wrap="none" anchor="ctr">
            <a:spAutoFit/>
          </a:bodyPr>
          <a:lstStyle/>
          <a:p>
            <a:pPr defTabSz="914400"/>
            <a:endParaRPr lang="en-US"/>
          </a:p>
        </p:txBody>
      </p:sp>
      <p:sp>
        <p:nvSpPr>
          <p:cNvPr id="109576" name="Rectangle 7"/>
          <p:cNvSpPr>
            <a:spLocks noChangeArrowheads="1"/>
          </p:cNvSpPr>
          <p:nvPr/>
        </p:nvSpPr>
        <p:spPr bwMode="auto">
          <a:xfrm>
            <a:off x="0" y="9591675"/>
            <a:ext cx="9144000" cy="457200"/>
          </a:xfrm>
          <a:prstGeom prst="rect">
            <a:avLst/>
          </a:prstGeom>
          <a:noFill/>
          <a:ln w="9525">
            <a:noFill/>
            <a:miter lim="800000"/>
            <a:headEnd/>
            <a:tailEnd/>
          </a:ln>
        </p:spPr>
        <p:txBody>
          <a:bodyPr wrap="none" anchor="ctr">
            <a:spAutoFit/>
          </a:bodyPr>
          <a:lstStyle/>
          <a:p>
            <a:pPr defTabSz="914400"/>
            <a:endParaRPr lang="en-US"/>
          </a:p>
        </p:txBody>
      </p:sp>
      <p:grpSp>
        <p:nvGrpSpPr>
          <p:cNvPr id="109577" name="Group 14"/>
          <p:cNvGrpSpPr>
            <a:grpSpLocks/>
          </p:cNvGrpSpPr>
          <p:nvPr/>
        </p:nvGrpSpPr>
        <p:grpSpPr bwMode="auto">
          <a:xfrm>
            <a:off x="685800" y="1219200"/>
            <a:ext cx="7239000" cy="5227638"/>
            <a:chOff x="685799" y="1219201"/>
            <a:chExt cx="7239001" cy="5227965"/>
          </a:xfrm>
        </p:grpSpPr>
        <p:pic>
          <p:nvPicPr>
            <p:cNvPr id="109578" name="Picture 9" descr="CA Load Fall.jpg"/>
            <p:cNvPicPr>
              <a:picLocks noChangeAspect="1" noChangeArrowheads="1"/>
            </p:cNvPicPr>
            <p:nvPr/>
          </p:nvPicPr>
          <p:blipFill>
            <a:blip r:embed="rId4"/>
            <a:srcRect/>
            <a:stretch>
              <a:fillRect/>
            </a:stretch>
          </p:blipFill>
          <p:spPr bwMode="auto">
            <a:xfrm>
              <a:off x="685800" y="1219201"/>
              <a:ext cx="3629649" cy="2743200"/>
            </a:xfrm>
            <a:prstGeom prst="rect">
              <a:avLst/>
            </a:prstGeom>
            <a:noFill/>
            <a:ln w="9525">
              <a:noFill/>
              <a:miter lim="800000"/>
              <a:headEnd/>
              <a:tailEnd/>
            </a:ln>
          </p:spPr>
        </p:pic>
        <p:pic>
          <p:nvPicPr>
            <p:cNvPr id="109579" name="Picture 6" descr="CA Load Spring.jpg"/>
            <p:cNvPicPr>
              <a:picLocks noChangeAspect="1" noChangeArrowheads="1"/>
            </p:cNvPicPr>
            <p:nvPr/>
          </p:nvPicPr>
          <p:blipFill>
            <a:blip r:embed="rId5"/>
            <a:srcRect/>
            <a:stretch>
              <a:fillRect/>
            </a:stretch>
          </p:blipFill>
          <p:spPr bwMode="auto">
            <a:xfrm>
              <a:off x="4315449" y="1219201"/>
              <a:ext cx="3581400" cy="2703838"/>
            </a:xfrm>
            <a:prstGeom prst="rect">
              <a:avLst/>
            </a:prstGeom>
            <a:noFill/>
            <a:ln w="9525">
              <a:noFill/>
              <a:miter lim="800000"/>
              <a:headEnd/>
              <a:tailEnd/>
            </a:ln>
          </p:spPr>
        </p:pic>
        <p:pic>
          <p:nvPicPr>
            <p:cNvPr id="109580" name="Picture 10" descr="CA Load Summer.jpg"/>
            <p:cNvPicPr>
              <a:picLocks noChangeAspect="1" noChangeArrowheads="1"/>
            </p:cNvPicPr>
            <p:nvPr/>
          </p:nvPicPr>
          <p:blipFill>
            <a:blip r:embed="rId6"/>
            <a:srcRect/>
            <a:stretch>
              <a:fillRect/>
            </a:stretch>
          </p:blipFill>
          <p:spPr bwMode="auto">
            <a:xfrm>
              <a:off x="685799" y="3923039"/>
              <a:ext cx="3629649" cy="2524127"/>
            </a:xfrm>
            <a:prstGeom prst="rect">
              <a:avLst/>
            </a:prstGeom>
            <a:noFill/>
            <a:ln w="9525">
              <a:noFill/>
              <a:miter lim="800000"/>
              <a:headEnd/>
              <a:tailEnd/>
            </a:ln>
          </p:spPr>
        </p:pic>
        <p:pic>
          <p:nvPicPr>
            <p:cNvPr id="109581" name="Picture 13" descr="CA Load Winter.jpg"/>
            <p:cNvPicPr>
              <a:picLocks noChangeAspect="1" noChangeArrowheads="1"/>
            </p:cNvPicPr>
            <p:nvPr/>
          </p:nvPicPr>
          <p:blipFill>
            <a:blip r:embed="rId3"/>
            <a:srcRect/>
            <a:stretch>
              <a:fillRect/>
            </a:stretch>
          </p:blipFill>
          <p:spPr bwMode="auto">
            <a:xfrm>
              <a:off x="4315448" y="3923039"/>
              <a:ext cx="3609352" cy="2524127"/>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Removed Slides</a:t>
            </a:r>
            <a:endParaRPr lang="en-US" dirty="0"/>
          </a:p>
        </p:txBody>
      </p:sp>
      <p:sp>
        <p:nvSpPr>
          <p:cNvPr id="113666" name="Content Placeholder 2"/>
          <p:cNvSpPr>
            <a:spLocks noGrp="1"/>
          </p:cNvSpPr>
          <p:nvPr>
            <p:ph sz="half" idx="1"/>
          </p:nvPr>
        </p:nvSpPr>
        <p:spPr/>
        <p:txBody>
          <a:bodyPr/>
          <a:lstStyle/>
          <a:p>
            <a:endParaRPr lang="en-US" dirty="0" smtClean="0"/>
          </a:p>
        </p:txBody>
      </p:sp>
      <p:sp>
        <p:nvSpPr>
          <p:cNvPr id="113667" name="Content Placeholder 3"/>
          <p:cNvSpPr>
            <a:spLocks noGrp="1"/>
          </p:cNvSpPr>
          <p:nvPr>
            <p:ph sz="half" idx="2"/>
          </p:nvPr>
        </p:nvSpPr>
        <p:spPr/>
        <p:txBody>
          <a:bodyPr/>
          <a:lstStyle/>
          <a:p>
            <a:endParaRPr lang="en-US" smtClean="0"/>
          </a:p>
        </p:txBody>
      </p:sp>
      <p:sp>
        <p:nvSpPr>
          <p:cNvPr id="113668" name="Date Placeholder 4"/>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13669" name="Footer Placeholder 5"/>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13670" name="Slide Number Placeholder 6"/>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B17D55-8376-448A-ACD0-01BE3CD25596}" type="slidenum">
              <a:rPr lang="en-US">
                <a:cs typeface="Arial" pitchFamily="34" charset="0"/>
              </a:rPr>
              <a:pPr fontAlgn="base">
                <a:spcBef>
                  <a:spcPct val="0"/>
                </a:spcBef>
                <a:spcAft>
                  <a:spcPct val="0"/>
                </a:spcAft>
              </a:pPr>
              <a:t>48</a:t>
            </a:fld>
            <a:endParaRPr lang="en-US">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5713" name="Title 1"/>
          <p:cNvSpPr>
            <a:spLocks noGrp="1"/>
          </p:cNvSpPr>
          <p:nvPr>
            <p:ph type="title"/>
          </p:nvPr>
        </p:nvSpPr>
        <p:spPr>
          <a:xfrm>
            <a:off x="228600" y="274638"/>
            <a:ext cx="8686800" cy="639762"/>
          </a:xfrm>
        </p:spPr>
        <p:txBody>
          <a:bodyPr/>
          <a:lstStyle/>
          <a:p>
            <a:r>
              <a:rPr lang="en-US" sz="3200" smtClean="0"/>
              <a:t>FERC has passed regulation mandating that DR is price-equivalent to traditional sources of energy </a:t>
            </a:r>
          </a:p>
        </p:txBody>
      </p:sp>
      <p:sp>
        <p:nvSpPr>
          <p:cNvPr id="3" name="Content Placeholder 2"/>
          <p:cNvSpPr>
            <a:spLocks noGrp="1"/>
          </p:cNvSpPr>
          <p:nvPr>
            <p:ph idx="1"/>
          </p:nvPr>
        </p:nvSpPr>
        <p:spPr>
          <a:xfrm>
            <a:off x="228600" y="1219200"/>
            <a:ext cx="8686800" cy="2057400"/>
          </a:xfrm>
        </p:spPr>
        <p:txBody>
          <a:bodyPr rtlCol="0">
            <a:normAutofit fontScale="70000" lnSpcReduction="20000"/>
          </a:bodyPr>
          <a:lstStyle/>
          <a:p>
            <a:pPr fontAlgn="auto">
              <a:spcAft>
                <a:spcPts val="0"/>
              </a:spcAft>
              <a:buFont typeface="Arial"/>
              <a:buChar char="•"/>
              <a:defRPr/>
            </a:pPr>
            <a:r>
              <a:rPr lang="en-US" dirty="0" smtClean="0"/>
              <a:t>FERC Order 745: DR resources that meet the following requirements must receive the full market price for energy, also known as the </a:t>
            </a:r>
            <a:r>
              <a:rPr lang="en-US" dirty="0" err="1" smtClean="0"/>
              <a:t>locational</a:t>
            </a:r>
            <a:r>
              <a:rPr lang="en-US" dirty="0" smtClean="0"/>
              <a:t> marginal price (LMP):</a:t>
            </a:r>
          </a:p>
          <a:p>
            <a:pPr marL="741363" lvl="1" indent="-284163" fontAlgn="auto">
              <a:spcAft>
                <a:spcPts val="0"/>
              </a:spcAft>
              <a:buFont typeface="+mj-lt"/>
              <a:buAutoNum type="arabicPeriod"/>
              <a:defRPr/>
            </a:pPr>
            <a:r>
              <a:rPr lang="en-US" dirty="0" smtClean="0"/>
              <a:t>Provide an alternative to generation by balancing supply and demand</a:t>
            </a:r>
          </a:p>
          <a:p>
            <a:pPr marL="741363" lvl="1" indent="-284163" fontAlgn="auto">
              <a:spcAft>
                <a:spcPts val="0"/>
              </a:spcAft>
              <a:buFont typeface="+mj-lt"/>
              <a:buAutoNum type="arabicPeriod"/>
              <a:defRPr/>
            </a:pPr>
            <a:r>
              <a:rPr lang="en-US" dirty="0" smtClean="0"/>
              <a:t>Pass a net benefit test (dispatching DR must reduce the LMP by more than the cost of compensating and dispatching the DR)</a:t>
            </a:r>
          </a:p>
          <a:p>
            <a:pPr fontAlgn="auto">
              <a:spcAft>
                <a:spcPts val="0"/>
              </a:spcAft>
              <a:buFont typeface="Arial"/>
              <a:buChar char="•"/>
              <a:defRPr/>
            </a:pPr>
            <a:endParaRPr lang="en-US" dirty="0"/>
          </a:p>
        </p:txBody>
      </p:sp>
      <p:sp>
        <p:nvSpPr>
          <p:cNvPr id="115715"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15716"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15717"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F4F86D-0F86-4F17-9AE3-646B8CC18231}" type="slidenum">
              <a:rPr lang="en-US">
                <a:cs typeface="Arial" pitchFamily="34" charset="0"/>
              </a:rPr>
              <a:pPr fontAlgn="base">
                <a:spcBef>
                  <a:spcPct val="0"/>
                </a:spcBef>
                <a:spcAft>
                  <a:spcPct val="0"/>
                </a:spcAft>
              </a:pPr>
              <a:t>49</a:t>
            </a:fld>
            <a:endParaRPr lang="en-US">
              <a:cs typeface="Arial" pitchFamily="34" charset="0"/>
            </a:endParaRPr>
          </a:p>
        </p:txBody>
      </p:sp>
      <p:pic>
        <p:nvPicPr>
          <p:cNvPr id="115718" name="Picture 3"/>
          <p:cNvPicPr>
            <a:picLocks noChangeAspect="1" noChangeArrowheads="1"/>
          </p:cNvPicPr>
          <p:nvPr/>
        </p:nvPicPr>
        <p:blipFill>
          <a:blip r:embed="rId3"/>
          <a:srcRect/>
          <a:stretch>
            <a:fillRect/>
          </a:stretch>
        </p:blipFill>
        <p:spPr bwMode="auto">
          <a:xfrm>
            <a:off x="1447800" y="2895600"/>
            <a:ext cx="6162675" cy="3667125"/>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7761" name="Title 1"/>
          <p:cNvSpPr>
            <a:spLocks noGrp="1"/>
          </p:cNvSpPr>
          <p:nvPr>
            <p:ph type="title"/>
          </p:nvPr>
        </p:nvSpPr>
        <p:spPr>
          <a:xfrm>
            <a:off x="228600" y="274638"/>
            <a:ext cx="8686800" cy="639762"/>
          </a:xfrm>
        </p:spPr>
        <p:txBody>
          <a:bodyPr/>
          <a:lstStyle/>
          <a:p>
            <a:r>
              <a:rPr lang="en-US" sz="3200" smtClean="0"/>
              <a:t>DR providers are compensated through two payment mechanisms– </a:t>
            </a:r>
            <a:r>
              <a:rPr lang="en-US" sz="3200" i="1" smtClean="0"/>
              <a:t>Capacity</a:t>
            </a:r>
            <a:r>
              <a:rPr lang="en-US" sz="3200" smtClean="0"/>
              <a:t> and </a:t>
            </a:r>
            <a:r>
              <a:rPr lang="en-US" sz="3200" i="1" smtClean="0"/>
              <a:t>Energy </a:t>
            </a:r>
          </a:p>
        </p:txBody>
      </p:sp>
      <p:sp>
        <p:nvSpPr>
          <p:cNvPr id="117762"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15 April 2011</a:t>
            </a:r>
          </a:p>
        </p:txBody>
      </p:sp>
      <p:sp>
        <p:nvSpPr>
          <p:cNvPr id="117763"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cs typeface="Arial" pitchFamily="34" charset="0"/>
              </a:rPr>
              <a:t>EV-Provided Ancillary Services</a:t>
            </a:r>
          </a:p>
        </p:txBody>
      </p:sp>
      <p:sp>
        <p:nvSpPr>
          <p:cNvPr id="11776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136B0C-8AC2-4009-9BB1-955D9D7463C7}" type="slidenum">
              <a:rPr lang="en-US">
                <a:cs typeface="Arial" pitchFamily="34" charset="0"/>
              </a:rPr>
              <a:pPr fontAlgn="base">
                <a:spcBef>
                  <a:spcPct val="0"/>
                </a:spcBef>
                <a:spcAft>
                  <a:spcPct val="0"/>
                </a:spcAft>
              </a:pPr>
              <a:t>50</a:t>
            </a:fld>
            <a:endParaRPr lang="en-US">
              <a:cs typeface="Arial" pitchFamily="34" charset="0"/>
            </a:endParaRPr>
          </a:p>
        </p:txBody>
      </p:sp>
      <p:graphicFrame>
        <p:nvGraphicFramePr>
          <p:cNvPr id="9" name="Diagram 8"/>
          <p:cNvGraphicFramePr/>
          <p:nvPr/>
        </p:nvGraphicFramePr>
        <p:xfrm>
          <a:off x="228600" y="1295400"/>
          <a:ext cx="8686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5586</TotalTime>
  <Words>6916</Words>
  <Application>Microsoft Office PowerPoint</Application>
  <PresentationFormat>On-screen Show (4:3)</PresentationFormat>
  <Paragraphs>1014</Paragraphs>
  <Slides>50</Slides>
  <Notes>50</Notes>
  <HiddenSlides>3</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Office Theme</vt:lpstr>
      <vt:lpstr>Equation</vt:lpstr>
      <vt:lpstr>Slide 1</vt:lpstr>
      <vt:lpstr>Agenda</vt:lpstr>
      <vt:lpstr>Agenda</vt:lpstr>
      <vt:lpstr>What is sustainable transportation and how do we achieve it?</vt:lpstr>
      <vt:lpstr>Better Place aims to solve the world’s addiction to oil by:</vt:lpstr>
      <vt:lpstr>Test hypothesis by answering three questions:</vt:lpstr>
      <vt:lpstr>Agenda</vt:lpstr>
      <vt:lpstr>Plug-in Hybrid (PHEV) Diagram</vt:lpstr>
      <vt:lpstr>Range Extender (eREV) Diagram</vt:lpstr>
      <vt:lpstr>Battery Electric Vehicle (BEV) Diagram</vt:lpstr>
      <vt:lpstr>Our definition of Electric Vehicles</vt:lpstr>
      <vt:lpstr>Sample of EV Sales Projections, 2020</vt:lpstr>
      <vt:lpstr>Our EV scenario projection methodology</vt:lpstr>
      <vt:lpstr>Forecast Scenarios of CA EV Sales</vt:lpstr>
      <vt:lpstr>Smart Grid and Vehicle-to-Grid (V2G) </vt:lpstr>
      <vt:lpstr>Agenda</vt:lpstr>
      <vt:lpstr>There are two mechanisms through which demand response is provided</vt:lpstr>
      <vt:lpstr>Key stakeholders in demand response markets</vt:lpstr>
      <vt:lpstr>There are two ways of providing Demand Response via EVs (DR-EV)</vt:lpstr>
      <vt:lpstr>Agenda</vt:lpstr>
      <vt:lpstr>There are three categories of grid-related applications for energy storage</vt:lpstr>
      <vt:lpstr>Our study focused on Ancillary Services (AS)</vt:lpstr>
      <vt:lpstr>Four criteria were employed to determine which Ancillary Services were compatible with DR-EV </vt:lpstr>
      <vt:lpstr>Regulation and Reserves are most compatible with DR-EV</vt:lpstr>
      <vt:lpstr>CAISO: DR as comparable resource </vt:lpstr>
      <vt:lpstr>US Ancillary Service market: Over $20 Billion in 2008</vt:lpstr>
      <vt:lpstr>Increased penetration of renewable energy impacts Ancillary Service requirements </vt:lpstr>
      <vt:lpstr>3 + 5 is a good rule of thumb </vt:lpstr>
      <vt:lpstr>Agenda</vt:lpstr>
      <vt:lpstr>We developed a model to simulate the DR-EV Ancillary Service revenue opportunity</vt:lpstr>
      <vt:lpstr>The model inputs are straightforward and come preloaded with default values for California</vt:lpstr>
      <vt:lpstr>There are three primary model outputs</vt:lpstr>
      <vt:lpstr>The model works through three distinct yet interconnected components</vt:lpstr>
      <vt:lpstr>Forecasting load is straightforward</vt:lpstr>
      <vt:lpstr>Our model relies on a fairly simplistic set of equations to forecast Ancillary Service demand</vt:lpstr>
      <vt:lpstr>Demand Response capacity was estimated per hour at the individual trip level…</vt:lpstr>
      <vt:lpstr>And this was aggregated across the entire day…</vt:lpstr>
      <vt:lpstr>To determine the Demand Response capacity available</vt:lpstr>
      <vt:lpstr>While the total revenue opportunities offered by Ancillary Services are sizeable…</vt:lpstr>
      <vt:lpstr>Ancillary Services provided by DR-based EV aggregation offers limited revenue opportunities</vt:lpstr>
      <vt:lpstr>Agenda</vt:lpstr>
      <vt:lpstr>Conclusions</vt:lpstr>
      <vt:lpstr>Slide 43</vt:lpstr>
      <vt:lpstr>Appendix</vt:lpstr>
      <vt:lpstr>Ancillary Services (DR)</vt:lpstr>
      <vt:lpstr>The quantity of DR is a function of behavior</vt:lpstr>
      <vt:lpstr>Production Profiles - Variability</vt:lpstr>
      <vt:lpstr>Removed Slides</vt:lpstr>
      <vt:lpstr>FERC has passed regulation mandating that DR is price-equivalent to traditional sources of energy </vt:lpstr>
      <vt:lpstr>DR providers are compensated through two payment mechanisms– Capacity and Energy </vt:lpstr>
    </vt:vector>
  </TitlesOfParts>
  <Company>University of Michigan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Kripal Kavi</dc:creator>
  <cp:lastModifiedBy>User name placeholder</cp:lastModifiedBy>
  <cp:revision>360</cp:revision>
  <cp:lastPrinted>2011-04-15T02:41:29Z</cp:lastPrinted>
  <dcterms:created xsi:type="dcterms:W3CDTF">2011-04-10T18:28:58Z</dcterms:created>
  <dcterms:modified xsi:type="dcterms:W3CDTF">2011-04-15T21:05:36Z</dcterms:modified>
</cp:coreProperties>
</file>