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</p:sldMasterIdLst>
  <p:notesMasterIdLst>
    <p:notesMasterId r:id="rId21"/>
  </p:notesMasterIdLst>
  <p:handoutMasterIdLst>
    <p:handoutMasterId r:id="rId22"/>
  </p:handoutMasterIdLst>
  <p:sldIdLst>
    <p:sldId id="293" r:id="rId3"/>
    <p:sldId id="272" r:id="rId4"/>
    <p:sldId id="273" r:id="rId5"/>
    <p:sldId id="274" r:id="rId6"/>
    <p:sldId id="291" r:id="rId7"/>
    <p:sldId id="292" r:id="rId8"/>
    <p:sldId id="289" r:id="rId9"/>
    <p:sldId id="287" r:id="rId10"/>
    <p:sldId id="276" r:id="rId11"/>
    <p:sldId id="277" r:id="rId12"/>
    <p:sldId id="278" r:id="rId13"/>
    <p:sldId id="279" r:id="rId14"/>
    <p:sldId id="280" r:id="rId15"/>
    <p:sldId id="283" r:id="rId16"/>
    <p:sldId id="284" r:id="rId17"/>
    <p:sldId id="285" r:id="rId18"/>
    <p:sldId id="286" r:id="rId19"/>
    <p:sldId id="288" r:id="rId2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8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8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8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8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8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8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8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8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767B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-10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-108" charset="0"/>
              </a:defRPr>
            </a:lvl1pPr>
          </a:lstStyle>
          <a:p>
            <a:pPr>
              <a:defRPr/>
            </a:pPr>
            <a:fld id="{ECB6E084-9AC0-4D7B-B2B7-6A705D0585C3}" type="datetime1">
              <a:rPr lang="en-US"/>
              <a:pPr>
                <a:defRPr/>
              </a:pPr>
              <a:t>5/16/2011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-10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-108" charset="0"/>
              </a:defRPr>
            </a:lvl1pPr>
          </a:lstStyle>
          <a:p>
            <a:pPr>
              <a:defRPr/>
            </a:pPr>
            <a:fld id="{D1E19DD0-FE17-4A94-A14D-49EF137230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-10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-108" charset="0"/>
              </a:defRPr>
            </a:lvl1pPr>
          </a:lstStyle>
          <a:p>
            <a:pPr>
              <a:defRPr/>
            </a:pPr>
            <a:fld id="{D8D81C79-93E4-4900-8B8A-9FD881DB012A}" type="datetime1">
              <a:rPr lang="en-US"/>
              <a:pPr>
                <a:defRPr/>
              </a:pPr>
              <a:t>5/16/2011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-10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-108" charset="0"/>
              </a:defRPr>
            </a:lvl1pPr>
          </a:lstStyle>
          <a:p>
            <a:pPr>
              <a:defRPr/>
            </a:pPr>
            <a:fld id="{7E0FD6CF-6F4A-4B7E-9CEA-8FE4ECC94C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F45B1FA-54FF-4275-A5B3-EB692777C4EC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0FD6CF-6F4A-4B7E-9CEA-8FE4ECC94C3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0FD6CF-6F4A-4B7E-9CEA-8FE4ECC94C3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0FD6CF-6F4A-4B7E-9CEA-8FE4ECC94C3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0FD6CF-6F4A-4B7E-9CEA-8FE4ECC94C3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0FD6CF-6F4A-4B7E-9CEA-8FE4ECC94C3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0FD6CF-6F4A-4B7E-9CEA-8FE4ECC94C3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0FD6CF-6F4A-4B7E-9CEA-8FE4ECC94C3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0FD6CF-6F4A-4B7E-9CEA-8FE4ECC94C3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014D-12BA-4B1F-A56B-99BA3931EE25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61E6-BF1C-44EF-8F50-AD6AFAC1F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014D-12BA-4B1F-A56B-99BA3931EE25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61E6-BF1C-44EF-8F50-AD6AFAC1F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014D-12BA-4B1F-A56B-99BA3931EE25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61E6-BF1C-44EF-8F50-AD6AFAC1F5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014D-12BA-4B1F-A56B-99BA3931EE25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61E6-BF1C-44EF-8F50-AD6AFAC1F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014D-12BA-4B1F-A56B-99BA3931EE25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61E6-BF1C-44EF-8F50-AD6AFAC1F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014D-12BA-4B1F-A56B-99BA3931EE25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61E6-BF1C-44EF-8F50-AD6AFAC1F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014D-12BA-4B1F-A56B-99BA3931EE25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61E6-BF1C-44EF-8F50-AD6AFAC1F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014D-12BA-4B1F-A56B-99BA3931EE25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61E6-BF1C-44EF-8F50-AD6AFAC1F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014D-12BA-4B1F-A56B-99BA3931EE25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61E6-BF1C-44EF-8F50-AD6AFAC1F5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014D-12BA-4B1F-A56B-99BA3931EE25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61E6-BF1C-44EF-8F50-AD6AFAC1F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014D-12BA-4B1F-A56B-99BA3931EE25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61E6-BF1C-44EF-8F50-AD6AFAC1F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36563"/>
            <a:ext cx="7772400" cy="650876"/>
          </a:xfrm>
        </p:spPr>
        <p:txBody>
          <a:bodyPr>
            <a:normAutofit/>
          </a:bodyPr>
          <a:lstStyle>
            <a:lvl1pPr>
              <a:defRPr sz="3200" b="0" i="0" cap="none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317624"/>
            <a:ext cx="6400800" cy="4685467"/>
          </a:xfrm>
        </p:spPr>
        <p:txBody>
          <a:bodyPr>
            <a:normAutofit/>
          </a:bodyPr>
          <a:lstStyle>
            <a:lvl1pPr marL="0" indent="0" algn="ctr">
              <a:buNone/>
              <a:defRPr sz="22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0" i="0" cap="none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 b="0" i="0">
                <a:solidFill>
                  <a:schemeClr val="tx1">
                    <a:lumMod val="90000"/>
                    <a:lumOff val="10000"/>
                  </a:schemeClr>
                </a:solidFill>
                <a:latin typeface="Arial"/>
                <a:cs typeface="Arial"/>
              </a:defRPr>
            </a:lvl1pPr>
            <a:lvl2pPr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2pPr>
            <a:lvl3pP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3pPr>
            <a:lvl4pPr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4pPr>
            <a:lvl5pPr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6014D-12BA-4B1F-A56B-99BA3931EE25}" type="datetimeFigureOut">
              <a:rPr lang="en-US" smtClean="0"/>
              <a:pPr/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61E6-BF1C-44EF-8F50-AD6AFAC1F5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83853" y="6300788"/>
            <a:ext cx="1835680" cy="367136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 userDrawn="1"/>
        </p:nvSpPr>
        <p:spPr>
          <a:xfrm>
            <a:off x="8119533" y="6298592"/>
            <a:ext cx="680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2011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A8B8C"/>
                </a:solidFill>
              </a:defRPr>
            </a:lvl1pPr>
          </a:lstStyle>
          <a:p>
            <a:pPr>
              <a:defRPr/>
            </a:pPr>
            <a:fld id="{97C17850-8ACB-491D-BA07-39FE1FE8C1B6}" type="datetime1">
              <a:rPr lang="en-US"/>
              <a:pPr>
                <a:defRPr/>
              </a:pPr>
              <a:t>5/16/2011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A8B8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A8B8C"/>
                </a:solidFill>
              </a:defRPr>
            </a:lvl1pPr>
          </a:lstStyle>
          <a:p>
            <a:pPr>
              <a:defRPr/>
            </a:pPr>
            <a:fld id="{E085BA50-72EC-4C48-B5BB-855F9CA8D5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8" descr="ROSS PPT iceblue 2010.jp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2524125" y="6276975"/>
            <a:ext cx="5434013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1500" dirty="0" err="1" smtClean="0">
                <a:solidFill>
                  <a:schemeClr val="bg1"/>
                </a:solidFill>
                <a:latin typeface="News Gothic MT" pitchFamily="-108" charset="0"/>
              </a:rPr>
              <a:t>Kresge</a:t>
            </a:r>
            <a:r>
              <a:rPr lang="en-US" sz="1500" dirty="0" smtClean="0">
                <a:solidFill>
                  <a:schemeClr val="bg1"/>
                </a:solidFill>
                <a:latin typeface="News Gothic MT" pitchFamily="-108" charset="0"/>
              </a:rPr>
              <a:t> Business Administration Library</a:t>
            </a:r>
            <a:endParaRPr lang="en-US" sz="1500" dirty="0">
              <a:solidFill>
                <a:schemeClr val="bg1"/>
              </a:solidFill>
              <a:latin typeface="News Gothic MT" pitchFamily="-108" charset="0"/>
            </a:endParaRPr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6553200" y="6300788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algn="r">
              <a:defRPr/>
            </a:pPr>
            <a:endParaRPr lang="en-US" sz="1200" dirty="0">
              <a:solidFill>
                <a:srgbClr val="8A8B8C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3853" y="6300788"/>
            <a:ext cx="1835680" cy="367136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119533" y="6298592"/>
            <a:ext cx="680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2011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/>
          <a:ea typeface="ＭＳ Ｐゴシック" pitchFamily="-108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8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8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8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8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8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8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8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8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/>
          <a:ea typeface="ＭＳ Ｐゴシック" pitchFamily="-108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/>
          <a:ea typeface="ＭＳ Ｐゴシック" pitchFamily="-108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/>
          <a:ea typeface="ＭＳ Ｐゴシック" pitchFamily="-108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ＭＳ Ｐゴシック" pitchFamily="-108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/>
          <a:ea typeface="ＭＳ Ｐゴシック" pitchFamily="-108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and Successes in Providing Digital Access to Discipline Specific Information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Nathan Rupp, University of Michigan</a:t>
            </a:r>
          </a:p>
          <a:p>
            <a:pPr lvl="0">
              <a:defRPr/>
            </a:pPr>
            <a:r>
              <a:rPr lang="en-US" dirty="0" smtClean="0"/>
              <a:t>Rachel </a:t>
            </a:r>
            <a:r>
              <a:rPr lang="en-US" dirty="0" err="1" smtClean="0"/>
              <a:t>Wexelbaum</a:t>
            </a:r>
            <a:r>
              <a:rPr lang="en-US" dirty="0" smtClean="0"/>
              <a:t>, St. Cloud State University</a:t>
            </a:r>
          </a:p>
          <a:p>
            <a:pPr lvl="0">
              <a:defRPr/>
            </a:pPr>
            <a:r>
              <a:rPr lang="en-US" dirty="0" smtClean="0"/>
              <a:t>Moshe </a:t>
            </a:r>
            <a:r>
              <a:rPr lang="en-US" dirty="0" err="1" smtClean="0"/>
              <a:t>Pritzker</a:t>
            </a:r>
            <a:r>
              <a:rPr lang="en-US" dirty="0" smtClean="0"/>
              <a:t>, Journal of Visualized Experiments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Digital Library Is Here! </a:t>
            </a:r>
            <a:endParaRPr lang="en-US" dirty="0"/>
          </a:p>
        </p:txBody>
      </p:sp>
      <p:pic>
        <p:nvPicPr>
          <p:cNvPr id="5" name="Picture 4" descr="empty-shelv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488" y="1295400"/>
            <a:ext cx="4401312" cy="4343400"/>
          </a:xfrm>
          <a:prstGeom prst="rect">
            <a:avLst/>
          </a:prstGeom>
        </p:spPr>
      </p:pic>
      <p:pic>
        <p:nvPicPr>
          <p:cNvPr id="6" name="Picture 5" descr="Access Centre in Fisher Librar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2438400"/>
            <a:ext cx="4419600" cy="421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so Fast…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Implications for research in</a:t>
            </a:r>
          </a:p>
          <a:p>
            <a:pPr lvl="1"/>
            <a:r>
              <a:rPr lang="en-US" dirty="0" smtClean="0"/>
              <a:t>Business</a:t>
            </a:r>
          </a:p>
          <a:p>
            <a:pPr lvl="1"/>
            <a:r>
              <a:rPr lang="en-US" dirty="0" smtClean="0"/>
              <a:t>LGBT studies</a:t>
            </a:r>
          </a:p>
          <a:p>
            <a:pPr lvl="1"/>
            <a:r>
              <a:rPr lang="en-US" dirty="0" smtClean="0"/>
              <a:t>Science</a:t>
            </a:r>
          </a:p>
          <a:p>
            <a:r>
              <a:rPr lang="en-US" dirty="0" smtClean="0"/>
              <a:t>Problems</a:t>
            </a:r>
          </a:p>
          <a:p>
            <a:pPr lvl="1"/>
            <a:r>
              <a:rPr lang="en-US" dirty="0" smtClean="0"/>
              <a:t>Business</a:t>
            </a:r>
          </a:p>
          <a:p>
            <a:pPr lvl="1"/>
            <a:r>
              <a:rPr lang="en-US" dirty="0" smtClean="0"/>
              <a:t>LGBT Studies</a:t>
            </a:r>
          </a:p>
          <a:p>
            <a:r>
              <a:rPr lang="en-US" dirty="0" smtClean="0"/>
              <a:t>Success</a:t>
            </a:r>
          </a:p>
          <a:p>
            <a:pPr lvl="1"/>
            <a:r>
              <a:rPr lang="en-US" dirty="0" smtClean="0"/>
              <a:t>Science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Moving Beyond 10Ks</a:t>
            </a:r>
            <a:endParaRPr lang="en-US" cap="none" dirty="0" smtClean="0">
              <a:latin typeface="Arial" charset="0"/>
              <a:cs typeface="Arial" charset="0"/>
            </a:endParaRPr>
          </a:p>
        </p:txBody>
      </p:sp>
      <p:sp>
        <p:nvSpPr>
          <p:cNvPr id="614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Collecting and Providing Access</a:t>
            </a:r>
            <a:br>
              <a:rPr lang="en-US" dirty="0" smtClean="0"/>
            </a:br>
            <a:r>
              <a:rPr lang="en-US" dirty="0" smtClean="0"/>
              <a:t>to Historical Company Information in an Academic Business Library</a:t>
            </a:r>
          </a:p>
          <a:p>
            <a:pPr eaLnBrk="1" hangingPunct="1"/>
            <a:endParaRPr lang="en-US" dirty="0" smtClean="0">
              <a:solidFill>
                <a:srgbClr val="27547B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Kresge</a:t>
            </a:r>
            <a:r>
              <a:rPr lang="en-US" dirty="0" smtClean="0"/>
              <a:t> Library Profile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 &amp; Staffing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/>
              <a:t>Independent” library at UM, part of Stephen M. Ross School of Business</a:t>
            </a:r>
          </a:p>
          <a:p>
            <a:pPr lvl="1"/>
            <a:r>
              <a:rPr lang="en-US" dirty="0" smtClean="0"/>
              <a:t>Twenty staff total (eight librarians)</a:t>
            </a:r>
          </a:p>
          <a:p>
            <a:r>
              <a:rPr lang="en-US" dirty="0" smtClean="0"/>
              <a:t>Collection</a:t>
            </a:r>
          </a:p>
          <a:p>
            <a:pPr lvl="1"/>
            <a:r>
              <a:rPr lang="en-US" dirty="0" smtClean="0"/>
              <a:t>Shared purchasing for some resources with University </a:t>
            </a:r>
            <a:r>
              <a:rPr lang="en-US" dirty="0" smtClean="0"/>
              <a:t>Library (76,379 e-journals; 24,723 e-books)</a:t>
            </a:r>
            <a:endParaRPr lang="en-US" dirty="0" smtClean="0"/>
          </a:p>
          <a:p>
            <a:pPr lvl="1"/>
            <a:r>
              <a:rPr lang="en-US" dirty="0" smtClean="0"/>
              <a:t>Own </a:t>
            </a:r>
            <a:r>
              <a:rPr lang="en-US" dirty="0" smtClean="0"/>
              <a:t>content </a:t>
            </a:r>
          </a:p>
          <a:p>
            <a:pPr lvl="2"/>
            <a:r>
              <a:rPr lang="en-US" dirty="0" smtClean="0"/>
              <a:t>75 databases</a:t>
            </a:r>
          </a:p>
          <a:p>
            <a:pPr lvl="2"/>
            <a:r>
              <a:rPr lang="en-US" dirty="0" smtClean="0"/>
              <a:t>125,000 </a:t>
            </a:r>
            <a:r>
              <a:rPr lang="en-US" u="sng" dirty="0" smtClean="0"/>
              <a:t>print</a:t>
            </a:r>
            <a:r>
              <a:rPr lang="en-US" dirty="0" smtClean="0"/>
              <a:t> volumes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125,000 Print Volumes?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business library? Really?</a:t>
            </a:r>
          </a:p>
          <a:p>
            <a:r>
              <a:rPr lang="en-US" dirty="0" smtClean="0"/>
              <a:t>Clientele Served</a:t>
            </a:r>
          </a:p>
          <a:p>
            <a:pPr lvl="1"/>
            <a:r>
              <a:rPr lang="en-US" dirty="0" smtClean="0"/>
              <a:t>3,000 students</a:t>
            </a:r>
          </a:p>
          <a:p>
            <a:pPr lvl="2"/>
            <a:r>
              <a:rPr lang="en-US" dirty="0" smtClean="0"/>
              <a:t>1,100 undergrads</a:t>
            </a:r>
          </a:p>
          <a:p>
            <a:pPr lvl="2"/>
            <a:r>
              <a:rPr lang="en-US" dirty="0" smtClean="0"/>
              <a:t>1,700 MBAs (full-time, evening, weekend, executive, global)</a:t>
            </a:r>
          </a:p>
          <a:p>
            <a:pPr lvl="2"/>
            <a:r>
              <a:rPr lang="en-US" dirty="0" smtClean="0"/>
              <a:t>100 other master’s students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100 PhDs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125 faculty members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Business “Data”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Financing – stocks and bonds, pricing, number of shares outstanding, market capitalization</a:t>
            </a:r>
          </a:p>
          <a:p>
            <a:r>
              <a:rPr lang="en-US" dirty="0" smtClean="0"/>
              <a:t>Financials – 10Ks, balance sheet, cash flow statement</a:t>
            </a:r>
          </a:p>
          <a:p>
            <a:r>
              <a:rPr lang="en-US" dirty="0" smtClean="0"/>
              <a:t>Products – brands, advertising</a:t>
            </a:r>
          </a:p>
          <a:p>
            <a:r>
              <a:rPr lang="en-US" dirty="0" smtClean="0"/>
              <a:t>Context – industry context, corporate “family tree,” value chain (suppliers, customers, competitors)</a:t>
            </a:r>
          </a:p>
          <a:p>
            <a:r>
              <a:rPr lang="en-US" dirty="0" smtClean="0"/>
              <a:t>Personnel – leadership, board members, executives’ connections and education, number of employees, contact information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 in Data</a:t>
            </a:r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1371600" y="1600200"/>
            <a:ext cx="4611621" cy="3601254"/>
            <a:chOff x="1175257" y="1600200"/>
            <a:chExt cx="4611621" cy="3886200"/>
          </a:xfrm>
        </p:grpSpPr>
        <p:sp>
          <p:nvSpPr>
            <p:cNvPr id="5" name="L-Shape 4"/>
            <p:cNvSpPr/>
            <p:nvPr/>
          </p:nvSpPr>
          <p:spPr>
            <a:xfrm>
              <a:off x="1371600" y="1600200"/>
              <a:ext cx="3962400" cy="3886200"/>
            </a:xfrm>
            <a:prstGeom prst="corner">
              <a:avLst>
                <a:gd name="adj1" fmla="val 2266"/>
                <a:gd name="adj2" fmla="val 210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Arrow 5"/>
            <p:cNvSpPr/>
            <p:nvPr/>
          </p:nvSpPr>
          <p:spPr>
            <a:xfrm rot="19516807">
              <a:off x="1175257" y="3632362"/>
              <a:ext cx="4611621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81000" y="1676400"/>
            <a:ext cx="899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Current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0800000" flipV="1">
            <a:off x="228599" y="4754433"/>
            <a:ext cx="1205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Historical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8477836" flipV="1">
            <a:off x="1319588" y="5637856"/>
            <a:ext cx="132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Personnel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8239380" flipV="1">
            <a:off x="2095500" y="5539951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8409884" flipV="1">
            <a:off x="2649999" y="558456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Products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8288023" flipV="1">
            <a:off x="3168322" y="5610428"/>
            <a:ext cx="1310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Financials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8317821" flipV="1">
            <a:off x="3785638" y="5584310"/>
            <a:ext cx="1298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Financing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8836966" flipV="1">
            <a:off x="2669975" y="3409372"/>
            <a:ext cx="1066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Interest</a:t>
            </a:r>
            <a:endParaRPr lang="en-US" dirty="0"/>
          </a:p>
        </p:txBody>
      </p:sp>
      <p:grpSp>
        <p:nvGrpSpPr>
          <p:cNvPr id="4" name="Group 14"/>
          <p:cNvGrpSpPr/>
          <p:nvPr/>
        </p:nvGrpSpPr>
        <p:grpSpPr>
          <a:xfrm>
            <a:off x="6858000" y="1828800"/>
            <a:ext cx="484632" cy="2971800"/>
            <a:chOff x="6858000" y="1828800"/>
            <a:chExt cx="484632" cy="2971800"/>
          </a:xfrm>
        </p:grpSpPr>
        <p:sp>
          <p:nvSpPr>
            <p:cNvPr id="16" name="Down Arrow 15"/>
            <p:cNvSpPr/>
            <p:nvPr/>
          </p:nvSpPr>
          <p:spPr>
            <a:xfrm>
              <a:off x="6858000" y="1828800"/>
              <a:ext cx="484632" cy="685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Down Arrow 16"/>
            <p:cNvSpPr/>
            <p:nvPr/>
          </p:nvSpPr>
          <p:spPr>
            <a:xfrm>
              <a:off x="6858000" y="2971800"/>
              <a:ext cx="484632" cy="685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Down Arrow 17"/>
            <p:cNvSpPr/>
            <p:nvPr/>
          </p:nvSpPr>
          <p:spPr>
            <a:xfrm>
              <a:off x="6858000" y="4114800"/>
              <a:ext cx="484632" cy="685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791200" y="1295400"/>
            <a:ext cx="3048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Mutual fund holders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91200" y="2438400"/>
            <a:ext cx="3048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Serious Investors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91200" y="3581400"/>
            <a:ext cx="3048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Industry analysts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30343" y="4724400"/>
            <a:ext cx="34325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Academic researchers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Problematic Questions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Q: What was Ford’s revenue last quarter?</a:t>
            </a:r>
          </a:p>
          <a:p>
            <a:pPr>
              <a:buNone/>
            </a:pPr>
            <a:r>
              <a:rPr lang="en-US" dirty="0" smtClean="0"/>
              <a:t>A: $32.4 billion (12/31/10</a:t>
            </a:r>
            <a:r>
              <a:rPr lang="en-US" dirty="0" smtClean="0"/>
              <a:t>) (Yahoo</a:t>
            </a:r>
            <a:r>
              <a:rPr lang="en-US" dirty="0" smtClean="0"/>
              <a:t>! </a:t>
            </a:r>
            <a:r>
              <a:rPr lang="en-US" dirty="0" smtClean="0"/>
              <a:t>Finance)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Q: What was Ford’s revenue in 1915?</a:t>
            </a:r>
          </a:p>
          <a:p>
            <a:pPr>
              <a:buNone/>
            </a:pPr>
            <a:r>
              <a:rPr lang="en-US" dirty="0" smtClean="0"/>
              <a:t>A: $2.3 million </a:t>
            </a:r>
            <a:r>
              <a:rPr lang="en-US" dirty="0" smtClean="0"/>
              <a:t>(</a:t>
            </a:r>
            <a:r>
              <a:rPr lang="en-US" dirty="0" err="1" smtClean="0"/>
              <a:t>ProQuest</a:t>
            </a:r>
            <a:r>
              <a:rPr lang="en-US" dirty="0" smtClean="0"/>
              <a:t> </a:t>
            </a:r>
            <a:r>
              <a:rPr lang="en-US" dirty="0" smtClean="0"/>
              <a:t>Historical Annual </a:t>
            </a:r>
            <a:r>
              <a:rPr lang="en-US" dirty="0" smtClean="0"/>
              <a:t>Reports)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Problematic Questions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Q: What was GE’s closing stock price Friday?</a:t>
            </a:r>
          </a:p>
          <a:p>
            <a:pPr>
              <a:buNone/>
            </a:pPr>
            <a:r>
              <a:rPr lang="en-US" dirty="0" smtClean="0"/>
              <a:t>A: $</a:t>
            </a:r>
            <a:r>
              <a:rPr lang="en-US" dirty="0" smtClean="0"/>
              <a:t>19.89 (Yahoo</a:t>
            </a:r>
            <a:r>
              <a:rPr lang="en-US" dirty="0" smtClean="0"/>
              <a:t>! </a:t>
            </a:r>
            <a:r>
              <a:rPr lang="en-US" dirty="0" smtClean="0"/>
              <a:t>Finance)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Q: What was GE’s close on December 4, 1896?</a:t>
            </a:r>
          </a:p>
          <a:p>
            <a:pPr>
              <a:buNone/>
            </a:pPr>
            <a:r>
              <a:rPr lang="en-US" dirty="0" smtClean="0"/>
              <a:t>A: $</a:t>
            </a:r>
            <a:r>
              <a:rPr lang="en-US" dirty="0" smtClean="0"/>
              <a:t>33 (</a:t>
            </a:r>
            <a:r>
              <a:rPr lang="en-US" dirty="0" err="1" smtClean="0"/>
              <a:t>ProQuest</a:t>
            </a:r>
            <a:r>
              <a:rPr lang="en-US" dirty="0" smtClean="0"/>
              <a:t> </a:t>
            </a:r>
            <a:r>
              <a:rPr lang="en-US" dirty="0" smtClean="0"/>
              <a:t>Historical Wall Street </a:t>
            </a:r>
            <a:r>
              <a:rPr lang="en-US" dirty="0" smtClean="0"/>
              <a:t>Journal)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Problematic Questions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Q: What are </a:t>
            </a:r>
            <a:r>
              <a:rPr lang="en-US" dirty="0" err="1" smtClean="0"/>
              <a:t>Pepsico’s</a:t>
            </a:r>
            <a:r>
              <a:rPr lang="en-US" dirty="0" smtClean="0"/>
              <a:t> brands?</a:t>
            </a:r>
          </a:p>
          <a:p>
            <a:pPr>
              <a:buNone/>
            </a:pPr>
            <a:r>
              <a:rPr lang="en-US" dirty="0" smtClean="0"/>
              <a:t>A: Pepsi-Cola, Mountain Dew, etc</a:t>
            </a:r>
            <a:r>
              <a:rPr lang="en-US" dirty="0" smtClean="0"/>
              <a:t>. (Gale’s </a:t>
            </a:r>
            <a:r>
              <a:rPr lang="en-US" dirty="0" smtClean="0"/>
              <a:t>Companies and Their </a:t>
            </a:r>
            <a:r>
              <a:rPr lang="en-US" dirty="0" smtClean="0"/>
              <a:t>Brands)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Q: What were </a:t>
            </a:r>
            <a:r>
              <a:rPr lang="en-US" dirty="0" err="1" smtClean="0"/>
              <a:t>Pepsico’s</a:t>
            </a:r>
            <a:r>
              <a:rPr lang="en-US" dirty="0" smtClean="0"/>
              <a:t> brands in 1995?</a:t>
            </a:r>
          </a:p>
          <a:p>
            <a:pPr>
              <a:buNone/>
            </a:pPr>
            <a:r>
              <a:rPr lang="en-US" dirty="0" smtClean="0"/>
              <a:t>A: Pepsi-Cola, Mountain Dew, Pizza Hut, Taco Bell, </a:t>
            </a:r>
            <a:r>
              <a:rPr lang="en-US" dirty="0" smtClean="0"/>
              <a:t>KFC (</a:t>
            </a:r>
            <a:r>
              <a:rPr lang="en-US" u="sng" dirty="0" smtClean="0"/>
              <a:t>Past</a:t>
            </a:r>
            <a:r>
              <a:rPr lang="en-US" dirty="0" smtClean="0"/>
              <a:t> editions </a:t>
            </a:r>
            <a:r>
              <a:rPr lang="en-US" dirty="0" smtClean="0"/>
              <a:t>of Companies and Their </a:t>
            </a:r>
            <a:r>
              <a:rPr lang="en-US" dirty="0" smtClean="0"/>
              <a:t>Brands)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Problematic Questions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Q: What are Pfizer’s subsidiaries?</a:t>
            </a:r>
          </a:p>
          <a:p>
            <a:pPr>
              <a:buNone/>
            </a:pPr>
            <a:r>
              <a:rPr lang="en-US" dirty="0" smtClean="0"/>
              <a:t>A: Include King Pharmaceuticals, Pharmacia, </a:t>
            </a:r>
            <a:r>
              <a:rPr lang="en-US" dirty="0" smtClean="0"/>
              <a:t>Wyeth (OneSource)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Q: What were Pfizer’s subsidiaries before it merged with</a:t>
            </a:r>
          </a:p>
          <a:p>
            <a:pPr lvl="1"/>
            <a:r>
              <a:rPr lang="en-US" dirty="0" smtClean="0"/>
              <a:t>King Pharmaceuticals (2010)?</a:t>
            </a:r>
          </a:p>
          <a:p>
            <a:pPr lvl="1"/>
            <a:r>
              <a:rPr lang="en-US" dirty="0" smtClean="0"/>
              <a:t>Wyeth (2009)?</a:t>
            </a:r>
          </a:p>
          <a:p>
            <a:pPr lvl="1"/>
            <a:r>
              <a:rPr lang="en-US" dirty="0" smtClean="0"/>
              <a:t>Pharmacia (2003)?</a:t>
            </a:r>
          </a:p>
          <a:p>
            <a:pPr lvl="1"/>
            <a:r>
              <a:rPr lang="en-US" dirty="0" smtClean="0"/>
              <a:t>Warner Lambert (2000)? </a:t>
            </a:r>
          </a:p>
          <a:p>
            <a:pPr>
              <a:buNone/>
            </a:pPr>
            <a:r>
              <a:rPr lang="en-US" dirty="0" smtClean="0"/>
              <a:t>A: </a:t>
            </a:r>
            <a:r>
              <a:rPr lang="en-US" dirty="0" smtClean="0"/>
              <a:t>????? (?????)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Archiving</a:t>
            </a:r>
          </a:p>
          <a:p>
            <a:r>
              <a:rPr lang="en-US" dirty="0" smtClean="0"/>
              <a:t>Availability</a:t>
            </a:r>
          </a:p>
          <a:p>
            <a:r>
              <a:rPr lang="en-US" dirty="0" smtClean="0"/>
              <a:t>Accessibility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on Libraries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Vendor Perspective</a:t>
            </a:r>
          </a:p>
          <a:p>
            <a:r>
              <a:rPr lang="en-US" dirty="0" smtClean="0"/>
              <a:t>Library Options</a:t>
            </a:r>
          </a:p>
          <a:p>
            <a:r>
              <a:rPr lang="en-US" dirty="0" smtClean="0"/>
              <a:t>Patron Support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Vendor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Lack of recognition of data’s value</a:t>
            </a:r>
          </a:p>
          <a:p>
            <a:r>
              <a:rPr lang="en-US" dirty="0" smtClean="0"/>
              <a:t>A great deal of recognition of data’s value</a:t>
            </a:r>
          </a:p>
          <a:p>
            <a:r>
              <a:rPr lang="en-US" dirty="0" smtClean="0"/>
              <a:t>Opportunity cost</a:t>
            </a:r>
          </a:p>
          <a:p>
            <a:r>
              <a:rPr lang="en-US" dirty="0" smtClean="0"/>
              <a:t>Customer 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Library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Print vs. electronic</a:t>
            </a:r>
          </a:p>
          <a:p>
            <a:pPr lvl="1"/>
            <a:r>
              <a:rPr lang="en-US" dirty="0" smtClean="0"/>
              <a:t>Keep print? Seriously?</a:t>
            </a:r>
          </a:p>
          <a:p>
            <a:pPr lvl="1"/>
            <a:r>
              <a:rPr lang="en-US" dirty="0" smtClean="0"/>
              <a:t>Funding both formats</a:t>
            </a:r>
          </a:p>
          <a:p>
            <a:r>
              <a:rPr lang="en-US" dirty="0" smtClean="0"/>
              <a:t>Collaborative relationships</a:t>
            </a:r>
          </a:p>
          <a:p>
            <a:pPr lvl="1"/>
            <a:r>
              <a:rPr lang="en-US" dirty="0" smtClean="0"/>
              <a:t>Identification</a:t>
            </a:r>
          </a:p>
          <a:p>
            <a:pPr lvl="1"/>
            <a:r>
              <a:rPr lang="en-US" dirty="0" smtClean="0"/>
              <a:t>Maintenance</a:t>
            </a:r>
          </a:p>
          <a:p>
            <a:r>
              <a:rPr lang="en-US" dirty="0" smtClean="0"/>
              <a:t>Content delivery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Patron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Are Your Customers?</a:t>
            </a:r>
          </a:p>
          <a:p>
            <a:r>
              <a:rPr lang="en-US" dirty="0" smtClean="0"/>
              <a:t>Reference Interview</a:t>
            </a:r>
          </a:p>
          <a:p>
            <a:r>
              <a:rPr lang="en-US" dirty="0" smtClean="0"/>
              <a:t>Manage Expectations</a:t>
            </a:r>
          </a:p>
          <a:p>
            <a:r>
              <a:rPr lang="en-US" dirty="0" smtClean="0"/>
              <a:t>Think Outside the Box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= Humanities. Really.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Preservation</a:t>
            </a:r>
            <a:endParaRPr lang="en-US" dirty="0" smtClean="0"/>
          </a:p>
          <a:p>
            <a:r>
              <a:rPr lang="en-US" dirty="0" smtClean="0"/>
              <a:t>Access</a:t>
            </a:r>
          </a:p>
          <a:p>
            <a:r>
              <a:rPr lang="en-US" dirty="0" smtClean="0"/>
              <a:t>Customer Service</a:t>
            </a:r>
          </a:p>
          <a:p>
            <a:r>
              <a:rPr lang="en-US" dirty="0" smtClean="0"/>
              <a:t>Collaboration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ustom 4">
      <a:dk1>
        <a:srgbClr val="0B1823"/>
      </a:dk1>
      <a:lt1>
        <a:srgbClr val="FFFFFF"/>
      </a:lt1>
      <a:dk2>
        <a:srgbClr val="0B1823"/>
      </a:dk2>
      <a:lt2>
        <a:srgbClr val="FFFFFF"/>
      </a:lt2>
      <a:accent1>
        <a:srgbClr val="F5BC1D"/>
      </a:accent1>
      <a:accent2>
        <a:srgbClr val="DEAC1D"/>
      </a:accent2>
      <a:accent3>
        <a:srgbClr val="3C4045"/>
      </a:accent3>
      <a:accent4>
        <a:srgbClr val="194577"/>
      </a:accent4>
      <a:accent5>
        <a:srgbClr val="8EABBC"/>
      </a:accent5>
      <a:accent6>
        <a:srgbClr val="B7561E"/>
      </a:accent6>
      <a:hlink>
        <a:srgbClr val="0000FF"/>
      </a:hlink>
      <a:folHlink>
        <a:srgbClr val="800080"/>
      </a:folHlink>
    </a:clrScheme>
    <a:fontScheme name="Inspiration">
      <a:majorFont>
        <a:latin typeface="News Gothic MT"/>
        <a:ea typeface=""/>
        <a:cs typeface=""/>
        <a:font script="Jpan" typeface="メイリオ"/>
      </a:majorFont>
      <a:minorFont>
        <a:latin typeface="News Gothic MT"/>
        <a:ea typeface=""/>
        <a:cs typeface=""/>
        <a:font script="Jpan" typeface="メイリオ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6780</TotalTime>
  <Words>547</Words>
  <Application>Microsoft Office PowerPoint</Application>
  <PresentationFormat>On-screen Show (4:3)</PresentationFormat>
  <Paragraphs>122</Paragraphs>
  <Slides>18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Custom Design</vt:lpstr>
      <vt:lpstr>Office Theme</vt:lpstr>
      <vt:lpstr>Challenges and Successes in Providing Digital Access to Discipline Specific Information</vt:lpstr>
      <vt:lpstr>The Digital Library Is Here! </vt:lpstr>
      <vt:lpstr>Not so Fast…</vt:lpstr>
      <vt:lpstr>Moving Beyond 10Ks</vt:lpstr>
      <vt:lpstr>Kresge Library Profile</vt:lpstr>
      <vt:lpstr>125,000 Print Volumes?</vt:lpstr>
      <vt:lpstr>Types of Business “Data”</vt:lpstr>
      <vt:lpstr>Interest in Data</vt:lpstr>
      <vt:lpstr>Problematic Questions (1)</vt:lpstr>
      <vt:lpstr>Problematic Questions (2)</vt:lpstr>
      <vt:lpstr>Problematic Questions (3)</vt:lpstr>
      <vt:lpstr>Problematic Questions (4)</vt:lpstr>
      <vt:lpstr>Data Problems</vt:lpstr>
      <vt:lpstr>Impact on Libraries</vt:lpstr>
      <vt:lpstr>Vendor Perspective</vt:lpstr>
      <vt:lpstr>Library Options</vt:lpstr>
      <vt:lpstr>Patron Support</vt:lpstr>
      <vt:lpstr>Business = Humanities. Really.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Steven Busch</dc:creator>
  <cp:lastModifiedBy>Owner</cp:lastModifiedBy>
  <cp:revision>84</cp:revision>
  <cp:lastPrinted>2010-09-14T20:20:03Z</cp:lastPrinted>
  <dcterms:created xsi:type="dcterms:W3CDTF">2010-10-12T18:21:45Z</dcterms:created>
  <dcterms:modified xsi:type="dcterms:W3CDTF">2011-05-16T13:57:25Z</dcterms:modified>
</cp:coreProperties>
</file>