
<file path=[Content_Types].xml><?xml version="1.0" encoding="utf-8"?>
<Types xmlns="http://schemas.openxmlformats.org/package/2006/content-types">
  <Override PartName="/ppt/slides/slide6.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Default Extension="wmv" ContentType="video/x-ms-wmv"/>
  <Override PartName="/ppt/slides/slide5.xml" ContentType="application/vnd.openxmlformats-officedocument.presentationml.slide+xml"/>
  <Override PartName="/ppt/slides/slide19.xml" ContentType="application/vnd.openxmlformats-officedocument.presentationml.slide+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8"/>
  </p:notesMasterIdLst>
  <p:handoutMasterIdLst>
    <p:handoutMasterId r:id="rId29"/>
  </p:handoutMasterIdLst>
  <p:sldIdLst>
    <p:sldId id="331" r:id="rId2"/>
    <p:sldId id="332" r:id="rId3"/>
    <p:sldId id="293" r:id="rId4"/>
    <p:sldId id="333" r:id="rId5"/>
    <p:sldId id="334" r:id="rId6"/>
    <p:sldId id="295" r:id="rId7"/>
    <p:sldId id="335" r:id="rId8"/>
    <p:sldId id="296" r:id="rId9"/>
    <p:sldId id="336" r:id="rId10"/>
    <p:sldId id="347" r:id="rId11"/>
    <p:sldId id="322" r:id="rId12"/>
    <p:sldId id="328" r:id="rId13"/>
    <p:sldId id="327" r:id="rId14"/>
    <p:sldId id="298" r:id="rId15"/>
    <p:sldId id="308" r:id="rId16"/>
    <p:sldId id="337" r:id="rId17"/>
    <p:sldId id="329" r:id="rId18"/>
    <p:sldId id="341" r:id="rId19"/>
    <p:sldId id="342" r:id="rId20"/>
    <p:sldId id="315" r:id="rId21"/>
    <p:sldId id="349" r:id="rId22"/>
    <p:sldId id="344" r:id="rId23"/>
    <p:sldId id="291" r:id="rId24"/>
    <p:sldId id="343" r:id="rId25"/>
    <p:sldId id="345" r:id="rId26"/>
    <p:sldId id="346"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4572" autoAdjust="0"/>
    <p:restoredTop sz="63796" autoAdjust="0"/>
  </p:normalViewPr>
  <p:slideViewPr>
    <p:cSldViewPr>
      <p:cViewPr varScale="1">
        <p:scale>
          <a:sx n="125" d="100"/>
          <a:sy n="125" d="100"/>
        </p:scale>
        <p:origin x="-504" y="-90"/>
      </p:cViewPr>
      <p:guideLst>
        <p:guide orient="horz" pos="2160"/>
        <p:guide pos="2880"/>
      </p:guideLst>
    </p:cSldViewPr>
  </p:slideViewPr>
  <p:outlineViewPr>
    <p:cViewPr>
      <p:scale>
        <a:sx n="33" d="100"/>
        <a:sy n="33" d="100"/>
      </p:scale>
      <p:origin x="0" y="3888"/>
    </p:cViewPr>
  </p:outlineViewPr>
  <p:notesTextViewPr>
    <p:cViewPr>
      <p:scale>
        <a:sx n="100" d="100"/>
        <a:sy n="100" d="100"/>
      </p:scale>
      <p:origin x="0" y="0"/>
    </p:cViewPr>
  </p:notesTextViewPr>
  <p:sorterViewPr>
    <p:cViewPr>
      <p:scale>
        <a:sx n="66" d="100"/>
        <a:sy n="66" d="100"/>
      </p:scale>
      <p:origin x="0" y="0"/>
    </p:cViewPr>
  </p:sorterViewPr>
  <p:notesViewPr>
    <p:cSldViewPr>
      <p:cViewPr>
        <p:scale>
          <a:sx n="100" d="100"/>
          <a:sy n="100" d="100"/>
        </p:scale>
        <p:origin x="-1524" y="-78"/>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0BB61C3-AB35-431B-862C-D7B0897FE0C3}" type="datetimeFigureOut">
              <a:rPr lang="en-US" smtClean="0"/>
              <a:pPr/>
              <a:t>6/4/2012</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FF640DC6-3170-4DFE-819A-34EF5B7FA5E5}" type="slidenum">
              <a:rPr lang="en-US" smtClean="0"/>
              <a:pPr/>
              <a:t>‹#›</a:t>
            </a:fld>
            <a:endParaRPr lang="en-US"/>
          </a:p>
        </p:txBody>
      </p:sp>
    </p:spTree>
    <p:extLst>
      <p:ext uri="{BB962C8B-B14F-4D97-AF65-F5344CB8AC3E}">
        <p14:creationId xmlns:p14="http://schemas.microsoft.com/office/powerpoint/2010/main" xmlns="" val="38323449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A865900-73A4-40AC-9AD7-E870A87BFC8D}" type="datetimeFigureOut">
              <a:rPr lang="en-US" smtClean="0"/>
              <a:pPr/>
              <a:t>6/4/2012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C2CE430-8EDE-4B6A-817C-EAC4361184C8}" type="slidenum">
              <a:rPr lang="en-US" smtClean="0"/>
              <a:pPr/>
              <a:t>‹#›</a:t>
            </a:fld>
            <a:endParaRPr lang="en-US"/>
          </a:p>
        </p:txBody>
      </p:sp>
    </p:spTree>
    <p:extLst>
      <p:ext uri="{BB962C8B-B14F-4D97-AF65-F5344CB8AC3E}">
        <p14:creationId xmlns:p14="http://schemas.microsoft.com/office/powerpoint/2010/main" xmlns="" val="32442536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8" Type="http://schemas.openxmlformats.org/officeDocument/2006/relationships/hyperlink" Target="http://www.r-project.org/COPYING" TargetMode="External"/><Relationship Id="rId3" Type="http://schemas.openxmlformats.org/officeDocument/2006/relationships/hyperlink" Target="http://www-01.ibm.com/software/analytics/spss/products/data-collection/" TargetMode="External"/><Relationship Id="rId7" Type="http://schemas.openxmlformats.org/officeDocument/2006/relationships/hyperlink" Target="http://www.gnu.org/" TargetMode="External"/><Relationship Id="rId2" Type="http://schemas.openxmlformats.org/officeDocument/2006/relationships/slide" Target="../slides/slide20.xml"/><Relationship Id="rId1" Type="http://schemas.openxmlformats.org/officeDocument/2006/relationships/notesMaster" Target="../notesMasters/notesMaster1.xml"/><Relationship Id="rId6" Type="http://schemas.openxmlformats.org/officeDocument/2006/relationships/hyperlink" Target="http://www-01.ibm.com/software/analytics/spss/products/deployment/" TargetMode="External"/><Relationship Id="rId5" Type="http://schemas.openxmlformats.org/officeDocument/2006/relationships/hyperlink" Target="http://www-01.ibm.com/software/analytics/spss/products/modeler/" TargetMode="External"/><Relationship Id="rId4" Type="http://schemas.openxmlformats.org/officeDocument/2006/relationships/hyperlink" Target="http://www-01.ibm.com/software/analytics/spss/products/statistics/" TargetMode="Externa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C2CE430-8EDE-4B6A-817C-EAC4361184C8}"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600" dirty="0" smtClean="0"/>
              <a:t>Presentation</a:t>
            </a:r>
            <a:r>
              <a:rPr lang="en-US" sz="1600" baseline="0" dirty="0" smtClean="0"/>
              <a:t> outline</a:t>
            </a:r>
            <a:endParaRPr lang="en-US" sz="1600" dirty="0"/>
          </a:p>
        </p:txBody>
      </p:sp>
      <p:sp>
        <p:nvSpPr>
          <p:cNvPr id="4" name="Slide Number Placeholder 3"/>
          <p:cNvSpPr>
            <a:spLocks noGrp="1"/>
          </p:cNvSpPr>
          <p:nvPr>
            <p:ph type="sldNum" sz="quarter" idx="10"/>
          </p:nvPr>
        </p:nvSpPr>
        <p:spPr/>
        <p:txBody>
          <a:bodyPr/>
          <a:lstStyle/>
          <a:p>
            <a:fld id="{DC2CE430-8EDE-4B6A-817C-EAC4361184C8}"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sz="1600" dirty="0">
              <a:latin typeface="+mn-lt"/>
            </a:endParaRPr>
          </a:p>
        </p:txBody>
      </p:sp>
      <p:sp>
        <p:nvSpPr>
          <p:cNvPr id="4" name="Slide Number Placeholder 3"/>
          <p:cNvSpPr>
            <a:spLocks noGrp="1"/>
          </p:cNvSpPr>
          <p:nvPr>
            <p:ph type="sldNum" sz="quarter" idx="10"/>
          </p:nvPr>
        </p:nvSpPr>
        <p:spPr/>
        <p:txBody>
          <a:bodyPr/>
          <a:lstStyle/>
          <a:p>
            <a:fld id="{DC2CE430-8EDE-4B6A-817C-EAC4361184C8}"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Char char="•"/>
            </a:pPr>
            <a:r>
              <a:rPr lang="en-US" sz="1600" dirty="0" smtClean="0"/>
              <a:t>Off-campus</a:t>
            </a:r>
            <a:r>
              <a:rPr lang="en-US" sz="1600" baseline="0" dirty="0" smtClean="0"/>
              <a:t> in summer</a:t>
            </a:r>
          </a:p>
          <a:p>
            <a:pPr>
              <a:buFont typeface="Arial" pitchFamily="34" charset="0"/>
              <a:buChar char="•"/>
            </a:pPr>
            <a:endParaRPr lang="en-US" sz="1600" baseline="0" dirty="0" smtClean="0"/>
          </a:p>
          <a:p>
            <a:pPr>
              <a:buFont typeface="Arial" pitchFamily="34" charset="0"/>
              <a:buChar char="•"/>
            </a:pPr>
            <a:r>
              <a:rPr lang="en-US" sz="1600" baseline="0" dirty="0" smtClean="0"/>
              <a:t>Had never been to </a:t>
            </a:r>
            <a:r>
              <a:rPr lang="en-US" sz="1600" baseline="0" dirty="0" err="1" smtClean="0"/>
              <a:t>Kresge</a:t>
            </a:r>
            <a:r>
              <a:rPr lang="en-US" sz="1600" baseline="0" dirty="0" smtClean="0"/>
              <a:t> Library</a:t>
            </a:r>
          </a:p>
          <a:p>
            <a:pPr>
              <a:buFont typeface="Arial" pitchFamily="34" charset="0"/>
              <a:buChar char="•"/>
            </a:pPr>
            <a:endParaRPr lang="en-US" sz="1600" baseline="0" dirty="0" smtClean="0"/>
          </a:p>
          <a:p>
            <a:pPr>
              <a:buFont typeface="Arial" pitchFamily="34" charset="0"/>
              <a:buChar char="•"/>
            </a:pPr>
            <a:r>
              <a:rPr lang="en-US" sz="1600" baseline="0" dirty="0" smtClean="0"/>
              <a:t>Chance to meet recruiters</a:t>
            </a:r>
          </a:p>
          <a:p>
            <a:endParaRPr lang="en-US" dirty="0"/>
          </a:p>
        </p:txBody>
      </p:sp>
      <p:sp>
        <p:nvSpPr>
          <p:cNvPr id="4" name="Slide Number Placeholder 3"/>
          <p:cNvSpPr>
            <a:spLocks noGrp="1"/>
          </p:cNvSpPr>
          <p:nvPr>
            <p:ph type="sldNum" sz="quarter" idx="10"/>
          </p:nvPr>
        </p:nvSpPr>
        <p:spPr/>
        <p:txBody>
          <a:bodyPr/>
          <a:lstStyle/>
          <a:p>
            <a:fld id="{DC2CE430-8EDE-4B6A-817C-EAC4361184C8}"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Char char="•"/>
            </a:pPr>
            <a:r>
              <a:rPr lang="en-US" sz="1600" dirty="0" smtClean="0"/>
              <a:t>Scripts</a:t>
            </a:r>
            <a:r>
              <a:rPr lang="en-US" sz="1600" baseline="0" dirty="0" smtClean="0"/>
              <a:t> based on our experience with students’ job hunting </a:t>
            </a:r>
          </a:p>
          <a:p>
            <a:pPr>
              <a:buFont typeface="Arial" pitchFamily="34" charset="0"/>
              <a:buChar char="•"/>
            </a:pPr>
            <a:endParaRPr lang="en-US" sz="1600" baseline="0" dirty="0" smtClean="0"/>
          </a:p>
          <a:p>
            <a:pPr>
              <a:buFont typeface="Arial" pitchFamily="34" charset="0"/>
              <a:buChar char="•"/>
            </a:pPr>
            <a:r>
              <a:rPr lang="en-US" sz="1600" baseline="0" dirty="0" smtClean="0"/>
              <a:t>Elizabeth Beers and Kelly Burr (Digital Library Assistant, old and new) created videos with Audacity and </a:t>
            </a:r>
            <a:r>
              <a:rPr lang="en-US" sz="1600" baseline="0" dirty="0" err="1" smtClean="0"/>
              <a:t>Camtasia</a:t>
            </a:r>
            <a:endParaRPr lang="en-US" sz="1600" baseline="0" dirty="0" smtClean="0"/>
          </a:p>
          <a:p>
            <a:pPr>
              <a:buFont typeface="Arial" pitchFamily="34" charset="0"/>
              <a:buChar char="•"/>
            </a:pPr>
            <a:endParaRPr lang="en-US" sz="1600" baseline="0" dirty="0" smtClean="0"/>
          </a:p>
          <a:p>
            <a:pPr>
              <a:buFont typeface="Arial" pitchFamily="34" charset="0"/>
              <a:buChar char="•"/>
            </a:pPr>
            <a:r>
              <a:rPr lang="en-US" sz="1600" baseline="0" dirty="0" smtClean="0"/>
              <a:t>Can email Kelly with questions—kblurr@umich.edu</a:t>
            </a:r>
          </a:p>
          <a:p>
            <a:pPr>
              <a:buFont typeface="Arial" pitchFamily="34" charset="0"/>
              <a:buChar char="•"/>
            </a:pPr>
            <a:endParaRPr lang="en-US" sz="1600" baseline="0" dirty="0" smtClean="0"/>
          </a:p>
          <a:p>
            <a:pPr>
              <a:buFont typeface="Arial" pitchFamily="34" charset="0"/>
              <a:buChar char="•"/>
            </a:pPr>
            <a:endParaRPr lang="en-US" sz="1600" baseline="0" dirty="0" smtClean="0"/>
          </a:p>
        </p:txBody>
      </p:sp>
      <p:sp>
        <p:nvSpPr>
          <p:cNvPr id="4" name="Slide Number Placeholder 3"/>
          <p:cNvSpPr>
            <a:spLocks noGrp="1"/>
          </p:cNvSpPr>
          <p:nvPr>
            <p:ph type="sldNum" sz="quarter" idx="10"/>
          </p:nvPr>
        </p:nvSpPr>
        <p:spPr/>
        <p:txBody>
          <a:bodyPr/>
          <a:lstStyle/>
          <a:p>
            <a:fld id="{DC2CE430-8EDE-4B6A-817C-EAC4361184C8}"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600" dirty="0" smtClean="0"/>
              <a:t>Started</a:t>
            </a:r>
            <a:r>
              <a:rPr lang="en-US" sz="1600" baseline="0" dirty="0" smtClean="0"/>
              <a:t> with one project, turned into two</a:t>
            </a:r>
          </a:p>
          <a:p>
            <a:endParaRPr lang="en-US" sz="1600" baseline="0" dirty="0" smtClean="0"/>
          </a:p>
          <a:p>
            <a:r>
              <a:rPr lang="en-US" sz="1600" baseline="0" dirty="0" smtClean="0"/>
              <a:t>Did an extensive literature search (see bibliography on TLA site http://mcore-apps.com/tla2012 or on our web page)</a:t>
            </a:r>
          </a:p>
          <a:p>
            <a:endParaRPr lang="en-US" sz="1600" baseline="0" dirty="0" smtClean="0"/>
          </a:p>
          <a:p>
            <a:r>
              <a:rPr lang="en-US" sz="1600" baseline="0" dirty="0" smtClean="0"/>
              <a:t>And a short survey to find out if they used the videos and if they said they “learned” anything.</a:t>
            </a:r>
          </a:p>
          <a:p>
            <a:endParaRPr lang="en-US" sz="1600" baseline="0" dirty="0" smtClean="0"/>
          </a:p>
          <a:p>
            <a:pPr>
              <a:buFont typeface="Arial" pitchFamily="34" charset="0"/>
              <a:buChar char="•"/>
            </a:pPr>
            <a:r>
              <a:rPr lang="en-US" sz="1600" baseline="0" dirty="0" smtClean="0"/>
              <a:t>2012 project used Best Practices </a:t>
            </a:r>
          </a:p>
          <a:p>
            <a:pPr>
              <a:buFont typeface="Arial" pitchFamily="34" charset="0"/>
              <a:buChar char="•"/>
            </a:pPr>
            <a:endParaRPr lang="en-US" sz="1600" baseline="0" dirty="0" smtClean="0"/>
          </a:p>
          <a:p>
            <a:pPr>
              <a:buFont typeface="Arial" pitchFamily="34" charset="0"/>
              <a:buChar char="•"/>
            </a:pPr>
            <a:r>
              <a:rPr lang="en-US" sz="1600" baseline="0" dirty="0" smtClean="0"/>
              <a:t>Tested learning outcomes in a more systematic way.</a:t>
            </a:r>
          </a:p>
          <a:p>
            <a:pPr>
              <a:buFont typeface="Arial" pitchFamily="34" charset="0"/>
              <a:buChar char="•"/>
            </a:pPr>
            <a:endParaRPr lang="en-US" sz="1600" baseline="0" dirty="0" smtClean="0"/>
          </a:p>
          <a:p>
            <a:endParaRPr lang="en-US" baseline="0" dirty="0" smtClean="0"/>
          </a:p>
        </p:txBody>
      </p:sp>
      <p:sp>
        <p:nvSpPr>
          <p:cNvPr id="4" name="Slide Number Placeholder 3"/>
          <p:cNvSpPr>
            <a:spLocks noGrp="1"/>
          </p:cNvSpPr>
          <p:nvPr>
            <p:ph type="sldNum" sz="quarter" idx="10"/>
          </p:nvPr>
        </p:nvSpPr>
        <p:spPr/>
        <p:txBody>
          <a:bodyPr/>
          <a:lstStyle/>
          <a:p>
            <a:fld id="{DC2CE430-8EDE-4B6A-817C-EAC4361184C8}"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pPr>
              <a:buFont typeface="Arial" pitchFamily="34" charset="0"/>
              <a:buChar char="•"/>
            </a:pPr>
            <a:r>
              <a:rPr lang="en-US" sz="1200" baseline="0" dirty="0" smtClean="0"/>
              <a:t>Evaluated literature for articles on any type of video tutorial evaluation.</a:t>
            </a:r>
          </a:p>
          <a:p>
            <a:pPr>
              <a:buFont typeface="Arial" pitchFamily="34" charset="0"/>
              <a:buChar char="•"/>
            </a:pPr>
            <a:r>
              <a:rPr lang="en-US" sz="1200" baseline="0" dirty="0" smtClean="0"/>
              <a:t>Not all of the methods we found were appropriate for our </a:t>
            </a:r>
            <a:r>
              <a:rPr lang="en-US" sz="1200" baseline="0" dirty="0" err="1" smtClean="0"/>
              <a:t>screencast</a:t>
            </a:r>
            <a:r>
              <a:rPr lang="en-US" sz="1200" baseline="0" dirty="0" smtClean="0"/>
              <a:t> video</a:t>
            </a:r>
          </a:p>
          <a:p>
            <a:pPr>
              <a:buFont typeface="Arial" pitchFamily="34" charset="0"/>
              <a:buChar char="•"/>
            </a:pPr>
            <a:endParaRPr lang="en-US" sz="1200" baseline="0" dirty="0" smtClean="0"/>
          </a:p>
          <a:p>
            <a:pPr>
              <a:buFont typeface="Arial" pitchFamily="34" charset="0"/>
              <a:buChar char="•"/>
            </a:pPr>
            <a:r>
              <a:rPr lang="en-US" sz="1200" baseline="0" dirty="0" smtClean="0"/>
              <a:t>Best Practices:</a:t>
            </a:r>
          </a:p>
          <a:p>
            <a:pPr>
              <a:buFont typeface="Arial" pitchFamily="34" charset="0"/>
              <a:buChar char="•"/>
            </a:pPr>
            <a:endParaRPr lang="en-US" sz="1200" baseline="0" dirty="0" smtClean="0"/>
          </a:p>
          <a:p>
            <a:pPr>
              <a:buFont typeface="Arial" pitchFamily="34" charset="0"/>
              <a:buChar char="•"/>
            </a:pPr>
            <a:r>
              <a:rPr lang="en-US" sz="1200" baseline="0" dirty="0" smtClean="0"/>
              <a:t>Pre/post test</a:t>
            </a:r>
          </a:p>
          <a:p>
            <a:pPr>
              <a:buFont typeface="Arial" pitchFamily="34" charset="0"/>
              <a:buChar char="•"/>
            </a:pPr>
            <a:r>
              <a:rPr lang="en-US" sz="1200" baseline="0" dirty="0" smtClean="0"/>
              <a:t>Takes time to develop, but can be very effective</a:t>
            </a:r>
          </a:p>
          <a:p>
            <a:pPr>
              <a:buFont typeface="Arial" pitchFamily="34" charset="0"/>
              <a:buChar char="•"/>
            </a:pPr>
            <a:r>
              <a:rPr lang="en-US" sz="1200" baseline="0" dirty="0" smtClean="0"/>
              <a:t>Content should be exactly the same—pre-test and post-test</a:t>
            </a:r>
          </a:p>
          <a:p>
            <a:pPr>
              <a:buFont typeface="Arial" pitchFamily="34" charset="0"/>
              <a:buChar char="•"/>
            </a:pPr>
            <a:r>
              <a:rPr lang="en-US" sz="1200" baseline="0" dirty="0" smtClean="0"/>
              <a:t>Can include qualitative questions</a:t>
            </a:r>
          </a:p>
          <a:p>
            <a:pPr>
              <a:buFont typeface="Arial" pitchFamily="34" charset="0"/>
              <a:buChar char="•"/>
            </a:pPr>
            <a:endParaRPr lang="en-US" sz="1200" baseline="0" dirty="0" smtClean="0"/>
          </a:p>
          <a:p>
            <a:pPr>
              <a:buFont typeface="Arial" pitchFamily="34" charset="0"/>
              <a:buChar char="•"/>
            </a:pPr>
            <a:r>
              <a:rPr lang="en-US" sz="1200" baseline="0" dirty="0" smtClean="0"/>
              <a:t>A/B tests</a:t>
            </a:r>
          </a:p>
          <a:p>
            <a:pPr>
              <a:buFont typeface="Arial" pitchFamily="34" charset="0"/>
              <a:buChar char="•"/>
            </a:pPr>
            <a:r>
              <a:rPr lang="en-US" sz="1200" baseline="0" dirty="0" smtClean="0"/>
              <a:t>Creating a test that uses the exact same content in two different formats, </a:t>
            </a:r>
          </a:p>
          <a:p>
            <a:pPr>
              <a:buFont typeface="Arial" pitchFamily="34" charset="0"/>
              <a:buChar char="•"/>
            </a:pPr>
            <a:r>
              <a:rPr lang="en-US" sz="1200" baseline="0" dirty="0" smtClean="0"/>
              <a:t>Video tutorial vs. classroom instruction, for example.</a:t>
            </a:r>
          </a:p>
          <a:p>
            <a:pPr>
              <a:buFont typeface="Arial" pitchFamily="34" charset="0"/>
              <a:buChar char="•"/>
            </a:pPr>
            <a:r>
              <a:rPr lang="en-US" sz="1200" baseline="0" dirty="0" smtClean="0"/>
              <a:t>Time consuming</a:t>
            </a:r>
          </a:p>
          <a:p>
            <a:pPr>
              <a:buFont typeface="Arial" pitchFamily="34" charset="0"/>
              <a:buChar char="•"/>
            </a:pPr>
            <a:r>
              <a:rPr lang="en-US" sz="1200" baseline="0" dirty="0" smtClean="0"/>
              <a:t>Difficult to tell whether students’ learning was based on the content or on the presentation type/format.</a:t>
            </a:r>
          </a:p>
          <a:p>
            <a:pPr>
              <a:buFont typeface="Arial" pitchFamily="34" charset="0"/>
              <a:buChar char="•"/>
            </a:pPr>
            <a:endParaRPr lang="en-US" sz="1200" baseline="0" dirty="0" smtClean="0"/>
          </a:p>
          <a:p>
            <a:pPr>
              <a:buFont typeface="Arial" pitchFamily="34" charset="0"/>
              <a:buChar char="•"/>
            </a:pPr>
            <a:r>
              <a:rPr lang="en-US" sz="1200" baseline="0" dirty="0" smtClean="0"/>
              <a:t>Focus groups and user interviews. </a:t>
            </a:r>
          </a:p>
          <a:p>
            <a:pPr>
              <a:buFont typeface="Arial" pitchFamily="34" charset="0"/>
              <a:buChar char="•"/>
            </a:pPr>
            <a:r>
              <a:rPr lang="en-US" sz="1200" baseline="0" dirty="0" smtClean="0"/>
              <a:t>Difficult to construct questions</a:t>
            </a:r>
          </a:p>
          <a:p>
            <a:pPr>
              <a:buFont typeface="Arial" pitchFamily="34" charset="0"/>
              <a:buChar char="•"/>
            </a:pPr>
            <a:r>
              <a:rPr lang="en-US" sz="1200" baseline="0" dirty="0" smtClean="0"/>
              <a:t>Need to provide an incentive to get volunteers to participate</a:t>
            </a:r>
          </a:p>
          <a:p>
            <a:pPr>
              <a:buFont typeface="Arial" pitchFamily="34" charset="0"/>
              <a:buChar char="•"/>
            </a:pPr>
            <a:r>
              <a:rPr lang="en-US" sz="1200" baseline="0" dirty="0" smtClean="0"/>
              <a:t>Need a skilled facilitator</a:t>
            </a:r>
          </a:p>
          <a:p>
            <a:pPr>
              <a:buFont typeface="Arial" pitchFamily="34" charset="0"/>
              <a:buChar char="•"/>
            </a:pPr>
            <a:endParaRPr lang="en-US" sz="1200" baseline="0" dirty="0" smtClean="0"/>
          </a:p>
          <a:p>
            <a:pPr>
              <a:buFont typeface="Arial" pitchFamily="34" charset="0"/>
              <a:buChar char="•"/>
            </a:pPr>
            <a:r>
              <a:rPr lang="en-US" sz="1200" baseline="0" dirty="0" smtClean="0"/>
              <a:t>Surveys</a:t>
            </a:r>
          </a:p>
          <a:p>
            <a:pPr>
              <a:buFont typeface="Arial" pitchFamily="34" charset="0"/>
              <a:buChar char="•"/>
            </a:pPr>
            <a:r>
              <a:rPr lang="en-US" sz="1200" baseline="0" dirty="0" smtClean="0"/>
              <a:t>Difficult to come up with good questions </a:t>
            </a:r>
          </a:p>
          <a:p>
            <a:pPr>
              <a:buFont typeface="Arial" pitchFamily="34" charset="0"/>
              <a:buChar char="•"/>
            </a:pPr>
            <a:r>
              <a:rPr lang="en-US" sz="1200" baseline="0" dirty="0" smtClean="0"/>
              <a:t>We used a UM expert in Learning and Teaching to help us clarify “what we wanted to know.”</a:t>
            </a:r>
          </a:p>
          <a:p>
            <a:pPr>
              <a:buFont typeface="Arial" pitchFamily="34" charset="0"/>
              <a:buChar char="•"/>
            </a:pPr>
            <a:endParaRPr lang="en-US" sz="1200" baseline="0" dirty="0" smtClean="0"/>
          </a:p>
          <a:p>
            <a:pPr>
              <a:buFont typeface="Arial" pitchFamily="34" charset="0"/>
              <a:buChar char="•"/>
            </a:pPr>
            <a:r>
              <a:rPr lang="en-US" sz="1200" baseline="0" dirty="0" smtClean="0"/>
              <a:t>Usage statistics—</a:t>
            </a:r>
          </a:p>
          <a:p>
            <a:pPr>
              <a:buFont typeface="Arial" pitchFamily="34" charset="0"/>
              <a:buChar char="•"/>
            </a:pPr>
            <a:r>
              <a:rPr lang="en-US" sz="1200" baseline="0" dirty="0" smtClean="0"/>
              <a:t>Number of clicks, etc. can’t tell source</a:t>
            </a:r>
          </a:p>
          <a:p>
            <a:pPr>
              <a:buFont typeface="Arial" pitchFamily="34" charset="0"/>
              <a:buChar char="•"/>
            </a:pPr>
            <a:r>
              <a:rPr lang="en-US" sz="1200" baseline="0" dirty="0" smtClean="0"/>
              <a:t>Good to have, but they don’t tell you anything about learning outcomes. </a:t>
            </a:r>
          </a:p>
          <a:p>
            <a:pPr>
              <a:buFont typeface="Arial" pitchFamily="34" charset="0"/>
              <a:buChar char="•"/>
            </a:pPr>
            <a:endParaRPr lang="en-US" sz="1200" baseline="0" dirty="0" smtClean="0"/>
          </a:p>
          <a:p>
            <a:pPr>
              <a:buFont typeface="Arial" pitchFamily="34" charset="0"/>
              <a:buChar char="•"/>
            </a:pPr>
            <a:endParaRPr lang="en-US" sz="1200" baseline="0" dirty="0" smtClean="0"/>
          </a:p>
          <a:p>
            <a:pPr>
              <a:buFont typeface="Arial" pitchFamily="34" charset="0"/>
              <a:buChar char="•"/>
            </a:pPr>
            <a:endParaRPr lang="en-US" sz="1200" baseline="0" dirty="0" smtClean="0"/>
          </a:p>
          <a:p>
            <a:pPr>
              <a:buFont typeface="Arial" pitchFamily="34" charset="0"/>
              <a:buChar char="•"/>
            </a:pPr>
            <a:endParaRPr lang="en-US" sz="1200" baseline="0" dirty="0" smtClean="0"/>
          </a:p>
        </p:txBody>
      </p:sp>
      <p:sp>
        <p:nvSpPr>
          <p:cNvPr id="4" name="Slide Number Placeholder 3"/>
          <p:cNvSpPr>
            <a:spLocks noGrp="1"/>
          </p:cNvSpPr>
          <p:nvPr>
            <p:ph type="sldNum" sz="quarter" idx="10"/>
          </p:nvPr>
        </p:nvSpPr>
        <p:spPr/>
        <p:txBody>
          <a:bodyPr/>
          <a:lstStyle/>
          <a:p>
            <a:fld id="{DC2CE430-8EDE-4B6A-817C-EAC4361184C8}"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2CE430-8EDE-4B6A-817C-EAC4361184C8}"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600" dirty="0" smtClean="0"/>
              <a:t>Question</a:t>
            </a:r>
            <a:r>
              <a:rPr lang="en-US" sz="1600" baseline="0" dirty="0" smtClean="0"/>
              <a:t> is:</a:t>
            </a:r>
          </a:p>
          <a:p>
            <a:endParaRPr lang="en-US" sz="1600" baseline="0" dirty="0" smtClean="0"/>
          </a:p>
          <a:p>
            <a:pPr>
              <a:buFont typeface="Arial" pitchFamily="34" charset="0"/>
              <a:buChar char="•"/>
            </a:pPr>
            <a:r>
              <a:rPr lang="en-US" sz="1600" baseline="0" dirty="0" smtClean="0"/>
              <a:t>Which of the following </a:t>
            </a:r>
            <a:r>
              <a:rPr lang="en-US" sz="1600" baseline="0" dirty="0" err="1" smtClean="0"/>
              <a:t>Kresge</a:t>
            </a:r>
            <a:r>
              <a:rPr lang="en-US" sz="1600" baseline="0" dirty="0" smtClean="0"/>
              <a:t> Library videos did you view? </a:t>
            </a:r>
          </a:p>
          <a:p>
            <a:pPr>
              <a:buFont typeface="Arial" pitchFamily="34" charset="0"/>
              <a:buChar char="•"/>
            </a:pPr>
            <a:endParaRPr lang="en-US" sz="1600" baseline="0" dirty="0" smtClean="0"/>
          </a:p>
          <a:p>
            <a:pPr>
              <a:buFont typeface="Arial" pitchFamily="34" charset="0"/>
              <a:buChar char="•"/>
            </a:pPr>
            <a:r>
              <a:rPr lang="en-US" sz="1600" baseline="0" dirty="0" smtClean="0"/>
              <a:t>Check all that apply.</a:t>
            </a:r>
            <a:endParaRPr lang="en-US" sz="1600" dirty="0"/>
          </a:p>
        </p:txBody>
      </p:sp>
      <p:sp>
        <p:nvSpPr>
          <p:cNvPr id="4" name="Slide Number Placeholder 3"/>
          <p:cNvSpPr>
            <a:spLocks noGrp="1"/>
          </p:cNvSpPr>
          <p:nvPr>
            <p:ph type="sldNum" sz="quarter" idx="10"/>
          </p:nvPr>
        </p:nvSpPr>
        <p:spPr/>
        <p:txBody>
          <a:bodyPr/>
          <a:lstStyle/>
          <a:p>
            <a:fld id="{DC2CE430-8EDE-4B6A-817C-EAC4361184C8}"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600" dirty="0" smtClean="0"/>
              <a:t>Results</a:t>
            </a:r>
            <a:r>
              <a:rPr lang="en-US" sz="1600" baseline="0" dirty="0" smtClean="0"/>
              <a:t> in percentages--</a:t>
            </a:r>
            <a:endParaRPr lang="en-US" sz="1600" dirty="0"/>
          </a:p>
        </p:txBody>
      </p:sp>
      <p:sp>
        <p:nvSpPr>
          <p:cNvPr id="4" name="Slide Number Placeholder 3"/>
          <p:cNvSpPr>
            <a:spLocks noGrp="1"/>
          </p:cNvSpPr>
          <p:nvPr>
            <p:ph type="sldNum" sz="quarter" idx="10"/>
          </p:nvPr>
        </p:nvSpPr>
        <p:spPr/>
        <p:txBody>
          <a:bodyPr/>
          <a:lstStyle/>
          <a:p>
            <a:fld id="{DC2CE430-8EDE-4B6A-817C-EAC4361184C8}"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Char char="•"/>
            </a:pPr>
            <a:r>
              <a:rPr lang="en-US" sz="1600" dirty="0" smtClean="0"/>
              <a:t>Our</a:t>
            </a:r>
            <a:r>
              <a:rPr lang="en-US" sz="1600" baseline="0" dirty="0" smtClean="0"/>
              <a:t> initial conclusions based on 2010 project.</a:t>
            </a:r>
            <a:endParaRPr lang="en-US" sz="1600" dirty="0"/>
          </a:p>
        </p:txBody>
      </p:sp>
      <p:sp>
        <p:nvSpPr>
          <p:cNvPr id="4" name="Slide Number Placeholder 3"/>
          <p:cNvSpPr>
            <a:spLocks noGrp="1"/>
          </p:cNvSpPr>
          <p:nvPr>
            <p:ph type="sldNum" sz="quarter" idx="10"/>
          </p:nvPr>
        </p:nvSpPr>
        <p:spPr/>
        <p:txBody>
          <a:bodyPr/>
          <a:lstStyle/>
          <a:p>
            <a:fld id="{DC2CE430-8EDE-4B6A-817C-EAC4361184C8}"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Char char="•"/>
            </a:pPr>
            <a:r>
              <a:rPr lang="en-US" sz="1600" dirty="0" smtClean="0"/>
              <a:t>Send</a:t>
            </a:r>
            <a:r>
              <a:rPr lang="en-US" sz="1600" baseline="0" dirty="0" smtClean="0"/>
              <a:t> more than one reminder.</a:t>
            </a:r>
            <a:endParaRPr lang="en-US" sz="1600" dirty="0"/>
          </a:p>
        </p:txBody>
      </p:sp>
      <p:sp>
        <p:nvSpPr>
          <p:cNvPr id="4" name="Slide Number Placeholder 3"/>
          <p:cNvSpPr>
            <a:spLocks noGrp="1"/>
          </p:cNvSpPr>
          <p:nvPr>
            <p:ph type="sldNum" sz="quarter" idx="10"/>
          </p:nvPr>
        </p:nvSpPr>
        <p:spPr/>
        <p:txBody>
          <a:bodyPr/>
          <a:lstStyle/>
          <a:p>
            <a:fld id="{DC2CE430-8EDE-4B6A-817C-EAC4361184C8}"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600" dirty="0" smtClean="0"/>
              <a:t>Tested 10 students</a:t>
            </a:r>
            <a:r>
              <a:rPr lang="en-US" sz="1600" baseline="0" dirty="0" smtClean="0"/>
              <a:t> from the next first year group of MBA Consortium students </a:t>
            </a: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endParaRPr lang="en-US" sz="1600" baseline="0" dirty="0" smtClean="0"/>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600" dirty="0" smtClean="0"/>
              <a:t>Each received a $10 voucher</a:t>
            </a:r>
          </a:p>
          <a:p>
            <a:endParaRPr lang="en-US" dirty="0"/>
          </a:p>
        </p:txBody>
      </p:sp>
      <p:sp>
        <p:nvSpPr>
          <p:cNvPr id="4" name="Slide Number Placeholder 3"/>
          <p:cNvSpPr>
            <a:spLocks noGrp="1"/>
          </p:cNvSpPr>
          <p:nvPr>
            <p:ph type="sldNum" sz="quarter" idx="10"/>
          </p:nvPr>
        </p:nvSpPr>
        <p:spPr/>
        <p:txBody>
          <a:bodyPr/>
          <a:lstStyle/>
          <a:p>
            <a:fld id="{DC2CE430-8EDE-4B6A-817C-EAC4361184C8}"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2012 survey different:  WHAT WE DID DIFFERENTLY!</a:t>
            </a:r>
          </a:p>
          <a:p>
            <a:r>
              <a:rPr lang="en-US" baseline="0" dirty="0" smtClean="0"/>
              <a:t>Elizabeth Beers, my co-author of the first project found a paper </a:t>
            </a:r>
            <a:r>
              <a:rPr lang="en-US" dirty="0" smtClean="0"/>
              <a:t>by</a:t>
            </a:r>
            <a:r>
              <a:rPr lang="en-US" baseline="0" dirty="0" smtClean="0"/>
              <a:t> fellow UM librarians Jo Angela Oehrli, Amanda Peters and library student Benjamin </a:t>
            </a:r>
            <a:r>
              <a:rPr lang="en-US" baseline="0" dirty="0" err="1" smtClean="0"/>
              <a:t>Nanamaker</a:t>
            </a:r>
            <a:r>
              <a:rPr lang="en-US" baseline="0" dirty="0" smtClean="0"/>
              <a:t>. </a:t>
            </a:r>
          </a:p>
          <a:p>
            <a:r>
              <a:rPr lang="en-US" baseline="0" dirty="0" smtClean="0"/>
              <a:t>The title is “Do </a:t>
            </a:r>
            <a:r>
              <a:rPr lang="en-US" baseline="0" dirty="0" err="1" smtClean="0"/>
              <a:t>Screencasts</a:t>
            </a:r>
            <a:r>
              <a:rPr lang="en-US" baseline="0" dirty="0" smtClean="0"/>
              <a:t> Really Work? Assessing Student Learning through Instructional </a:t>
            </a:r>
            <a:r>
              <a:rPr lang="en-US" baseline="0" dirty="0" err="1" smtClean="0"/>
              <a:t>Screencasts</a:t>
            </a:r>
            <a:r>
              <a:rPr lang="en-US" baseline="0" dirty="0" smtClean="0"/>
              <a:t>.”  It’s a paper in the ACRL 2011 Proceedings in Philadelphia.</a:t>
            </a:r>
          </a:p>
          <a:p>
            <a:endParaRPr lang="en-US" baseline="0" dirty="0" smtClean="0"/>
          </a:p>
          <a:p>
            <a:r>
              <a:rPr lang="en-US" baseline="0" dirty="0" smtClean="0"/>
              <a:t>I decided to follow a similar model and asked Jennifer Zimmer, Digital Technologies Librarian, and Kelly Burr, Digital Library Assistant  to work on the project with me. </a:t>
            </a:r>
          </a:p>
          <a:p>
            <a:endParaRPr lang="en-US" baseline="0" dirty="0" smtClean="0"/>
          </a:p>
          <a:p>
            <a:r>
              <a:rPr lang="en-US" baseline="0" dirty="0" smtClean="0"/>
              <a:t>Angie and Amanda used a carefully developed survey and tested Undergraduate students one by one (15 total) they selected students who claimed they had never viewed a library video tutorial before.</a:t>
            </a:r>
          </a:p>
          <a:p>
            <a:endParaRPr lang="en-US" baseline="0" dirty="0" smtClean="0"/>
          </a:p>
          <a:p>
            <a:r>
              <a:rPr lang="en-US" baseline="0" dirty="0" smtClean="0"/>
              <a:t>We decided to recreate this study using our Graduate MBA students, (all from a select group), who had only been exposed to the existence of the videos by an email from the Library Director. </a:t>
            </a:r>
          </a:p>
          <a:p>
            <a:endParaRPr lang="en-US" baseline="0" dirty="0" smtClean="0"/>
          </a:p>
          <a:p>
            <a:r>
              <a:rPr lang="en-US" baseline="0" dirty="0" smtClean="0"/>
              <a:t>Our test focused on the completion of a specific task that happened to be a feature of a database.</a:t>
            </a:r>
          </a:p>
          <a:p>
            <a:endParaRPr lang="en-US" baseline="0" dirty="0" smtClean="0"/>
          </a:p>
          <a:p>
            <a:r>
              <a:rPr lang="en-US" baseline="0" dirty="0" smtClean="0"/>
              <a:t>Their test asked </a:t>
            </a:r>
            <a:r>
              <a:rPr lang="en-US" baseline="0" dirty="0" err="1" smtClean="0"/>
              <a:t>Undergraduated</a:t>
            </a:r>
            <a:r>
              <a:rPr lang="en-US" baseline="0" dirty="0" smtClean="0"/>
              <a:t> to us the </a:t>
            </a:r>
            <a:r>
              <a:rPr lang="en-US" baseline="0" dirty="0" err="1" smtClean="0"/>
              <a:t>the</a:t>
            </a:r>
            <a:r>
              <a:rPr lang="en-US" baseline="0" dirty="0" smtClean="0"/>
              <a:t> UM lib.umich.edu website to “find a psychology database” so they could find good articles for a paper on birth order.</a:t>
            </a:r>
          </a:p>
          <a:p>
            <a:r>
              <a:rPr lang="en-US" baseline="0" dirty="0" smtClean="0"/>
              <a:t/>
            </a:r>
            <a:br>
              <a:rPr lang="en-US" baseline="0" dirty="0" smtClean="0"/>
            </a:br>
            <a:r>
              <a:rPr lang="en-US" baseline="0" dirty="0" smtClean="0"/>
              <a:t> </a:t>
            </a:r>
          </a:p>
          <a:p>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DC2CE430-8EDE-4B6A-817C-EAC4361184C8}"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Char char="•"/>
            </a:pPr>
            <a:r>
              <a:rPr lang="en-US" sz="1600" dirty="0" smtClean="0"/>
              <a:t>The</a:t>
            </a:r>
            <a:r>
              <a:rPr lang="en-US" sz="1600" baseline="0" dirty="0" smtClean="0"/>
              <a:t> meat and potatoes of this was the Pre/Post test.</a:t>
            </a:r>
          </a:p>
          <a:p>
            <a:pPr>
              <a:buFont typeface="Arial" pitchFamily="34" charset="0"/>
              <a:buNone/>
            </a:pPr>
            <a:endParaRPr lang="en-US" sz="1600" baseline="0" dirty="0" smtClean="0"/>
          </a:p>
          <a:p>
            <a:pPr>
              <a:buFont typeface="Arial" pitchFamily="34" charset="0"/>
              <a:buChar char="•"/>
            </a:pPr>
            <a:r>
              <a:rPr lang="en-US" sz="1600" baseline="0" dirty="0" smtClean="0"/>
              <a:t>Even though we concluded we should try Focus Groups in 2010, our colleagues’ paper convinced us we should use Pre/Post testing instead.</a:t>
            </a:r>
          </a:p>
          <a:p>
            <a:pPr>
              <a:buFont typeface="Arial" pitchFamily="34" charset="0"/>
              <a:buChar char="•"/>
            </a:pPr>
            <a:endParaRPr lang="en-US" sz="1600" baseline="0" dirty="0" smtClean="0"/>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600" baseline="0" dirty="0" smtClean="0"/>
              <a:t>We developed the specific questions for the pre/post tests.  We also asked qualitative survey questions prior to the pre-test, and as a follow-up to the Post-test.</a:t>
            </a: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endParaRPr lang="en-US" sz="1600" baseline="0" dirty="0" smtClean="0"/>
          </a:p>
          <a:p>
            <a:pPr>
              <a:buFont typeface="Arial" pitchFamily="34" charset="0"/>
              <a:buChar char="•"/>
            </a:pPr>
            <a:r>
              <a:rPr lang="en-US" sz="1600" baseline="0" dirty="0" smtClean="0"/>
              <a:t>(Copy of our survey?)</a:t>
            </a:r>
          </a:p>
          <a:p>
            <a:pPr>
              <a:buFont typeface="Arial" pitchFamily="34" charset="0"/>
              <a:buChar char="•"/>
            </a:pPr>
            <a:endParaRPr lang="en-US" sz="1600" baseline="0" dirty="0" smtClean="0"/>
          </a:p>
          <a:p>
            <a:pPr>
              <a:buFont typeface="Arial" pitchFamily="34" charset="0"/>
              <a:buChar char="•"/>
            </a:pPr>
            <a:r>
              <a:rPr lang="en-US" sz="1600" baseline="0" dirty="0" smtClean="0"/>
              <a:t>We were careful to make the pre-test and post-test exactly the same, so that any differences could only be ascribed to learning.</a:t>
            </a:r>
          </a:p>
          <a:p>
            <a:pPr>
              <a:buFont typeface="Arial" pitchFamily="34" charset="0"/>
              <a:buChar char="•"/>
            </a:pPr>
            <a:endParaRPr lang="en-US" sz="1600" baseline="0" dirty="0" smtClean="0"/>
          </a:p>
          <a:p>
            <a:endParaRPr lang="en-US" sz="1600" dirty="0"/>
          </a:p>
        </p:txBody>
      </p:sp>
      <p:sp>
        <p:nvSpPr>
          <p:cNvPr id="4" name="Slide Number Placeholder 3"/>
          <p:cNvSpPr>
            <a:spLocks noGrp="1"/>
          </p:cNvSpPr>
          <p:nvPr>
            <p:ph type="sldNum" sz="quarter" idx="10"/>
          </p:nvPr>
        </p:nvSpPr>
        <p:spPr/>
        <p:txBody>
          <a:bodyPr/>
          <a:lstStyle/>
          <a:p>
            <a:fld id="{DC2CE430-8EDE-4B6A-817C-EAC4361184C8}"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Char char="•"/>
            </a:pPr>
            <a:r>
              <a:rPr lang="en-US" sz="1600" dirty="0" smtClean="0"/>
              <a:t>Our qualitative pre and post-test questions focused on:</a:t>
            </a:r>
          </a:p>
          <a:p>
            <a:pPr>
              <a:buFont typeface="Arial" pitchFamily="34" charset="0"/>
              <a:buChar char="•"/>
            </a:pPr>
            <a:endParaRPr lang="en-US" sz="1600" dirty="0" smtClean="0"/>
          </a:p>
          <a:p>
            <a:pPr>
              <a:buFont typeface="Arial" pitchFamily="34" charset="0"/>
              <a:buChar char="•"/>
            </a:pPr>
            <a:r>
              <a:rPr lang="en-US" sz="1600" dirty="0" smtClean="0"/>
              <a:t>Experience with video tutorials in general</a:t>
            </a:r>
          </a:p>
          <a:p>
            <a:pPr>
              <a:buFont typeface="Arial" pitchFamily="34" charset="0"/>
              <a:buChar char="•"/>
            </a:pPr>
            <a:endParaRPr lang="en-US" sz="1600" dirty="0" smtClean="0"/>
          </a:p>
          <a:p>
            <a:pPr>
              <a:buFont typeface="Arial" pitchFamily="34" charset="0"/>
              <a:buChar char="•"/>
            </a:pPr>
            <a:r>
              <a:rPr lang="en-US" sz="1600" dirty="0" smtClean="0"/>
              <a:t>Experience with </a:t>
            </a:r>
            <a:r>
              <a:rPr lang="en-US" sz="1600" dirty="0" err="1" smtClean="0"/>
              <a:t>Kresge</a:t>
            </a:r>
            <a:r>
              <a:rPr lang="en-US" sz="1600" dirty="0" smtClean="0"/>
              <a:t> web site</a:t>
            </a:r>
          </a:p>
          <a:p>
            <a:pPr>
              <a:buFont typeface="Arial" pitchFamily="34" charset="0"/>
              <a:buChar char="•"/>
            </a:pPr>
            <a:endParaRPr lang="en-US" sz="1600" dirty="0" smtClean="0"/>
          </a:p>
          <a:p>
            <a:pPr>
              <a:buFont typeface="Arial" pitchFamily="34" charset="0"/>
              <a:buChar char="•"/>
            </a:pPr>
            <a:r>
              <a:rPr lang="en-US" sz="1600" dirty="0" smtClean="0"/>
              <a:t>Experience with </a:t>
            </a:r>
            <a:r>
              <a:rPr lang="en-US" sz="1600" dirty="0" err="1" smtClean="0"/>
              <a:t>Kresge</a:t>
            </a:r>
            <a:r>
              <a:rPr lang="en-US" sz="1600" dirty="0" smtClean="0"/>
              <a:t> video tutorials</a:t>
            </a:r>
          </a:p>
          <a:p>
            <a:pPr>
              <a:buFont typeface="Arial" pitchFamily="34" charset="0"/>
              <a:buChar char="•"/>
            </a:pPr>
            <a:endParaRPr lang="en-US" sz="1600" dirty="0" smtClean="0"/>
          </a:p>
          <a:p>
            <a:pPr>
              <a:buFont typeface="Arial" pitchFamily="34" charset="0"/>
              <a:buChar char="•"/>
            </a:pPr>
            <a:r>
              <a:rPr lang="en-US" sz="1600" dirty="0" smtClean="0"/>
              <a:t>Suggestions for improvement</a:t>
            </a:r>
            <a:r>
              <a:rPr lang="en-US" sz="1600" baseline="0" dirty="0" smtClean="0"/>
              <a:t> or topics for future videos</a:t>
            </a:r>
            <a:endParaRPr lang="en-US" sz="1600" dirty="0" smtClean="0"/>
          </a:p>
          <a:p>
            <a:pPr>
              <a:buFont typeface="Arial" pitchFamily="34" charset="0"/>
              <a:buChar char="•"/>
            </a:pPr>
            <a:endParaRPr lang="en-US" sz="1600" dirty="0" smtClean="0"/>
          </a:p>
          <a:p>
            <a:pPr>
              <a:buFont typeface="Arial" pitchFamily="34" charset="0"/>
              <a:buChar char="•"/>
            </a:pPr>
            <a:r>
              <a:rPr lang="en-US" sz="1600" dirty="0" smtClean="0"/>
              <a:t>Quote</a:t>
            </a:r>
            <a:r>
              <a:rPr lang="en-US" sz="1600" baseline="0" dirty="0" smtClean="0"/>
              <a:t> from copy of survey?</a:t>
            </a:r>
            <a:endParaRPr lang="en-US" sz="1600" dirty="0" smtClean="0"/>
          </a:p>
          <a:p>
            <a:endParaRPr lang="en-US" dirty="0"/>
          </a:p>
        </p:txBody>
      </p:sp>
      <p:sp>
        <p:nvSpPr>
          <p:cNvPr id="4" name="Slide Number Placeholder 3"/>
          <p:cNvSpPr>
            <a:spLocks noGrp="1"/>
          </p:cNvSpPr>
          <p:nvPr>
            <p:ph type="sldNum" sz="quarter" idx="10"/>
          </p:nvPr>
        </p:nvSpPr>
        <p:spPr/>
        <p:txBody>
          <a:bodyPr/>
          <a:lstStyle/>
          <a:p>
            <a:fld id="{DC2CE430-8EDE-4B6A-817C-EAC4361184C8}" type="slidenum">
              <a:rPr lang="en-US" smtClean="0"/>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600" dirty="0" smtClean="0"/>
              <a:t>View a minute</a:t>
            </a:r>
            <a:r>
              <a:rPr lang="en-US" sz="1600" baseline="0" dirty="0" smtClean="0"/>
              <a:t> of the video.</a:t>
            </a:r>
            <a:endParaRPr lang="en-US" sz="1600" dirty="0"/>
          </a:p>
        </p:txBody>
      </p:sp>
      <p:sp>
        <p:nvSpPr>
          <p:cNvPr id="4" name="Slide Number Placeholder 3"/>
          <p:cNvSpPr>
            <a:spLocks noGrp="1"/>
          </p:cNvSpPr>
          <p:nvPr>
            <p:ph type="sldNum" sz="quarter" idx="10"/>
          </p:nvPr>
        </p:nvSpPr>
        <p:spPr/>
        <p:txBody>
          <a:bodyPr/>
          <a:lstStyle/>
          <a:p>
            <a:fld id="{DC2CE430-8EDE-4B6A-817C-EAC4361184C8}" type="slidenum">
              <a:rPr lang="en-US" smtClean="0"/>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Char char="•"/>
            </a:pPr>
            <a:r>
              <a:rPr lang="en-US" sz="1600" dirty="0" smtClean="0"/>
              <a:t>The</a:t>
            </a:r>
            <a:r>
              <a:rPr lang="en-US" sz="1600" baseline="0" dirty="0" smtClean="0"/>
              <a:t> question here was: </a:t>
            </a:r>
          </a:p>
          <a:p>
            <a:pPr>
              <a:buFont typeface="Arial" pitchFamily="34" charset="0"/>
              <a:buNone/>
            </a:pPr>
            <a:endParaRPr lang="en-US" sz="1600" baseline="0" dirty="0" smtClean="0"/>
          </a:p>
          <a:p>
            <a:pPr lvl="1">
              <a:buFont typeface="Arial" pitchFamily="34" charset="0"/>
              <a:buChar char="•"/>
            </a:pPr>
            <a:r>
              <a:rPr lang="en-US" sz="1600" baseline="0" dirty="0" smtClean="0"/>
              <a:t>Where would you click to download only sections of the report that you need for your interview? Then scroll down and click on the Next button to go to the next question</a:t>
            </a:r>
          </a:p>
          <a:p>
            <a:pPr>
              <a:buFont typeface="Arial" pitchFamily="34" charset="0"/>
              <a:buChar char="•"/>
            </a:pPr>
            <a:endParaRPr lang="en-US" sz="1600" baseline="0" dirty="0" smtClean="0"/>
          </a:p>
          <a:p>
            <a:pPr>
              <a:buFont typeface="Arial" pitchFamily="34" charset="0"/>
              <a:buNone/>
            </a:pPr>
            <a:endParaRPr lang="en-US" sz="1600" baseline="0" dirty="0" smtClean="0"/>
          </a:p>
          <a:p>
            <a:pPr>
              <a:buFont typeface="Arial" pitchFamily="34" charset="0"/>
              <a:buChar char="•"/>
            </a:pPr>
            <a:endParaRPr lang="en-US" sz="1600" dirty="0" smtClean="0"/>
          </a:p>
          <a:p>
            <a:endParaRPr lang="en-US" sz="1600" dirty="0"/>
          </a:p>
        </p:txBody>
      </p:sp>
      <p:sp>
        <p:nvSpPr>
          <p:cNvPr id="4" name="Slide Number Placeholder 3"/>
          <p:cNvSpPr>
            <a:spLocks noGrp="1"/>
          </p:cNvSpPr>
          <p:nvPr>
            <p:ph type="sldNum" sz="quarter" idx="10"/>
          </p:nvPr>
        </p:nvSpPr>
        <p:spPr/>
        <p:txBody>
          <a:bodyPr/>
          <a:lstStyle/>
          <a:p>
            <a:fld id="{DC2CE430-8EDE-4B6A-817C-EAC4361184C8}" type="slidenum">
              <a:rPr lang="en-US" smtClean="0"/>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Char char="•"/>
            </a:pPr>
            <a:r>
              <a:rPr lang="en-US" sz="1600" dirty="0" smtClean="0"/>
              <a:t>The</a:t>
            </a:r>
            <a:r>
              <a:rPr lang="en-US" sz="1600" baseline="0" dirty="0" smtClean="0"/>
              <a:t> question was “How confident are you in how you completed this task?” </a:t>
            </a:r>
          </a:p>
          <a:p>
            <a:pPr lvl="1">
              <a:buFont typeface="Arial" pitchFamily="34" charset="0"/>
              <a:buChar char="•"/>
            </a:pPr>
            <a:r>
              <a:rPr lang="en-US" sz="1600" baseline="0" dirty="0" smtClean="0"/>
              <a:t>(Not at all confident-1—Very confident--10).</a:t>
            </a:r>
          </a:p>
          <a:p>
            <a:pPr>
              <a:buFont typeface="Arial" pitchFamily="34" charset="0"/>
              <a:buChar char="•"/>
            </a:pPr>
            <a:endParaRPr lang="en-US" sz="1600" baseline="0" dirty="0" smtClean="0"/>
          </a:p>
          <a:p>
            <a:endParaRPr lang="en-US" dirty="0"/>
          </a:p>
        </p:txBody>
      </p:sp>
      <p:sp>
        <p:nvSpPr>
          <p:cNvPr id="4" name="Slide Number Placeholder 3"/>
          <p:cNvSpPr>
            <a:spLocks noGrp="1"/>
          </p:cNvSpPr>
          <p:nvPr>
            <p:ph type="sldNum" sz="quarter" idx="10"/>
          </p:nvPr>
        </p:nvSpPr>
        <p:spPr/>
        <p:txBody>
          <a:bodyPr/>
          <a:lstStyle/>
          <a:p>
            <a:fld id="{DC2CE430-8EDE-4B6A-817C-EAC4361184C8}" type="slidenum">
              <a:rPr lang="en-US" smtClean="0"/>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55000" lnSpcReduction="20000"/>
          </a:bodyPr>
          <a:lstStyle/>
          <a:p>
            <a:r>
              <a:rPr lang="en-US" dirty="0" smtClean="0"/>
              <a:t>Further</a:t>
            </a:r>
            <a:r>
              <a:rPr lang="en-US" baseline="0" dirty="0" smtClean="0"/>
              <a:t> plans include:</a:t>
            </a:r>
          </a:p>
          <a:p>
            <a:endParaRPr lang="en-US" baseline="0" dirty="0" smtClean="0"/>
          </a:p>
          <a:p>
            <a:r>
              <a:rPr lang="en-US" sz="1600" b="1" dirty="0" smtClean="0"/>
              <a:t>SPSS software </a:t>
            </a:r>
            <a:r>
              <a:rPr lang="en-US" sz="1600" dirty="0" smtClean="0"/>
              <a:t>encapsulates advanced mathematical and statistical expertise to extract predictive knowledge that when deployed into existing processes makes them adaptive to improve outcomes. </a:t>
            </a:r>
          </a:p>
          <a:p>
            <a:endParaRPr lang="en-US" sz="1600" dirty="0" smtClean="0"/>
          </a:p>
          <a:p>
            <a:r>
              <a:rPr lang="en-US" sz="1600" b="1" dirty="0" smtClean="0">
                <a:hlinkClick r:id="rId3"/>
              </a:rPr>
              <a:t>Data Collection</a:t>
            </a:r>
            <a:endParaRPr lang="en-US" sz="1600" b="1" dirty="0" smtClean="0"/>
          </a:p>
          <a:p>
            <a:r>
              <a:rPr lang="en-US" sz="1600" dirty="0" smtClean="0"/>
              <a:t>Don't settle for what you think you know about people's attitudes, preferences, and opinions.</a:t>
            </a:r>
          </a:p>
          <a:p>
            <a:r>
              <a:rPr lang="en-US" sz="1600" b="1" dirty="0" smtClean="0">
                <a:hlinkClick r:id="rId4"/>
              </a:rPr>
              <a:t>Statistics</a:t>
            </a:r>
            <a:endParaRPr lang="en-US" sz="1600" b="1" dirty="0" smtClean="0"/>
          </a:p>
          <a:p>
            <a:r>
              <a:rPr lang="en-US" sz="1600" dirty="0" smtClean="0"/>
              <a:t>Discover what more than 250,000 customers know: With our statistics family, including IBM SPSS Statistics, you can be confident in your results and decisions.</a:t>
            </a:r>
          </a:p>
          <a:p>
            <a:r>
              <a:rPr lang="en-US" sz="1600" b="1" dirty="0" smtClean="0">
                <a:hlinkClick r:id="rId5"/>
              </a:rPr>
              <a:t>Modeler</a:t>
            </a:r>
            <a:endParaRPr lang="en-US" sz="1600" b="1" dirty="0" smtClean="0"/>
          </a:p>
          <a:p>
            <a:r>
              <a:rPr lang="en-US" sz="1600" dirty="0" smtClean="0"/>
              <a:t>IBM SPSS Modeler enables you to discover hidden relationships in both structured and unstructured (text) data – and anticipate the outcomes of future interactions.</a:t>
            </a:r>
          </a:p>
          <a:p>
            <a:r>
              <a:rPr lang="en-US" sz="1600" b="1" dirty="0" smtClean="0">
                <a:hlinkClick r:id="rId6"/>
              </a:rPr>
              <a:t>Deployment</a:t>
            </a:r>
            <a:endParaRPr lang="en-US" sz="1600" b="1" dirty="0" smtClean="0"/>
          </a:p>
          <a:p>
            <a:r>
              <a:rPr lang="en-US" sz="1600" dirty="0" smtClean="0"/>
              <a:t>Guiding everyday decisions with predictive analytics is the key to success. Integrate the power of analytics into the DNA of your business with the IBM SPSS Deployment family.</a:t>
            </a:r>
          </a:p>
          <a:p>
            <a:r>
              <a:rPr lang="en-US" sz="1600" dirty="0" smtClean="0"/>
              <a:t> </a:t>
            </a:r>
          </a:p>
          <a:p>
            <a:r>
              <a:rPr lang="en-US" sz="1600" b="1" dirty="0" smtClean="0"/>
              <a:t>Introduction to R</a:t>
            </a:r>
          </a:p>
          <a:p>
            <a:r>
              <a:rPr lang="en-US" sz="1600" b="1" dirty="0" smtClean="0"/>
              <a:t>R is a language and environment for statistical computing and graphics</a:t>
            </a:r>
            <a:r>
              <a:rPr lang="en-US" sz="1600" dirty="0" smtClean="0"/>
              <a:t>. R is available as Free Software under the terms of the </a:t>
            </a:r>
            <a:r>
              <a:rPr lang="en-US" sz="1600" dirty="0" smtClean="0">
                <a:hlinkClick r:id="rId7"/>
              </a:rPr>
              <a:t>Free Software Foundation</a:t>
            </a:r>
            <a:r>
              <a:rPr lang="en-US" sz="1600" dirty="0" smtClean="0"/>
              <a:t>'s </a:t>
            </a:r>
            <a:r>
              <a:rPr lang="en-US" sz="1600" dirty="0" smtClean="0">
                <a:hlinkClick r:id="rId8"/>
              </a:rPr>
              <a:t>GNU General Public License</a:t>
            </a:r>
            <a:r>
              <a:rPr lang="en-US" sz="1600" dirty="0" smtClean="0"/>
              <a:t> in source code form. It compiles and runs on a wide variety of UNIX platforms and similar systems (including FreeBSD and Linux), Windows and </a:t>
            </a:r>
            <a:r>
              <a:rPr lang="en-US" sz="1600" dirty="0" err="1" smtClean="0"/>
              <a:t>MacOS</a:t>
            </a:r>
            <a:r>
              <a:rPr lang="en-US" sz="1600" dirty="0" smtClean="0"/>
              <a:t>. </a:t>
            </a:r>
          </a:p>
          <a:p>
            <a:endParaRPr lang="en-US" sz="1600" dirty="0" smtClean="0"/>
          </a:p>
          <a:p>
            <a:r>
              <a:rPr lang="en-US" sz="1600" b="1" dirty="0" smtClean="0"/>
              <a:t>The R environment:</a:t>
            </a:r>
          </a:p>
          <a:p>
            <a:endParaRPr lang="en-US" sz="1600" b="1" dirty="0" smtClean="0"/>
          </a:p>
          <a:p>
            <a:r>
              <a:rPr lang="en-US" sz="1600" b="1" dirty="0" smtClean="0"/>
              <a:t>R is an integrated suite of software facilities for data manipulation, calculation and graphical display</a:t>
            </a:r>
            <a:r>
              <a:rPr lang="en-US" sz="1600" dirty="0" smtClean="0"/>
              <a:t>. </a:t>
            </a:r>
            <a:endParaRPr lang="en-US" sz="1600" dirty="0"/>
          </a:p>
        </p:txBody>
      </p:sp>
      <p:sp>
        <p:nvSpPr>
          <p:cNvPr id="4" name="Slide Number Placeholder 3"/>
          <p:cNvSpPr>
            <a:spLocks noGrp="1"/>
          </p:cNvSpPr>
          <p:nvPr>
            <p:ph type="sldNum" sz="quarter" idx="10"/>
          </p:nvPr>
        </p:nvSpPr>
        <p:spPr/>
        <p:txBody>
          <a:bodyPr/>
          <a:lstStyle/>
          <a:p>
            <a:fld id="{DC2CE430-8EDE-4B6A-817C-EAC4361184C8}" type="slidenum">
              <a:rPr lang="en-US" smtClean="0"/>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1"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600" b="0" dirty="0" smtClean="0"/>
              <a:t>90% of students tested would be willing to use </a:t>
            </a:r>
            <a:r>
              <a:rPr lang="en-US" sz="1600" b="0" dirty="0" err="1" smtClean="0"/>
              <a:t>Kresge</a:t>
            </a:r>
            <a:r>
              <a:rPr lang="en-US" sz="1600" b="0" dirty="0" smtClean="0"/>
              <a:t> video tutorials in the future.</a:t>
            </a:r>
          </a:p>
          <a:p>
            <a:pPr marL="0" marR="0" lvl="1" indent="0" algn="l" defTabSz="914400" rtl="0" eaLnBrk="1" fontAlgn="auto" latinLnBrk="0" hangingPunct="1">
              <a:lnSpc>
                <a:spcPct val="100000"/>
              </a:lnSpc>
              <a:spcBef>
                <a:spcPts val="0"/>
              </a:spcBef>
              <a:spcAft>
                <a:spcPts val="0"/>
              </a:spcAft>
              <a:buClrTx/>
              <a:buSzTx/>
              <a:buFont typeface="Arial" pitchFamily="34" charset="0"/>
              <a:buChar char="•"/>
              <a:tabLst/>
              <a:defRPr/>
            </a:pPr>
            <a:endParaRPr lang="en-US" sz="1600" b="0" dirty="0" smtClean="0"/>
          </a:p>
          <a:p>
            <a:pPr marL="0" marR="0" lvl="1"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600" dirty="0" smtClean="0"/>
              <a:t>100% would recommend them to friends</a:t>
            </a:r>
            <a:endParaRPr lang="en-US" sz="1600" b="0" dirty="0" smtClean="0"/>
          </a:p>
          <a:p>
            <a:pPr marL="0" marR="0" lvl="1" indent="0" algn="l" defTabSz="914400" rtl="0" eaLnBrk="1" fontAlgn="auto" latinLnBrk="0" hangingPunct="1">
              <a:lnSpc>
                <a:spcPct val="100000"/>
              </a:lnSpc>
              <a:spcBef>
                <a:spcPts val="0"/>
              </a:spcBef>
              <a:spcAft>
                <a:spcPts val="0"/>
              </a:spcAft>
              <a:buClrTx/>
              <a:buSzTx/>
              <a:buFont typeface="Arial" pitchFamily="34" charset="0"/>
              <a:buChar char="•"/>
              <a:tabLst/>
              <a:defRPr/>
            </a:pPr>
            <a:endParaRPr lang="en-US" sz="1600" b="0" dirty="0" smtClean="0"/>
          </a:p>
          <a:p>
            <a:pPr marL="0" marR="0" lvl="1"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600" dirty="0" smtClean="0"/>
              <a:t>Contact MBA Section chairs, come to mtgs.</a:t>
            </a:r>
          </a:p>
          <a:p>
            <a:pPr marL="0" marR="0" lvl="1" indent="0" algn="l" defTabSz="914400" rtl="0" eaLnBrk="1" fontAlgn="auto" latinLnBrk="0" hangingPunct="1">
              <a:lnSpc>
                <a:spcPct val="100000"/>
              </a:lnSpc>
              <a:spcBef>
                <a:spcPts val="0"/>
              </a:spcBef>
              <a:spcAft>
                <a:spcPts val="0"/>
              </a:spcAft>
              <a:buClrTx/>
              <a:buSzTx/>
              <a:buFont typeface="Arial" pitchFamily="34" charset="0"/>
              <a:buChar char="•"/>
              <a:tabLst/>
              <a:defRPr/>
            </a:pPr>
            <a:endParaRPr lang="en-US" sz="1600" b="0" dirty="0" smtClean="0"/>
          </a:p>
          <a:p>
            <a:pPr marL="0" marR="0" lvl="1"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600" b="0" dirty="0" smtClean="0"/>
              <a:t>Work even more closely with Office of Career Development</a:t>
            </a:r>
          </a:p>
          <a:p>
            <a:pPr marL="0" marR="0" lvl="1" indent="0" algn="l" defTabSz="914400" rtl="0" eaLnBrk="1" fontAlgn="auto" latinLnBrk="0" hangingPunct="1">
              <a:lnSpc>
                <a:spcPct val="100000"/>
              </a:lnSpc>
              <a:spcBef>
                <a:spcPts val="0"/>
              </a:spcBef>
              <a:spcAft>
                <a:spcPts val="0"/>
              </a:spcAft>
              <a:buClrTx/>
              <a:buSzTx/>
              <a:buFont typeface="Arial" pitchFamily="34" charset="0"/>
              <a:buChar char="•"/>
              <a:tabLst/>
              <a:defRPr/>
            </a:pPr>
            <a:endParaRPr lang="en-US" sz="1600" b="0" dirty="0" smtClean="0"/>
          </a:p>
          <a:p>
            <a:endParaRPr lang="en-US" dirty="0"/>
          </a:p>
        </p:txBody>
      </p:sp>
      <p:sp>
        <p:nvSpPr>
          <p:cNvPr id="4" name="Slide Number Placeholder 3"/>
          <p:cNvSpPr>
            <a:spLocks noGrp="1"/>
          </p:cNvSpPr>
          <p:nvPr>
            <p:ph type="sldNum" sz="quarter" idx="10"/>
          </p:nvPr>
        </p:nvSpPr>
        <p:spPr/>
        <p:txBody>
          <a:bodyPr/>
          <a:lstStyle/>
          <a:p>
            <a:fld id="{DC2CE430-8EDE-4B6A-817C-EAC4361184C8}" type="slidenum">
              <a:rPr lang="en-US" smtClean="0"/>
              <a:pPr/>
              <a:t>21</a:t>
            </a:fld>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a:buFont typeface="Arial" pitchFamily="34" charset="0"/>
              <a:buChar char="•"/>
            </a:pPr>
            <a:r>
              <a:rPr lang="en-US" sz="1600" dirty="0" smtClean="0"/>
              <a:t>We</a:t>
            </a:r>
            <a:r>
              <a:rPr lang="en-US" sz="1600" baseline="0" dirty="0" smtClean="0"/>
              <a:t> had comments on what topics to cover:</a:t>
            </a:r>
          </a:p>
          <a:p>
            <a:pPr>
              <a:buFont typeface="Arial" pitchFamily="34" charset="0"/>
              <a:buChar char="•"/>
            </a:pPr>
            <a:endParaRPr lang="en-US" sz="1600" baseline="0" dirty="0" smtClean="0"/>
          </a:p>
          <a:p>
            <a:pPr>
              <a:buFont typeface="Arial" pitchFamily="34" charset="0"/>
              <a:buChar char="•"/>
            </a:pPr>
            <a:r>
              <a:rPr lang="en-US" sz="1600" baseline="0" dirty="0" smtClean="0"/>
              <a:t>Create a “feature” to search for tutorials based on what you’re looking for: company info, industry info., etc</a:t>
            </a:r>
          </a:p>
          <a:p>
            <a:pPr>
              <a:buFont typeface="Arial" pitchFamily="34" charset="0"/>
              <a:buChar char="•"/>
            </a:pPr>
            <a:endParaRPr lang="en-US" sz="1600" baseline="0" dirty="0" smtClean="0"/>
          </a:p>
          <a:p>
            <a:pPr>
              <a:buFont typeface="Arial" pitchFamily="34" charset="0"/>
              <a:buChar char="•"/>
            </a:pPr>
            <a:r>
              <a:rPr lang="en-US" sz="1600" baseline="0" dirty="0" smtClean="0"/>
              <a:t>A general tutorial broken down by “function”: (Marketing, Banking, etc.) and which databases are the best for each “function.”</a:t>
            </a:r>
          </a:p>
          <a:p>
            <a:pPr>
              <a:buFont typeface="Arial" pitchFamily="34" charset="0"/>
              <a:buChar char="•"/>
            </a:pPr>
            <a:endParaRPr lang="en-US" sz="1600" baseline="0" dirty="0" smtClean="0"/>
          </a:p>
          <a:p>
            <a:pPr>
              <a:buFont typeface="Arial" pitchFamily="34" charset="0"/>
              <a:buChar char="•"/>
            </a:pPr>
            <a:r>
              <a:rPr lang="en-US" sz="1600" baseline="0" dirty="0" smtClean="0"/>
              <a:t>How to find journal articles, or articles in frequently used journals like Harvard Business Review.</a:t>
            </a:r>
          </a:p>
          <a:p>
            <a:pPr>
              <a:buFont typeface="Arial" pitchFamily="34" charset="0"/>
              <a:buChar char="•"/>
            </a:pPr>
            <a:endParaRPr lang="en-US" sz="1600" baseline="0" dirty="0" smtClean="0"/>
          </a:p>
          <a:p>
            <a:pPr>
              <a:buFont typeface="Arial" pitchFamily="34" charset="0"/>
              <a:buChar char="•"/>
            </a:pPr>
            <a:r>
              <a:rPr lang="en-US" sz="1600" baseline="0" dirty="0" smtClean="0"/>
              <a:t>How to find information for “Core” MBA classes—we already have a WIKI where we create pages for various classes.</a:t>
            </a:r>
          </a:p>
          <a:p>
            <a:pPr marL="228600" indent="-228600">
              <a:buFont typeface="Arial" pitchFamily="34" charset="0"/>
              <a:buChar char="•"/>
            </a:pPr>
            <a:endParaRPr lang="en-US" sz="1600" baseline="0" dirty="0" smtClean="0"/>
          </a:p>
          <a:p>
            <a:pPr marL="228600" indent="-228600">
              <a:buFont typeface="Arial" pitchFamily="34" charset="0"/>
              <a:buChar char="•"/>
            </a:pPr>
            <a:r>
              <a:rPr lang="en-US" sz="1600" baseline="0" dirty="0" smtClean="0"/>
              <a:t>Quantitative—find out if our results are statistically significant.</a:t>
            </a:r>
            <a:endParaRPr lang="en-US" sz="1600" dirty="0" smtClean="0"/>
          </a:p>
          <a:p>
            <a:pPr>
              <a:buFont typeface="Arial" pitchFamily="34" charset="0"/>
              <a:buChar char="•"/>
            </a:pPr>
            <a:endParaRPr lang="en-US" sz="1600" dirty="0" smtClean="0"/>
          </a:p>
          <a:p>
            <a:endParaRPr lang="en-US" dirty="0"/>
          </a:p>
        </p:txBody>
      </p:sp>
      <p:sp>
        <p:nvSpPr>
          <p:cNvPr id="4" name="Slide Number Placeholder 3"/>
          <p:cNvSpPr>
            <a:spLocks noGrp="1"/>
          </p:cNvSpPr>
          <p:nvPr>
            <p:ph type="sldNum" sz="quarter" idx="10"/>
          </p:nvPr>
        </p:nvSpPr>
        <p:spPr/>
        <p:txBody>
          <a:bodyPr/>
          <a:lstStyle/>
          <a:p>
            <a:fld id="{DC2CE430-8EDE-4B6A-817C-EAC4361184C8}" type="slidenum">
              <a:rPr lang="en-US" smtClean="0"/>
              <a:pPr/>
              <a:t>23</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Char char="•"/>
            </a:pPr>
            <a:r>
              <a:rPr lang="en-US" sz="1600" dirty="0" smtClean="0"/>
              <a:t>We</a:t>
            </a:r>
            <a:r>
              <a:rPr lang="en-US" sz="1600" baseline="0" dirty="0" smtClean="0"/>
              <a:t> had comments on what topics to cover:</a:t>
            </a:r>
          </a:p>
          <a:p>
            <a:pPr>
              <a:buFont typeface="Arial" pitchFamily="34" charset="0"/>
              <a:buChar char="•"/>
            </a:pPr>
            <a:endParaRPr lang="en-US" sz="1600" baseline="0" dirty="0" smtClean="0"/>
          </a:p>
          <a:p>
            <a:pPr>
              <a:buFont typeface="Arial" pitchFamily="34" charset="0"/>
              <a:buChar char="•"/>
            </a:pPr>
            <a:r>
              <a:rPr lang="en-US" sz="1600" baseline="0" dirty="0" smtClean="0"/>
              <a:t>Create a “feature” to search for tutorials based on what you’re looking for: company info, industry info., etc</a:t>
            </a:r>
          </a:p>
          <a:p>
            <a:pPr>
              <a:buFont typeface="Arial" pitchFamily="34" charset="0"/>
              <a:buChar char="•"/>
            </a:pPr>
            <a:endParaRPr lang="en-US" sz="1600" baseline="0" dirty="0" smtClean="0"/>
          </a:p>
          <a:p>
            <a:pPr>
              <a:buFont typeface="Arial" pitchFamily="34" charset="0"/>
              <a:buChar char="•"/>
            </a:pPr>
            <a:r>
              <a:rPr lang="en-US" sz="1600" baseline="0" dirty="0" smtClean="0"/>
              <a:t>A general tutorial broken down by “function”: (Marketing, Banking, etc.) and which databases are the best for each “function.”</a:t>
            </a:r>
          </a:p>
          <a:p>
            <a:pPr>
              <a:buFont typeface="Arial" pitchFamily="34" charset="0"/>
              <a:buChar char="•"/>
            </a:pPr>
            <a:endParaRPr lang="en-US" sz="1600" baseline="0" dirty="0" smtClean="0"/>
          </a:p>
          <a:p>
            <a:pPr>
              <a:buFont typeface="Arial" pitchFamily="34" charset="0"/>
              <a:buChar char="•"/>
            </a:pPr>
            <a:r>
              <a:rPr lang="en-US" sz="1600" baseline="0" dirty="0" smtClean="0"/>
              <a:t>How to find journal articles, or articles in frequently used journals like Harvard Business Review.</a:t>
            </a:r>
          </a:p>
          <a:p>
            <a:pPr>
              <a:buFont typeface="Arial" pitchFamily="34" charset="0"/>
              <a:buChar char="•"/>
            </a:pPr>
            <a:endParaRPr lang="en-US" sz="1600" baseline="0" dirty="0" smtClean="0"/>
          </a:p>
          <a:p>
            <a:pPr>
              <a:buFont typeface="Arial" pitchFamily="34" charset="0"/>
              <a:buChar char="•"/>
            </a:pPr>
            <a:r>
              <a:rPr lang="en-US" sz="1600" baseline="0" dirty="0" smtClean="0"/>
              <a:t>How to find information for “Core” MBA classes—we already have a WIKI where we create pages for various classes.</a:t>
            </a:r>
          </a:p>
          <a:p>
            <a:pPr>
              <a:buFont typeface="Arial" pitchFamily="34" charset="0"/>
              <a:buChar char="•"/>
            </a:pPr>
            <a:endParaRPr lang="en-US" sz="1600" baseline="0" dirty="0" smtClean="0"/>
          </a:p>
          <a:p>
            <a:pPr>
              <a:buFont typeface="Arial" pitchFamily="34" charset="0"/>
              <a:buChar char="•"/>
            </a:pPr>
            <a:endParaRPr lang="en-US" sz="1600" baseline="0" dirty="0" smtClean="0"/>
          </a:p>
          <a:p>
            <a:endParaRPr lang="en-US" dirty="0"/>
          </a:p>
        </p:txBody>
      </p:sp>
      <p:sp>
        <p:nvSpPr>
          <p:cNvPr id="4" name="Slide Number Placeholder 3"/>
          <p:cNvSpPr>
            <a:spLocks noGrp="1"/>
          </p:cNvSpPr>
          <p:nvPr>
            <p:ph type="sldNum" sz="quarter" idx="10"/>
          </p:nvPr>
        </p:nvSpPr>
        <p:spPr/>
        <p:txBody>
          <a:bodyPr/>
          <a:lstStyle/>
          <a:p>
            <a:fld id="{DC2CE430-8EDE-4B6A-817C-EAC4361184C8}" type="slidenum">
              <a:rPr lang="en-US" smtClean="0"/>
              <a:pPr/>
              <a:t>24</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PDF</a:t>
            </a:r>
            <a:r>
              <a:rPr lang="en-US" baseline="0" dirty="0" smtClean="0"/>
              <a:t> article-add to bib</a:t>
            </a:r>
          </a:p>
          <a:p>
            <a:r>
              <a:rPr lang="en-US" baseline="0" dirty="0" smtClean="0"/>
              <a:t>Bibliography--update</a:t>
            </a:r>
          </a:p>
          <a:p>
            <a:r>
              <a:rPr lang="en-US" baseline="0" dirty="0" smtClean="0"/>
              <a:t>Survey Questionnaire—have copy</a:t>
            </a:r>
          </a:p>
          <a:p>
            <a:r>
              <a:rPr lang="en-US" dirty="0" smtClean="0"/>
              <a:t>WEBSITE LINK</a:t>
            </a:r>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err="1" smtClean="0"/>
              <a:t>Qualtrics</a:t>
            </a:r>
            <a:r>
              <a:rPr lang="en-US" dirty="0" smtClean="0"/>
              <a:t> notes</a:t>
            </a:r>
            <a:r>
              <a:rPr lang="en-US" baseline="0" dirty="0" smtClean="0"/>
              <a:t> from Kelly:</a:t>
            </a:r>
            <a:endParaRPr lang="en-US" dirty="0" smtClean="0"/>
          </a:p>
          <a:p>
            <a:endParaRPr lang="en-US" dirty="0" smtClean="0"/>
          </a:p>
          <a:p>
            <a:r>
              <a:rPr lang="en-US" sz="1200" kern="1200" dirty="0" err="1" smtClean="0">
                <a:solidFill>
                  <a:schemeClr val="tx1"/>
                </a:solidFill>
                <a:latin typeface="+mn-lt"/>
                <a:ea typeface="+mn-ea"/>
                <a:cs typeface="+mn-cs"/>
              </a:rPr>
              <a:t>Qualtrics</a:t>
            </a:r>
            <a:r>
              <a:rPr lang="en-US" sz="1200" kern="1200" dirty="0" smtClean="0">
                <a:solidFill>
                  <a:schemeClr val="tx1"/>
                </a:solidFill>
                <a:latin typeface="+mn-lt"/>
                <a:ea typeface="+mn-ea"/>
                <a:cs typeface="+mn-cs"/>
              </a:rPr>
              <a:t> is a program that enables the user to easily create surveys for analysis.  The program is easily manageable and has a few key features:</a:t>
            </a:r>
          </a:p>
          <a:p>
            <a:r>
              <a:rPr lang="en-US" sz="1200" kern="1200" dirty="0" smtClean="0">
                <a:solidFill>
                  <a:schemeClr val="tx1"/>
                </a:solidFill>
                <a:latin typeface="+mn-lt"/>
                <a:ea typeface="+mn-ea"/>
                <a:cs typeface="+mn-cs"/>
              </a:rPr>
              <a:t>Dragging of questions order</a:t>
            </a:r>
          </a:p>
          <a:p>
            <a:r>
              <a:rPr lang="en-US" sz="1200" kern="1200" dirty="0" smtClean="0">
                <a:solidFill>
                  <a:schemeClr val="tx1"/>
                </a:solidFill>
                <a:latin typeface="+mn-lt"/>
                <a:ea typeface="+mn-ea"/>
                <a:cs typeface="+mn-cs"/>
              </a:rPr>
              <a:t>Question logic </a:t>
            </a:r>
          </a:p>
          <a:p>
            <a:r>
              <a:rPr lang="en-US" sz="1200" kern="1200" dirty="0" smtClean="0">
                <a:solidFill>
                  <a:schemeClr val="tx1"/>
                </a:solidFill>
                <a:latin typeface="+mn-lt"/>
                <a:ea typeface="+mn-ea"/>
                <a:cs typeface="+mn-cs"/>
              </a:rPr>
              <a:t>	Skip logic (ex: if the answer to question 3 =”yes” skip to question 5 )</a:t>
            </a:r>
          </a:p>
          <a:p>
            <a:r>
              <a:rPr lang="en-US" sz="1200" kern="1200" dirty="0" smtClean="0">
                <a:solidFill>
                  <a:schemeClr val="tx1"/>
                </a:solidFill>
                <a:latin typeface="+mn-lt"/>
                <a:ea typeface="+mn-ea"/>
                <a:cs typeface="+mn-cs"/>
              </a:rPr>
              <a:t>	Display logic (ex: if the answer to question 3 =”yes” display to question 4 )</a:t>
            </a:r>
          </a:p>
          <a:p>
            <a:r>
              <a:rPr lang="en-US" sz="1200" kern="1200" dirty="0" smtClean="0">
                <a:solidFill>
                  <a:schemeClr val="tx1"/>
                </a:solidFill>
                <a:latin typeface="+mn-lt"/>
                <a:ea typeface="+mn-ea"/>
                <a:cs typeface="+mn-cs"/>
              </a:rPr>
              <a:t>Easy editing of answer type</a:t>
            </a:r>
          </a:p>
          <a:p>
            <a:r>
              <a:rPr lang="en-US" sz="1200" kern="1200" dirty="0" smtClean="0">
                <a:solidFill>
                  <a:schemeClr val="tx1"/>
                </a:solidFill>
                <a:latin typeface="+mn-lt"/>
                <a:ea typeface="+mn-ea"/>
                <a:cs typeface="+mn-cs"/>
              </a:rPr>
              <a:t>Ability to add photos and videos</a:t>
            </a:r>
          </a:p>
          <a:p>
            <a:r>
              <a:rPr lang="en-US" sz="1200" kern="1200" dirty="0" smtClean="0">
                <a:solidFill>
                  <a:schemeClr val="tx1"/>
                </a:solidFill>
                <a:latin typeface="+mn-lt"/>
                <a:ea typeface="+mn-ea"/>
                <a:cs typeface="+mn-cs"/>
              </a:rPr>
              <a:t>Heat map ability</a:t>
            </a:r>
          </a:p>
          <a:p>
            <a:r>
              <a:rPr lang="en-US" sz="1200" kern="1200" dirty="0" smtClean="0">
                <a:solidFill>
                  <a:schemeClr val="tx1"/>
                </a:solidFill>
                <a:latin typeface="+mn-lt"/>
                <a:ea typeface="+mn-ea"/>
                <a:cs typeface="+mn-cs"/>
              </a:rPr>
              <a:t>Look customization</a:t>
            </a:r>
          </a:p>
          <a:p>
            <a:r>
              <a:rPr lang="en-US" sz="1200" kern="1200" dirty="0" smtClean="0">
                <a:solidFill>
                  <a:schemeClr val="tx1"/>
                </a:solidFill>
                <a:latin typeface="+mn-lt"/>
                <a:ea typeface="+mn-ea"/>
                <a:cs typeface="+mn-cs"/>
              </a:rPr>
              <a:t>Result tracking , viewing, and analysis </a:t>
            </a:r>
          </a:p>
          <a:p>
            <a:r>
              <a:rPr lang="en-US" sz="1200" kern="1200" dirty="0" smtClean="0">
                <a:solidFill>
                  <a:schemeClr val="tx1"/>
                </a:solidFill>
                <a:latin typeface="+mn-lt"/>
                <a:ea typeface="+mn-ea"/>
                <a:cs typeface="+mn-cs"/>
              </a:rPr>
              <a:t>And many more option</a:t>
            </a:r>
          </a:p>
          <a:p>
            <a:r>
              <a:rPr lang="en-US" sz="1200" kern="1200" dirty="0" smtClean="0">
                <a:solidFill>
                  <a:schemeClr val="tx1"/>
                </a:solidFill>
                <a:latin typeface="+mn-lt"/>
                <a:ea typeface="+mn-ea"/>
                <a:cs typeface="+mn-cs"/>
              </a:rPr>
              <a:t>The program is relatively easy to use with most of the general options available near the top.  When creating a survey, there are quite a few survey templates to choose from, or you can make your own.  Then it is as simple as typing out your questions, choosing the answer type, and adding logic if need be.  One very important piece of advice is to make sure you have your survey questions planned out in advance.  It is essential that the question flow is already in place and diagrammed out to prevent confusion and errors during survey building. </a:t>
            </a:r>
          </a:p>
          <a:p>
            <a:r>
              <a:rPr lang="en-US" sz="1200" kern="1200" dirty="0" err="1" smtClean="0">
                <a:solidFill>
                  <a:schemeClr val="tx1"/>
                </a:solidFill>
                <a:latin typeface="+mn-lt"/>
                <a:ea typeface="+mn-ea"/>
                <a:cs typeface="+mn-cs"/>
              </a:rPr>
              <a:t>Qualtrics</a:t>
            </a:r>
            <a:r>
              <a:rPr lang="en-US" sz="1200" kern="1200" dirty="0" smtClean="0">
                <a:solidFill>
                  <a:schemeClr val="tx1"/>
                </a:solidFill>
                <a:latin typeface="+mn-lt"/>
                <a:ea typeface="+mn-ea"/>
                <a:cs typeface="+mn-cs"/>
              </a:rPr>
              <a:t> is easy to use and produces easy to read results.  That being said, it is not without its flaws:</a:t>
            </a:r>
          </a:p>
          <a:p>
            <a:r>
              <a:rPr lang="en-US" sz="1200" kern="1200" dirty="0" smtClean="0">
                <a:solidFill>
                  <a:schemeClr val="tx1"/>
                </a:solidFill>
                <a:latin typeface="+mn-lt"/>
                <a:ea typeface="+mn-ea"/>
                <a:cs typeface="+mn-cs"/>
              </a:rPr>
              <a:t>It is </a:t>
            </a:r>
            <a:r>
              <a:rPr lang="en-US" sz="1200" kern="1200" dirty="0" err="1" smtClean="0">
                <a:solidFill>
                  <a:schemeClr val="tx1"/>
                </a:solidFill>
                <a:latin typeface="+mn-lt"/>
                <a:ea typeface="+mn-ea"/>
                <a:cs typeface="+mn-cs"/>
              </a:rPr>
              <a:t>glitchy</a:t>
            </a:r>
            <a:r>
              <a:rPr lang="en-US" sz="1200" kern="1200" dirty="0" smtClean="0">
                <a:solidFill>
                  <a:schemeClr val="tx1"/>
                </a:solidFill>
                <a:latin typeface="+mn-lt"/>
                <a:ea typeface="+mn-ea"/>
                <a:cs typeface="+mn-cs"/>
              </a:rPr>
              <a:t> and can have loading problems; sometimes the question editor does not work properly when editing text</a:t>
            </a:r>
          </a:p>
          <a:p>
            <a:r>
              <a:rPr lang="en-US" sz="1200" kern="1200" dirty="0" smtClean="0">
                <a:solidFill>
                  <a:schemeClr val="tx1"/>
                </a:solidFill>
                <a:latin typeface="+mn-lt"/>
                <a:ea typeface="+mn-ea"/>
                <a:cs typeface="+mn-cs"/>
              </a:rPr>
              <a:t>The “Rich Text Editor” has loading issues and sometimes will not load:  Many times this had to be done and re-done because the editor would not load the proper image, and would then display blank space. Also, the images tend to be difficult to move in alignment. </a:t>
            </a:r>
          </a:p>
          <a:p>
            <a:r>
              <a:rPr lang="en-US" sz="1200" kern="1200" dirty="0" smtClean="0">
                <a:solidFill>
                  <a:schemeClr val="tx1"/>
                </a:solidFill>
                <a:latin typeface="+mn-lt"/>
                <a:ea typeface="+mn-ea"/>
                <a:cs typeface="+mn-cs"/>
              </a:rPr>
              <a:t>Editing sometimes causes words to be compounded:  In a few cases while editing questions, the words would lose their spacing causing them to be compounded.</a:t>
            </a:r>
          </a:p>
          <a:p>
            <a:r>
              <a:rPr lang="en-US" sz="1200" kern="1200" dirty="0" smtClean="0">
                <a:solidFill>
                  <a:schemeClr val="tx1"/>
                </a:solidFill>
                <a:latin typeface="+mn-lt"/>
                <a:ea typeface="+mn-ea"/>
                <a:cs typeface="+mn-cs"/>
              </a:rPr>
              <a:t>Embedded videos play upon entering the editor:  If a video has been embedded in a questions, it will play upon entering into the survey editor, which is somewhat of an annoyance.  </a:t>
            </a:r>
          </a:p>
          <a:p>
            <a:r>
              <a:rPr lang="en-US" sz="1200" kern="1200" dirty="0" smtClean="0">
                <a:solidFill>
                  <a:schemeClr val="tx1"/>
                </a:solidFill>
                <a:latin typeface="+mn-lt"/>
                <a:ea typeface="+mn-ea"/>
                <a:cs typeface="+mn-cs"/>
              </a:rPr>
              <a:t>Logic does not have a function to skip specific questions; The logic has a “skip to” function, but not the basic “skip” which disallows the skipping of various questions.  For example, if question 3 is answered “yes” you may want display question 4 and 5, but skip 6.  The “skip to” function only allows skipping to a question which would skip questions 4 and 5 altogether.  </a:t>
            </a:r>
          </a:p>
          <a:p>
            <a:endParaRPr lang="en-US" dirty="0" smtClean="0"/>
          </a:p>
          <a:p>
            <a:endParaRPr lang="en-US" dirty="0" smtClean="0"/>
          </a:p>
          <a:p>
            <a:endParaRPr lang="en-US" dirty="0" smtClean="0"/>
          </a:p>
        </p:txBody>
      </p:sp>
      <p:sp>
        <p:nvSpPr>
          <p:cNvPr id="4" name="Slide Number Placeholder 3"/>
          <p:cNvSpPr>
            <a:spLocks noGrp="1"/>
          </p:cNvSpPr>
          <p:nvPr>
            <p:ph type="sldNum" sz="quarter" idx="10"/>
          </p:nvPr>
        </p:nvSpPr>
        <p:spPr/>
        <p:txBody>
          <a:bodyPr/>
          <a:lstStyle/>
          <a:p>
            <a:fld id="{DC2CE430-8EDE-4B6A-817C-EAC4361184C8}" type="slidenum">
              <a:rPr lang="en-US" smtClean="0"/>
              <a:pPr/>
              <a:t>26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36563"/>
            <a:ext cx="7772400" cy="650876"/>
          </a:xfrm>
        </p:spPr>
        <p:txBody>
          <a:bodyPr>
            <a:normAutofit/>
          </a:bodyPr>
          <a:lstStyle>
            <a:lvl1pPr>
              <a:defRPr sz="3200" b="0" i="0" cap="all" baseline="0">
                <a:solidFill>
                  <a:schemeClr val="tx1"/>
                </a:solidFill>
                <a:latin typeface="Arial"/>
                <a:cs typeface="Aria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1317624"/>
            <a:ext cx="6400800" cy="4685467"/>
          </a:xfrm>
        </p:spPr>
        <p:txBody>
          <a:bodyPr>
            <a:normAutofit/>
          </a:bodyPr>
          <a:lstStyle>
            <a:lvl1pPr marL="0" indent="0" algn="ctr">
              <a:buNone/>
              <a:defRPr sz="1800" b="0" i="0" baseline="0">
                <a:solidFill>
                  <a:schemeClr val="tx1">
                    <a:lumMod val="75000"/>
                    <a:lumOff val="25000"/>
                  </a:schemeClr>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200" b="0" i="0" cap="none">
                <a:solidFill>
                  <a:schemeClr val="tx2">
                    <a:lumMod val="75000"/>
                  </a:schemeClr>
                </a:solidFill>
                <a:latin typeface="Arial"/>
                <a:cs typeface="Arial"/>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defRPr sz="1800" b="1" i="0">
                <a:solidFill>
                  <a:schemeClr val="tx1">
                    <a:lumMod val="90000"/>
                    <a:lumOff val="10000"/>
                  </a:schemeClr>
                </a:solidFill>
                <a:latin typeface="Arial"/>
                <a:cs typeface="Arial"/>
              </a:defRPr>
            </a:lvl1pPr>
            <a:lvl2pPr>
              <a:defRPr sz="1800" b="0" i="0">
                <a:solidFill>
                  <a:schemeClr val="tx1">
                    <a:lumMod val="75000"/>
                    <a:lumOff val="25000"/>
                  </a:schemeClr>
                </a:solidFill>
                <a:latin typeface="Arial"/>
                <a:cs typeface="Arial"/>
              </a:defRPr>
            </a:lvl2pPr>
            <a:lvl3pPr>
              <a:defRPr sz="1400" b="0" i="0">
                <a:solidFill>
                  <a:schemeClr val="tx1">
                    <a:lumMod val="75000"/>
                    <a:lumOff val="25000"/>
                  </a:schemeClr>
                </a:solidFill>
                <a:latin typeface="Arial"/>
                <a:cs typeface="Arial"/>
              </a:defRPr>
            </a:lvl3pPr>
            <a:lvl4pPr>
              <a:defRPr sz="1400" b="0" i="0">
                <a:solidFill>
                  <a:schemeClr val="tx1">
                    <a:lumMod val="75000"/>
                    <a:lumOff val="25000"/>
                  </a:schemeClr>
                </a:solidFill>
                <a:latin typeface="Arial"/>
                <a:cs typeface="Arial"/>
              </a:defRPr>
            </a:lvl4pPr>
            <a:lvl5pPr>
              <a:defRPr sz="1400" b="0" i="0">
                <a:solidFill>
                  <a:schemeClr val="tx1">
                    <a:lumMod val="75000"/>
                    <a:lumOff val="25000"/>
                  </a:schemeClr>
                </a:solidFill>
                <a:latin typeface="Arial"/>
                <a:cs typeface="Aria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200"/>
            </a:lvl1pPr>
          </a:lstStyle>
          <a:p>
            <a:r>
              <a:rPr lang="en-US" smtClean="0"/>
              <a:t>Click to edit Master title style</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e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A8B8C"/>
                </a:solidFill>
              </a:defRPr>
            </a:lvl1pPr>
          </a:lstStyle>
          <a:p>
            <a:fld id="{E0321E2E-2590-4808-B27D-1D0D473204C6}" type="datetime1">
              <a:rPr lang="en-US" smtClean="0"/>
              <a:pPr/>
              <a:t>6/4/2012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a:defRPr sz="1200">
                <a:solidFill>
                  <a:srgbClr val="8A8B8C"/>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A8B8C"/>
                </a:solidFill>
              </a:defRPr>
            </a:lvl1pPr>
          </a:lstStyle>
          <a:p>
            <a:fld id="{29F4CB59-AFDC-4CCF-9918-C793B3418E3E}" type="slidenum">
              <a:rPr lang="en-US" smtClean="0"/>
              <a:pPr/>
              <a:t>‹#›</a:t>
            </a:fld>
            <a:endParaRPr lang="en-US"/>
          </a:p>
        </p:txBody>
      </p:sp>
      <p:pic>
        <p:nvPicPr>
          <p:cNvPr id="1031" name="Picture 8" descr="ROSS PPT iceblue 2010.jpg"/>
          <p:cNvPicPr>
            <a:picLocks noChangeAspect="1"/>
          </p:cNvPicPr>
          <p:nvPr/>
        </p:nvPicPr>
        <p:blipFill>
          <a:blip r:embed="rId6" cstate="print"/>
          <a:srcRect/>
          <a:stretch>
            <a:fillRect/>
          </a:stretch>
        </p:blipFill>
        <p:spPr bwMode="auto">
          <a:xfrm>
            <a:off x="0" y="0"/>
            <a:ext cx="9144000" cy="6858000"/>
          </a:xfrm>
          <a:prstGeom prst="rect">
            <a:avLst/>
          </a:prstGeom>
          <a:noFill/>
          <a:ln w="9525">
            <a:noFill/>
            <a:miter lim="800000"/>
            <a:headEnd/>
            <a:tailEnd/>
          </a:ln>
        </p:spPr>
      </p:pic>
      <p:sp>
        <p:nvSpPr>
          <p:cNvPr id="11" name="Footer Placeholder 4"/>
          <p:cNvSpPr txBox="1">
            <a:spLocks/>
          </p:cNvSpPr>
          <p:nvPr/>
        </p:nvSpPr>
        <p:spPr>
          <a:xfrm>
            <a:off x="2524125" y="6300788"/>
            <a:ext cx="5434013" cy="365125"/>
          </a:xfrm>
          <a:prstGeom prst="rect">
            <a:avLst/>
          </a:prstGeom>
        </p:spPr>
        <p:txBody>
          <a:bodyPr anchor="ctr"/>
          <a:lstStyle/>
          <a:p>
            <a:r>
              <a:rPr lang="en-US" sz="1500" dirty="0" err="1" smtClean="0">
                <a:solidFill>
                  <a:schemeClr val="bg1"/>
                </a:solidFill>
                <a:latin typeface="News Gothic MT" pitchFamily="-108" charset="0"/>
              </a:rPr>
              <a:t>Kresge</a:t>
            </a:r>
            <a:r>
              <a:rPr lang="en-US" sz="1500" dirty="0" smtClean="0">
                <a:solidFill>
                  <a:schemeClr val="bg1"/>
                </a:solidFill>
                <a:latin typeface="News Gothic MT" pitchFamily="-108" charset="0"/>
              </a:rPr>
              <a:t> Business</a:t>
            </a:r>
            <a:r>
              <a:rPr lang="en-US" sz="1500" baseline="0" dirty="0" smtClean="0">
                <a:solidFill>
                  <a:schemeClr val="bg1"/>
                </a:solidFill>
                <a:latin typeface="News Gothic MT" pitchFamily="-108" charset="0"/>
              </a:rPr>
              <a:t> </a:t>
            </a:r>
            <a:r>
              <a:rPr lang="en-US" sz="1500" dirty="0" smtClean="0">
                <a:solidFill>
                  <a:schemeClr val="bg1"/>
                </a:solidFill>
                <a:latin typeface="News Gothic MT" pitchFamily="-108" charset="0"/>
              </a:rPr>
              <a:t>Library</a:t>
            </a:r>
            <a:r>
              <a:rPr lang="en-US" sz="1500" baseline="0" dirty="0" smtClean="0">
                <a:solidFill>
                  <a:schemeClr val="bg1"/>
                </a:solidFill>
                <a:latin typeface="News Gothic MT" pitchFamily="-108" charset="0"/>
              </a:rPr>
              <a:t>  </a:t>
            </a:r>
            <a:r>
              <a:rPr lang="en-US" sz="1500" dirty="0" smtClean="0">
                <a:solidFill>
                  <a:schemeClr val="bg1"/>
                </a:solidFill>
                <a:latin typeface="News Gothic MT" pitchFamily="-108" charset="0"/>
              </a:rPr>
              <a:t>Ross School of Business</a:t>
            </a:r>
          </a:p>
          <a:p>
            <a:endParaRPr lang="en-US" sz="1500" dirty="0">
              <a:solidFill>
                <a:schemeClr val="bg1"/>
              </a:solidFill>
              <a:latin typeface="News Gothic MT" pitchFamily="-108" charset="0"/>
            </a:endParaRPr>
          </a:p>
        </p:txBody>
      </p:sp>
      <p:sp>
        <p:nvSpPr>
          <p:cNvPr id="12" name="Slide Number Placeholder 5"/>
          <p:cNvSpPr txBox="1">
            <a:spLocks/>
          </p:cNvSpPr>
          <p:nvPr/>
        </p:nvSpPr>
        <p:spPr>
          <a:xfrm>
            <a:off x="6553200" y="6300788"/>
            <a:ext cx="2133600" cy="365125"/>
          </a:xfrm>
          <a:prstGeom prst="rect">
            <a:avLst/>
          </a:prstGeom>
        </p:spPr>
        <p:txBody>
          <a:bodyPr anchor="ctr"/>
          <a:lstStyle/>
          <a:p>
            <a:pPr algn="r"/>
            <a:fld id="{BD1B72D8-1DF0-46F7-8668-FA37089108B8}" type="slidenum">
              <a:rPr lang="en-US" sz="1200">
                <a:solidFill>
                  <a:srgbClr val="8A8B8C"/>
                </a:solidFill>
              </a:rPr>
              <a:pPr algn="r"/>
              <a:t>‹#›</a:t>
            </a:fld>
            <a:endParaRPr lang="en-US" sz="1200">
              <a:solidFill>
                <a:srgbClr val="8A8B8C"/>
              </a:solidFill>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Lst>
  <p:timing>
    <p:tnLst>
      <p:par>
        <p:cTn id="1" dur="indefinite" restart="never" nodeType="tmRoot"/>
      </p:par>
    </p:tnLst>
  </p:timing>
  <p:hf hdr="0" dt="0"/>
  <p:txStyles>
    <p:titleStyle>
      <a:lvl1pPr algn="ctr" defTabSz="457200" rtl="0" eaLnBrk="1" fontAlgn="base" hangingPunct="1">
        <a:spcBef>
          <a:spcPct val="0"/>
        </a:spcBef>
        <a:spcAft>
          <a:spcPct val="0"/>
        </a:spcAft>
        <a:defRPr sz="4400" kern="1200">
          <a:solidFill>
            <a:schemeClr val="tx1"/>
          </a:solidFill>
          <a:latin typeface="Arial"/>
          <a:ea typeface="ＭＳ Ｐゴシック" pitchFamily="-108" charset="-128"/>
          <a:cs typeface="+mj-cs"/>
        </a:defRPr>
      </a:lvl1pPr>
      <a:lvl2pPr algn="ctr" defTabSz="457200" rtl="0" eaLnBrk="1" fontAlgn="base" hangingPunct="1">
        <a:spcBef>
          <a:spcPct val="0"/>
        </a:spcBef>
        <a:spcAft>
          <a:spcPct val="0"/>
        </a:spcAft>
        <a:defRPr sz="4400">
          <a:solidFill>
            <a:schemeClr val="tx1"/>
          </a:solidFill>
          <a:latin typeface="Arial" charset="0"/>
          <a:ea typeface="ＭＳ Ｐゴシック" pitchFamily="-108" charset="-128"/>
        </a:defRPr>
      </a:lvl2pPr>
      <a:lvl3pPr algn="ctr" defTabSz="457200" rtl="0" eaLnBrk="1" fontAlgn="base" hangingPunct="1">
        <a:spcBef>
          <a:spcPct val="0"/>
        </a:spcBef>
        <a:spcAft>
          <a:spcPct val="0"/>
        </a:spcAft>
        <a:defRPr sz="4400">
          <a:solidFill>
            <a:schemeClr val="tx1"/>
          </a:solidFill>
          <a:latin typeface="Arial" charset="0"/>
          <a:ea typeface="ＭＳ Ｐゴシック" pitchFamily="-108" charset="-128"/>
        </a:defRPr>
      </a:lvl3pPr>
      <a:lvl4pPr algn="ctr" defTabSz="457200" rtl="0" eaLnBrk="1" fontAlgn="base" hangingPunct="1">
        <a:spcBef>
          <a:spcPct val="0"/>
        </a:spcBef>
        <a:spcAft>
          <a:spcPct val="0"/>
        </a:spcAft>
        <a:defRPr sz="4400">
          <a:solidFill>
            <a:schemeClr val="tx1"/>
          </a:solidFill>
          <a:latin typeface="Arial" charset="0"/>
          <a:ea typeface="ＭＳ Ｐゴシック" pitchFamily="-108" charset="-128"/>
        </a:defRPr>
      </a:lvl4pPr>
      <a:lvl5pPr algn="ctr" defTabSz="457200" rtl="0" eaLnBrk="1" fontAlgn="base" hangingPunct="1">
        <a:spcBef>
          <a:spcPct val="0"/>
        </a:spcBef>
        <a:spcAft>
          <a:spcPct val="0"/>
        </a:spcAft>
        <a:defRPr sz="4400">
          <a:solidFill>
            <a:schemeClr val="tx1"/>
          </a:solidFill>
          <a:latin typeface="Arial" charset="0"/>
          <a:ea typeface="ＭＳ Ｐゴシック" pitchFamily="-108" charset="-128"/>
        </a:defRPr>
      </a:lvl5pPr>
      <a:lvl6pPr marL="457200" algn="ctr" defTabSz="457200" rtl="0" eaLnBrk="1" fontAlgn="base" hangingPunct="1">
        <a:spcBef>
          <a:spcPct val="0"/>
        </a:spcBef>
        <a:spcAft>
          <a:spcPct val="0"/>
        </a:spcAft>
        <a:defRPr sz="4400">
          <a:solidFill>
            <a:schemeClr val="tx1"/>
          </a:solidFill>
          <a:latin typeface="Arial" charset="0"/>
          <a:ea typeface="ＭＳ Ｐゴシック" pitchFamily="-108" charset="-128"/>
        </a:defRPr>
      </a:lvl6pPr>
      <a:lvl7pPr marL="914400" algn="ctr" defTabSz="457200" rtl="0" eaLnBrk="1" fontAlgn="base" hangingPunct="1">
        <a:spcBef>
          <a:spcPct val="0"/>
        </a:spcBef>
        <a:spcAft>
          <a:spcPct val="0"/>
        </a:spcAft>
        <a:defRPr sz="4400">
          <a:solidFill>
            <a:schemeClr val="tx1"/>
          </a:solidFill>
          <a:latin typeface="Arial" charset="0"/>
          <a:ea typeface="ＭＳ Ｐゴシック" pitchFamily="-108" charset="-128"/>
        </a:defRPr>
      </a:lvl7pPr>
      <a:lvl8pPr marL="1371600" algn="ctr" defTabSz="457200" rtl="0" eaLnBrk="1" fontAlgn="base" hangingPunct="1">
        <a:spcBef>
          <a:spcPct val="0"/>
        </a:spcBef>
        <a:spcAft>
          <a:spcPct val="0"/>
        </a:spcAft>
        <a:defRPr sz="4400">
          <a:solidFill>
            <a:schemeClr val="tx1"/>
          </a:solidFill>
          <a:latin typeface="Arial" charset="0"/>
          <a:ea typeface="ＭＳ Ｐゴシック" pitchFamily="-108" charset="-128"/>
        </a:defRPr>
      </a:lvl8pPr>
      <a:lvl9pPr marL="1828800" algn="ctr" defTabSz="457200" rtl="0" eaLnBrk="1" fontAlgn="base" hangingPunct="1">
        <a:spcBef>
          <a:spcPct val="0"/>
        </a:spcBef>
        <a:spcAft>
          <a:spcPct val="0"/>
        </a:spcAft>
        <a:defRPr sz="4400">
          <a:solidFill>
            <a:schemeClr val="tx1"/>
          </a:solidFill>
          <a:latin typeface="Arial" charset="0"/>
          <a:ea typeface="ＭＳ Ｐゴシック" pitchFamily="-108" charset="-128"/>
        </a:defRPr>
      </a:lvl9pPr>
    </p:titleStyle>
    <p:body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Arial"/>
          <a:ea typeface="ＭＳ Ｐゴシック" pitchFamily="-108" charset="-128"/>
          <a:cs typeface="+mn-cs"/>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Arial"/>
          <a:ea typeface="ＭＳ Ｐゴシック" pitchFamily="-108" charset="-128"/>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Arial"/>
          <a:ea typeface="ＭＳ Ｐゴシック" pitchFamily="-108" charset="-128"/>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Arial"/>
          <a:ea typeface="ＭＳ Ｐゴシック" pitchFamily="-108" charset="-128"/>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Arial"/>
          <a:ea typeface="ＭＳ Ｐゴシック" pitchFamily="-108"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video" Target="../media/media1.wmv"/><Relationship Id="rId5" Type="http://schemas.openxmlformats.org/officeDocument/2006/relationships/image" Target="../media/image4.png"/><Relationship Id="rId4" Type="http://schemas.microsoft.com/office/2007/relationships/media" Target="../media/media1.wmv"/></Relationships>
</file>

<file path=ppt/slides/_rels/slide1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Worth Watching: Assessment of Video Tutorials in Academic Libraries</a:t>
            </a:r>
            <a:endParaRPr lang="en-US" dirty="0"/>
          </a:p>
        </p:txBody>
      </p:sp>
      <p:sp>
        <p:nvSpPr>
          <p:cNvPr id="3" name="Subtitle 2"/>
          <p:cNvSpPr>
            <a:spLocks noGrp="1"/>
          </p:cNvSpPr>
          <p:nvPr>
            <p:ph type="subTitle" idx="1"/>
          </p:nvPr>
        </p:nvSpPr>
        <p:spPr/>
        <p:txBody>
          <a:bodyPr/>
          <a:lstStyle/>
          <a:p>
            <a:endParaRPr lang="en-US" dirty="0" smtClean="0"/>
          </a:p>
          <a:p>
            <a:endParaRPr lang="en-US" dirty="0" smtClean="0"/>
          </a:p>
          <a:p>
            <a:endParaRPr lang="en-US" dirty="0" smtClean="0"/>
          </a:p>
          <a:p>
            <a:endParaRPr lang="en-US" dirty="0" smtClean="0"/>
          </a:p>
          <a:p>
            <a:endParaRPr lang="en-US" dirty="0" smtClean="0"/>
          </a:p>
          <a:p>
            <a:endParaRPr lang="en-US" dirty="0" smtClean="0"/>
          </a:p>
          <a:p>
            <a:pPr algn="l"/>
            <a:r>
              <a:rPr lang="en-US" dirty="0" smtClean="0"/>
              <a:t>Sally </a:t>
            </a:r>
            <a:r>
              <a:rPr lang="en-US" dirty="0" err="1" smtClean="0"/>
              <a:t>Ziph</a:t>
            </a:r>
            <a:r>
              <a:rPr lang="en-US" dirty="0" smtClean="0"/>
              <a:t> </a:t>
            </a:r>
          </a:p>
          <a:p>
            <a:pPr algn="l"/>
            <a:r>
              <a:rPr lang="en-US" sz="1400" dirty="0" smtClean="0"/>
              <a:t>(Librarian, Ross School of Business, University of Michigan)</a:t>
            </a:r>
            <a:r>
              <a:rPr lang="en-US" dirty="0" smtClean="0"/>
              <a:t>, </a:t>
            </a:r>
          </a:p>
          <a:p>
            <a:pPr algn="l"/>
            <a:r>
              <a:rPr lang="en-US" dirty="0" smtClean="0"/>
              <a:t>Jennifer </a:t>
            </a:r>
            <a:r>
              <a:rPr lang="en-US" dirty="0" err="1" smtClean="0"/>
              <a:t>Lammers</a:t>
            </a:r>
            <a:r>
              <a:rPr lang="en-US" dirty="0" smtClean="0"/>
              <a:t> Zimmer </a:t>
            </a:r>
            <a:r>
              <a:rPr lang="en-US" sz="1400" dirty="0" smtClean="0"/>
              <a:t>(Librarian, Ross School of Business, University of Michigan), </a:t>
            </a:r>
          </a:p>
          <a:p>
            <a:pPr algn="l"/>
            <a:r>
              <a:rPr lang="en-US" dirty="0" smtClean="0"/>
              <a:t>Kelly Burr </a:t>
            </a:r>
            <a:r>
              <a:rPr lang="en-US" sz="1400" dirty="0" smtClean="0"/>
              <a:t>(Digital Technologies Assistant, Ross School of Business, University of Michigan)</a:t>
            </a:r>
          </a:p>
          <a:p>
            <a:endParaRPr lang="en-US" sz="1400" dirty="0" smtClean="0"/>
          </a:p>
          <a:p>
            <a:pPr algn="l"/>
            <a:r>
              <a:rPr lang="en-US" sz="1400" dirty="0" smtClean="0"/>
              <a:t>*With special thanks to Elizabeth Beers, Assessment Librarian, University of Chicago</a:t>
            </a:r>
          </a:p>
          <a:p>
            <a:endParaRPr lang="en-US" dirty="0"/>
          </a:p>
        </p:txBody>
      </p:sp>
      <p:sp>
        <p:nvSpPr>
          <p:cNvPr id="4" name="Slide Number Placeholder 3"/>
          <p:cNvSpPr>
            <a:spLocks noGrp="1"/>
          </p:cNvSpPr>
          <p:nvPr>
            <p:ph type="sldNum" sz="quarter" idx="4294967295"/>
          </p:nvPr>
        </p:nvSpPr>
        <p:spPr>
          <a:xfrm>
            <a:off x="7010400" y="6356350"/>
            <a:ext cx="2133600" cy="365125"/>
          </a:xfrm>
        </p:spPr>
        <p:txBody>
          <a:bodyPr/>
          <a:lstStyle/>
          <a:p>
            <a:fld id="{29F4CB59-AFDC-4CCF-9918-C793B3418E3E}" type="slidenum">
              <a:rPr lang="en-US" smtClean="0"/>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Overview</a:t>
            </a:r>
            <a:endParaRPr lang="en-US" dirty="0"/>
          </a:p>
        </p:txBody>
      </p:sp>
      <p:sp>
        <p:nvSpPr>
          <p:cNvPr id="3" name="Content Placeholder 2"/>
          <p:cNvSpPr>
            <a:spLocks noGrp="1"/>
          </p:cNvSpPr>
          <p:nvPr>
            <p:ph idx="1"/>
          </p:nvPr>
        </p:nvSpPr>
        <p:spPr/>
        <p:txBody>
          <a:bodyPr/>
          <a:lstStyle/>
          <a:p>
            <a:r>
              <a:rPr lang="en-US" b="0" dirty="0" smtClean="0"/>
              <a:t>Background information</a:t>
            </a:r>
          </a:p>
          <a:p>
            <a:r>
              <a:rPr lang="en-US" b="0" dirty="0" smtClean="0"/>
              <a:t>Overview of projects</a:t>
            </a:r>
          </a:p>
          <a:p>
            <a:r>
              <a:rPr lang="en-US" b="0" dirty="0" smtClean="0"/>
              <a:t>Results</a:t>
            </a:r>
          </a:p>
          <a:p>
            <a:r>
              <a:rPr lang="en-US" b="0" dirty="0" smtClean="0"/>
              <a:t>Conclusions</a:t>
            </a:r>
          </a:p>
          <a:p>
            <a:r>
              <a:rPr lang="en-US" b="0" dirty="0" smtClean="0"/>
              <a:t>Going forward</a:t>
            </a:r>
          </a:p>
        </p:txBody>
      </p:sp>
      <p:sp>
        <p:nvSpPr>
          <p:cNvPr id="4" name="Slide Number Placeholder 3"/>
          <p:cNvSpPr>
            <a:spLocks noGrp="1"/>
          </p:cNvSpPr>
          <p:nvPr>
            <p:ph type="sldNum" sz="quarter" idx="4294967295"/>
          </p:nvPr>
        </p:nvSpPr>
        <p:spPr>
          <a:xfrm>
            <a:off x="7010400" y="6356350"/>
            <a:ext cx="2133600" cy="365125"/>
          </a:xfrm>
        </p:spPr>
        <p:txBody>
          <a:bodyPr/>
          <a:lstStyle/>
          <a:p>
            <a:fld id="{29F4CB59-AFDC-4CCF-9918-C793B3418E3E}"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dirty="0" smtClean="0"/>
              <a:t>Background - 2010 and 2012 Survey</a:t>
            </a:r>
            <a:endParaRPr lang="en-US" sz="4000" dirty="0"/>
          </a:p>
        </p:txBody>
      </p:sp>
      <p:sp>
        <p:nvSpPr>
          <p:cNvPr id="3" name="Content Placeholder 2"/>
          <p:cNvSpPr>
            <a:spLocks noGrp="1"/>
          </p:cNvSpPr>
          <p:nvPr>
            <p:ph idx="1"/>
          </p:nvPr>
        </p:nvSpPr>
        <p:spPr/>
        <p:txBody>
          <a:bodyPr>
            <a:normAutofit/>
          </a:bodyPr>
          <a:lstStyle/>
          <a:p>
            <a:r>
              <a:rPr lang="en-US" b="0" dirty="0" smtClean="0"/>
              <a:t>New MBA Consortium students</a:t>
            </a:r>
          </a:p>
          <a:p>
            <a:r>
              <a:rPr lang="en-US" b="0" dirty="0" smtClean="0"/>
              <a:t>Asked us to create the video tutorials in 2009</a:t>
            </a:r>
          </a:p>
          <a:p>
            <a:r>
              <a:rPr lang="en-US" b="0" dirty="0" smtClean="0"/>
              <a:t>Videos were intended to help complete a specific task: i.e. Build-a-list in OneSource</a:t>
            </a:r>
            <a:endParaRPr lang="en-US" b="0" dirty="0"/>
          </a:p>
        </p:txBody>
      </p:sp>
      <p:sp>
        <p:nvSpPr>
          <p:cNvPr id="4" name="Slide Number Placeholder 3"/>
          <p:cNvSpPr>
            <a:spLocks noGrp="1"/>
          </p:cNvSpPr>
          <p:nvPr>
            <p:ph type="sldNum" sz="quarter" idx="4294967295"/>
          </p:nvPr>
        </p:nvSpPr>
        <p:spPr>
          <a:xfrm>
            <a:off x="7010400" y="6356350"/>
            <a:ext cx="2133600" cy="365125"/>
          </a:xfrm>
        </p:spPr>
        <p:txBody>
          <a:bodyPr/>
          <a:lstStyle/>
          <a:p>
            <a:fld id="{29F4CB59-AFDC-4CCF-9918-C793B3418E3E}"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Background – Testing Group</a:t>
            </a:r>
            <a:endParaRPr lang="en-US" dirty="0"/>
          </a:p>
        </p:txBody>
      </p:sp>
      <p:sp>
        <p:nvSpPr>
          <p:cNvPr id="3" name="Content Placeholder 2"/>
          <p:cNvSpPr>
            <a:spLocks noGrp="1"/>
          </p:cNvSpPr>
          <p:nvPr>
            <p:ph idx="1"/>
          </p:nvPr>
        </p:nvSpPr>
        <p:spPr/>
        <p:txBody>
          <a:bodyPr>
            <a:normAutofit/>
          </a:bodyPr>
          <a:lstStyle/>
          <a:p>
            <a:r>
              <a:rPr lang="en-US" b="0" dirty="0" smtClean="0"/>
              <a:t>MBA Consortium Student Group 2013:</a:t>
            </a:r>
          </a:p>
          <a:p>
            <a:r>
              <a:rPr lang="en-US" b="0" dirty="0" smtClean="0"/>
              <a:t>Age: 26-35 </a:t>
            </a:r>
          </a:p>
          <a:p>
            <a:r>
              <a:rPr lang="en-US" b="0" dirty="0" smtClean="0"/>
              <a:t>Minority students</a:t>
            </a:r>
          </a:p>
          <a:p>
            <a:r>
              <a:rPr lang="en-US" b="0" dirty="0" smtClean="0"/>
              <a:t>Met with job recruiters off-campus before ever coming to </a:t>
            </a:r>
            <a:r>
              <a:rPr lang="en-US" b="0" dirty="0" err="1" smtClean="0"/>
              <a:t>Kresge</a:t>
            </a:r>
            <a:endParaRPr lang="en-US" b="0" dirty="0" smtClean="0"/>
          </a:p>
          <a:p>
            <a:pPr>
              <a:buNone/>
            </a:pPr>
            <a:endParaRPr lang="en-US" dirty="0"/>
          </a:p>
        </p:txBody>
      </p:sp>
      <p:sp>
        <p:nvSpPr>
          <p:cNvPr id="4" name="Slide Number Placeholder 3"/>
          <p:cNvSpPr>
            <a:spLocks noGrp="1"/>
          </p:cNvSpPr>
          <p:nvPr>
            <p:ph type="sldNum" sz="quarter" idx="4294967295"/>
          </p:nvPr>
        </p:nvSpPr>
        <p:spPr>
          <a:xfrm>
            <a:off x="7010400" y="6356350"/>
            <a:ext cx="2133600" cy="365125"/>
          </a:xfrm>
        </p:spPr>
        <p:txBody>
          <a:bodyPr/>
          <a:lstStyle/>
          <a:p>
            <a:fld id="{29F4CB59-AFDC-4CCF-9918-C793B3418E3E}"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Background - Creation of Videos</a:t>
            </a:r>
            <a:endParaRPr lang="en-US" dirty="0"/>
          </a:p>
        </p:txBody>
      </p:sp>
      <p:sp>
        <p:nvSpPr>
          <p:cNvPr id="3" name="Content Placeholder 2"/>
          <p:cNvSpPr>
            <a:spLocks noGrp="1"/>
          </p:cNvSpPr>
          <p:nvPr>
            <p:ph idx="1"/>
          </p:nvPr>
        </p:nvSpPr>
        <p:spPr/>
        <p:txBody>
          <a:bodyPr/>
          <a:lstStyle/>
          <a:p>
            <a:r>
              <a:rPr lang="en-US" b="0" dirty="0" smtClean="0"/>
              <a:t>Wrote scripts based on FAQs</a:t>
            </a:r>
          </a:p>
          <a:p>
            <a:r>
              <a:rPr lang="en-US" b="0" dirty="0" smtClean="0"/>
              <a:t>Technologies: Audacity for audio and </a:t>
            </a:r>
            <a:r>
              <a:rPr lang="en-US" b="0" dirty="0" err="1" smtClean="0"/>
              <a:t>Camtasia</a:t>
            </a:r>
            <a:r>
              <a:rPr lang="en-US" b="0" dirty="0" smtClean="0"/>
              <a:t> for screen capture</a:t>
            </a:r>
          </a:p>
          <a:p>
            <a:r>
              <a:rPr lang="en-US" b="0" dirty="0" smtClean="0"/>
              <a:t>Advertised videos by email</a:t>
            </a:r>
          </a:p>
          <a:p>
            <a:r>
              <a:rPr lang="en-US" b="0" dirty="0" smtClean="0"/>
              <a:t>Videos added to our Instruction page</a:t>
            </a:r>
          </a:p>
          <a:p>
            <a:pPr lvl="1"/>
            <a:r>
              <a:rPr lang="en-US" sz="1600" dirty="0" smtClean="0"/>
              <a:t>http://www.bus.umich.edu/kresgelibrary/support/instruction.htm</a:t>
            </a:r>
            <a:endParaRPr lang="en-US" sz="1600" dirty="0"/>
          </a:p>
        </p:txBody>
      </p:sp>
      <p:sp>
        <p:nvSpPr>
          <p:cNvPr id="4" name="Slide Number Placeholder 3"/>
          <p:cNvSpPr>
            <a:spLocks noGrp="1"/>
          </p:cNvSpPr>
          <p:nvPr>
            <p:ph type="sldNum" sz="quarter" idx="4294967295"/>
          </p:nvPr>
        </p:nvSpPr>
        <p:spPr>
          <a:xfrm>
            <a:off x="7010400" y="6356350"/>
            <a:ext cx="2133600" cy="365125"/>
          </a:xfrm>
        </p:spPr>
        <p:txBody>
          <a:bodyPr/>
          <a:lstStyle/>
          <a:p>
            <a:fld id="{29F4CB59-AFDC-4CCF-9918-C793B3418E3E}"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 of Two Projects</a:t>
            </a:r>
            <a:endParaRPr lang="en-US" dirty="0"/>
          </a:p>
        </p:txBody>
      </p:sp>
      <p:sp>
        <p:nvSpPr>
          <p:cNvPr id="3" name="Content Placeholder 2"/>
          <p:cNvSpPr>
            <a:spLocks noGrp="1"/>
          </p:cNvSpPr>
          <p:nvPr>
            <p:ph idx="1"/>
          </p:nvPr>
        </p:nvSpPr>
        <p:spPr/>
        <p:txBody>
          <a:bodyPr/>
          <a:lstStyle/>
          <a:p>
            <a:r>
              <a:rPr lang="en-US" b="0" dirty="0" smtClean="0"/>
              <a:t>2010: How do we evaluate the effectiveness  of non-interactive task-based point-of-use video tutorials?</a:t>
            </a:r>
          </a:p>
          <a:p>
            <a:endParaRPr lang="en-US" b="0" dirty="0" smtClean="0"/>
          </a:p>
          <a:p>
            <a:r>
              <a:rPr lang="en-US" b="0" dirty="0" smtClean="0"/>
              <a:t>2012: Can grad students (MBAs) learn a library </a:t>
            </a:r>
            <a:r>
              <a:rPr lang="en-US" b="0" i="1" dirty="0" smtClean="0"/>
              <a:t>database task </a:t>
            </a:r>
            <a:r>
              <a:rPr lang="en-US" b="0" dirty="0" smtClean="0"/>
              <a:t>through a </a:t>
            </a:r>
            <a:r>
              <a:rPr lang="en-US" b="0" dirty="0" err="1" smtClean="0"/>
              <a:t>screencast</a:t>
            </a:r>
            <a:r>
              <a:rPr lang="en-US" b="0" dirty="0" smtClean="0"/>
              <a:t> video tutorial?</a:t>
            </a:r>
          </a:p>
          <a:p>
            <a:endParaRPr lang="en-US" b="0" i="1" dirty="0" smtClean="0"/>
          </a:p>
          <a:p>
            <a:r>
              <a:rPr lang="en-US" b="0" i="1" dirty="0" smtClean="0"/>
              <a:t>In 2012, we wanted to delve deeper into student learning outcomes.</a:t>
            </a:r>
          </a:p>
        </p:txBody>
      </p:sp>
      <p:sp>
        <p:nvSpPr>
          <p:cNvPr id="4" name="Slide Number Placeholder 3"/>
          <p:cNvSpPr>
            <a:spLocks noGrp="1"/>
          </p:cNvSpPr>
          <p:nvPr>
            <p:ph type="sldNum" sz="quarter" idx="4294967295"/>
          </p:nvPr>
        </p:nvSpPr>
        <p:spPr>
          <a:xfrm>
            <a:off x="7010400" y="6356350"/>
            <a:ext cx="2133600" cy="365125"/>
          </a:xfrm>
        </p:spPr>
        <p:txBody>
          <a:bodyPr/>
          <a:lstStyle/>
          <a:p>
            <a:fld id="{29F4CB59-AFDC-4CCF-9918-C793B3418E3E}"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2010 Literature Search</a:t>
            </a:r>
            <a:endParaRPr lang="en-US" dirty="0"/>
          </a:p>
        </p:txBody>
      </p:sp>
      <p:sp>
        <p:nvSpPr>
          <p:cNvPr id="3" name="Content Placeholder 2"/>
          <p:cNvSpPr>
            <a:spLocks noGrp="1"/>
          </p:cNvSpPr>
          <p:nvPr>
            <p:ph idx="1"/>
          </p:nvPr>
        </p:nvSpPr>
        <p:spPr/>
        <p:txBody>
          <a:bodyPr>
            <a:normAutofit/>
          </a:bodyPr>
          <a:lstStyle/>
          <a:p>
            <a:r>
              <a:rPr lang="en-US" b="0" dirty="0" smtClean="0"/>
              <a:t>How do we evaluate the effectiveness of non-interactive task-based point-of-use video tutorials?</a:t>
            </a:r>
          </a:p>
          <a:p>
            <a:r>
              <a:rPr lang="en-US" sz="3200" b="0" dirty="0" smtClean="0"/>
              <a:t>Best practices included</a:t>
            </a:r>
            <a:r>
              <a:rPr lang="en-US" b="0" dirty="0" smtClean="0"/>
              <a:t>:</a:t>
            </a:r>
          </a:p>
          <a:p>
            <a:pPr lvl="1"/>
            <a:r>
              <a:rPr lang="en-US" sz="2600" dirty="0" smtClean="0"/>
              <a:t>Pre/post Tests</a:t>
            </a:r>
          </a:p>
          <a:p>
            <a:pPr lvl="1"/>
            <a:r>
              <a:rPr lang="en-US" sz="2600" dirty="0" smtClean="0"/>
              <a:t>A/B tests</a:t>
            </a:r>
          </a:p>
          <a:p>
            <a:pPr lvl="1"/>
            <a:r>
              <a:rPr lang="en-US" sz="2600" dirty="0" smtClean="0"/>
              <a:t>Focus groups and user interviews</a:t>
            </a:r>
          </a:p>
          <a:p>
            <a:pPr lvl="1"/>
            <a:r>
              <a:rPr lang="en-US" sz="2600" dirty="0" smtClean="0"/>
              <a:t>Surveys </a:t>
            </a:r>
          </a:p>
          <a:p>
            <a:pPr lvl="1"/>
            <a:r>
              <a:rPr lang="en-US" sz="2600" dirty="0" smtClean="0"/>
              <a:t>Statistics</a:t>
            </a:r>
            <a:endParaRPr lang="en-US" sz="2600" dirty="0"/>
          </a:p>
        </p:txBody>
      </p:sp>
      <p:sp>
        <p:nvSpPr>
          <p:cNvPr id="4" name="Slide Number Placeholder 3"/>
          <p:cNvSpPr>
            <a:spLocks noGrp="1"/>
          </p:cNvSpPr>
          <p:nvPr>
            <p:ph type="sldNum" sz="quarter" idx="4294967295"/>
          </p:nvPr>
        </p:nvSpPr>
        <p:spPr>
          <a:xfrm>
            <a:off x="7010400" y="6356350"/>
            <a:ext cx="2133600" cy="365125"/>
          </a:xfrm>
        </p:spPr>
        <p:txBody>
          <a:bodyPr/>
          <a:lstStyle/>
          <a:p>
            <a:fld id="{29F4CB59-AFDC-4CCF-9918-C793B3418E3E}"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Survey Methodology 2010</a:t>
            </a:r>
            <a:endParaRPr lang="en-US" dirty="0"/>
          </a:p>
        </p:txBody>
      </p:sp>
      <p:sp>
        <p:nvSpPr>
          <p:cNvPr id="3" name="Content Placeholder 2"/>
          <p:cNvSpPr>
            <a:spLocks noGrp="1"/>
          </p:cNvSpPr>
          <p:nvPr>
            <p:ph idx="1"/>
          </p:nvPr>
        </p:nvSpPr>
        <p:spPr/>
        <p:txBody>
          <a:bodyPr>
            <a:normAutofit/>
          </a:bodyPr>
          <a:lstStyle/>
          <a:p>
            <a:r>
              <a:rPr lang="en-US" b="0" dirty="0" smtClean="0"/>
              <a:t>Questions made up by librarians (based on our experience)</a:t>
            </a:r>
          </a:p>
          <a:p>
            <a:r>
              <a:rPr lang="en-US" b="0" dirty="0" err="1" smtClean="0"/>
              <a:t>Qualtrics</a:t>
            </a:r>
            <a:r>
              <a:rPr lang="en-US" b="0" dirty="0" smtClean="0"/>
              <a:t> survey emailed to MBA Consortium students </a:t>
            </a:r>
          </a:p>
          <a:p>
            <a:endParaRPr lang="en-US" dirty="0"/>
          </a:p>
        </p:txBody>
      </p:sp>
      <p:sp>
        <p:nvSpPr>
          <p:cNvPr id="4" name="Slide Number Placeholder 3"/>
          <p:cNvSpPr>
            <a:spLocks noGrp="1"/>
          </p:cNvSpPr>
          <p:nvPr>
            <p:ph type="sldNum" sz="quarter" idx="4294967295"/>
          </p:nvPr>
        </p:nvSpPr>
        <p:spPr>
          <a:xfrm>
            <a:off x="7010400" y="6356350"/>
            <a:ext cx="2133600" cy="365125"/>
          </a:xfrm>
        </p:spPr>
        <p:txBody>
          <a:bodyPr/>
          <a:lstStyle/>
          <a:p>
            <a:fld id="{29F4CB59-AFDC-4CCF-9918-C793B3418E3E}"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Screen Shot 2010 Survey</a:t>
            </a:r>
            <a:endParaRPr lang="en-US" dirty="0"/>
          </a:p>
        </p:txBody>
      </p:sp>
      <p:sp>
        <p:nvSpPr>
          <p:cNvPr id="3" name="Content Placeholder 2"/>
          <p:cNvSpPr>
            <a:spLocks noGrp="1"/>
          </p:cNvSpPr>
          <p:nvPr>
            <p:ph idx="1"/>
          </p:nvPr>
        </p:nvSpPr>
        <p:spPr/>
        <p:txBody>
          <a:bodyPr/>
          <a:lstStyle/>
          <a:p>
            <a:endParaRPr lang="en-US" dirty="0"/>
          </a:p>
        </p:txBody>
      </p:sp>
      <p:sp>
        <p:nvSpPr>
          <p:cNvPr id="5" name="Slide Number Placeholder 4"/>
          <p:cNvSpPr>
            <a:spLocks noGrp="1"/>
          </p:cNvSpPr>
          <p:nvPr>
            <p:ph type="sldNum" sz="quarter" idx="4294967295"/>
          </p:nvPr>
        </p:nvSpPr>
        <p:spPr>
          <a:xfrm>
            <a:off x="7010400" y="6356350"/>
            <a:ext cx="2133600" cy="365125"/>
          </a:xfrm>
        </p:spPr>
        <p:txBody>
          <a:bodyPr/>
          <a:lstStyle/>
          <a:p>
            <a:fld id="{29F4CB59-AFDC-4CCF-9918-C793B3418E3E}" type="slidenum">
              <a:rPr lang="en-US" smtClean="0"/>
              <a:pPr/>
              <a:t>9</a:t>
            </a:fld>
            <a:endParaRPr lang="en-US"/>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62000" y="1905000"/>
            <a:ext cx="7305675" cy="39433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 2010</a:t>
            </a:r>
            <a:endParaRPr lang="en-US" dirty="0"/>
          </a:p>
        </p:txBody>
      </p:sp>
      <p:sp>
        <p:nvSpPr>
          <p:cNvPr id="3" name="Content Placeholder 2"/>
          <p:cNvSpPr>
            <a:spLocks noGrp="1"/>
          </p:cNvSpPr>
          <p:nvPr>
            <p:ph idx="1"/>
          </p:nvPr>
        </p:nvSpPr>
        <p:spPr/>
        <p:txBody>
          <a:bodyPr/>
          <a:lstStyle/>
          <a:p>
            <a:r>
              <a:rPr lang="en-US" b="0" dirty="0" smtClean="0"/>
              <a:t>30% students responded to email survey (13 out of 45 total)</a:t>
            </a:r>
          </a:p>
          <a:p>
            <a:r>
              <a:rPr lang="en-US" b="0" dirty="0" smtClean="0"/>
              <a:t>23% of respondents had used the videos</a:t>
            </a:r>
          </a:p>
          <a:p>
            <a:r>
              <a:rPr lang="en-US" b="0" dirty="0" smtClean="0"/>
              <a:t>77% of respondents didn’t use videos because:</a:t>
            </a:r>
          </a:p>
          <a:p>
            <a:pPr lvl="1"/>
            <a:r>
              <a:rPr lang="en-US" b="0" dirty="0" smtClean="0"/>
              <a:t>Didn’t know they were available</a:t>
            </a:r>
          </a:p>
          <a:p>
            <a:pPr lvl="1"/>
            <a:r>
              <a:rPr lang="en-US" b="0" dirty="0" smtClean="0"/>
              <a:t>Videos were not “relevant”</a:t>
            </a:r>
          </a:p>
        </p:txBody>
      </p:sp>
      <p:sp>
        <p:nvSpPr>
          <p:cNvPr id="5" name="Slide Number Placeholder 4"/>
          <p:cNvSpPr>
            <a:spLocks noGrp="1"/>
          </p:cNvSpPr>
          <p:nvPr>
            <p:ph type="sldNum" sz="quarter" idx="4294967295"/>
          </p:nvPr>
        </p:nvSpPr>
        <p:spPr>
          <a:xfrm>
            <a:off x="7010400" y="6356350"/>
            <a:ext cx="2133600" cy="365125"/>
          </a:xfrm>
        </p:spPr>
        <p:txBody>
          <a:bodyPr/>
          <a:lstStyle/>
          <a:p>
            <a:fld id="{29F4CB59-AFDC-4CCF-9918-C793B3418E3E}"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Conclusions From 2010 Project</a:t>
            </a:r>
            <a:endParaRPr lang="en-US" dirty="0"/>
          </a:p>
        </p:txBody>
      </p:sp>
      <p:sp>
        <p:nvSpPr>
          <p:cNvPr id="3" name="Content Placeholder 2"/>
          <p:cNvSpPr>
            <a:spLocks noGrp="1"/>
          </p:cNvSpPr>
          <p:nvPr>
            <p:ph idx="1"/>
          </p:nvPr>
        </p:nvSpPr>
        <p:spPr/>
        <p:txBody>
          <a:bodyPr>
            <a:normAutofit/>
          </a:bodyPr>
          <a:lstStyle/>
          <a:p>
            <a:r>
              <a:rPr lang="en-US" b="0" dirty="0" smtClean="0"/>
              <a:t>List of Best Practices and pros/cons of each practice</a:t>
            </a:r>
          </a:p>
          <a:p>
            <a:r>
              <a:rPr lang="en-US" b="0" dirty="0" smtClean="0"/>
              <a:t>We concluded that future evaluation should include:</a:t>
            </a:r>
          </a:p>
          <a:p>
            <a:pPr lvl="1"/>
            <a:r>
              <a:rPr lang="en-US" dirty="0" smtClean="0"/>
              <a:t>Continued gathering of usage statistics</a:t>
            </a:r>
          </a:p>
          <a:p>
            <a:pPr lvl="1"/>
            <a:r>
              <a:rPr lang="en-US" dirty="0" smtClean="0"/>
              <a:t>Focus groups to refine tutorials/topics</a:t>
            </a:r>
          </a:p>
          <a:p>
            <a:pPr lvl="1"/>
            <a:r>
              <a:rPr lang="en-US" dirty="0" smtClean="0"/>
              <a:t>Testing methodologies that more accurately measure learning outcomes and usefulness</a:t>
            </a:r>
            <a:endParaRPr lang="en-US" dirty="0"/>
          </a:p>
        </p:txBody>
      </p:sp>
      <p:sp>
        <p:nvSpPr>
          <p:cNvPr id="4" name="Slide Number Placeholder 3"/>
          <p:cNvSpPr>
            <a:spLocks noGrp="1"/>
          </p:cNvSpPr>
          <p:nvPr>
            <p:ph type="sldNum" sz="quarter" idx="4294967295"/>
          </p:nvPr>
        </p:nvSpPr>
        <p:spPr>
          <a:xfrm>
            <a:off x="7010400" y="6356350"/>
            <a:ext cx="2133600" cy="365125"/>
          </a:xfrm>
        </p:spPr>
        <p:txBody>
          <a:bodyPr/>
          <a:lstStyle/>
          <a:p>
            <a:fld id="{29F4CB59-AFDC-4CCF-9918-C793B3418E3E}"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Conclusions 2010, </a:t>
            </a:r>
            <a:r>
              <a:rPr lang="en-US" dirty="0" err="1" smtClean="0"/>
              <a:t>con’d</a:t>
            </a:r>
            <a:endParaRPr lang="en-US" dirty="0"/>
          </a:p>
        </p:txBody>
      </p:sp>
      <p:sp>
        <p:nvSpPr>
          <p:cNvPr id="3" name="Content Placeholder 2"/>
          <p:cNvSpPr>
            <a:spLocks noGrp="1"/>
          </p:cNvSpPr>
          <p:nvPr>
            <p:ph idx="1"/>
          </p:nvPr>
        </p:nvSpPr>
        <p:spPr/>
        <p:txBody>
          <a:bodyPr/>
          <a:lstStyle/>
          <a:p>
            <a:r>
              <a:rPr lang="en-US" b="0" dirty="0" smtClean="0"/>
              <a:t>Clarify what the </a:t>
            </a:r>
            <a:r>
              <a:rPr lang="en-US" b="0" dirty="0" err="1" smtClean="0"/>
              <a:t>Kresge</a:t>
            </a:r>
            <a:r>
              <a:rPr lang="en-US" b="0" dirty="0" smtClean="0"/>
              <a:t> Library can do to help MBA Consortium students</a:t>
            </a:r>
          </a:p>
          <a:p>
            <a:r>
              <a:rPr lang="en-US" b="0" dirty="0" smtClean="0"/>
              <a:t>We need to send reminders at strategic times</a:t>
            </a:r>
          </a:p>
          <a:p>
            <a:pPr>
              <a:buNone/>
            </a:pPr>
            <a:endParaRPr lang="en-US" dirty="0"/>
          </a:p>
          <a:p>
            <a:endParaRPr lang="en-US" dirty="0"/>
          </a:p>
        </p:txBody>
      </p:sp>
      <p:sp>
        <p:nvSpPr>
          <p:cNvPr id="4" name="Slide Number Placeholder 3"/>
          <p:cNvSpPr>
            <a:spLocks noGrp="1"/>
          </p:cNvSpPr>
          <p:nvPr>
            <p:ph type="sldNum" sz="quarter" idx="4294967295"/>
          </p:nvPr>
        </p:nvSpPr>
        <p:spPr>
          <a:xfrm>
            <a:off x="7010400" y="6356350"/>
            <a:ext cx="2133600" cy="365125"/>
          </a:xfrm>
        </p:spPr>
        <p:txBody>
          <a:bodyPr/>
          <a:lstStyle/>
          <a:p>
            <a:fld id="{29F4CB59-AFDC-4CCF-9918-C793B3418E3E}"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smtClean="0"/>
              <a:t>2012 Research Question</a:t>
            </a:r>
            <a:r>
              <a:rPr lang="en-US" sz="3200" dirty="0" smtClean="0"/>
              <a:t/>
            </a:r>
            <a:br>
              <a:rPr lang="en-US" sz="3200" dirty="0" smtClean="0"/>
            </a:br>
            <a:endParaRPr lang="en-US" sz="3200" dirty="0"/>
          </a:p>
        </p:txBody>
      </p:sp>
      <p:sp>
        <p:nvSpPr>
          <p:cNvPr id="3" name="Content Placeholder 2"/>
          <p:cNvSpPr>
            <a:spLocks noGrp="1"/>
          </p:cNvSpPr>
          <p:nvPr>
            <p:ph idx="1"/>
          </p:nvPr>
        </p:nvSpPr>
        <p:spPr/>
        <p:txBody>
          <a:bodyPr/>
          <a:lstStyle/>
          <a:p>
            <a:r>
              <a:rPr lang="en-US" b="0" dirty="0" smtClean="0"/>
              <a:t>Can grad students (MBAs) learn a </a:t>
            </a:r>
            <a:r>
              <a:rPr lang="en-US" b="0" i="1" dirty="0" smtClean="0"/>
              <a:t>library database task </a:t>
            </a:r>
            <a:r>
              <a:rPr lang="en-US" b="0" dirty="0" smtClean="0"/>
              <a:t>through a </a:t>
            </a:r>
            <a:r>
              <a:rPr lang="en-US" b="0" dirty="0" err="1" smtClean="0"/>
              <a:t>screencast</a:t>
            </a:r>
            <a:r>
              <a:rPr lang="en-US" b="0" dirty="0" smtClean="0"/>
              <a:t> video tutorial?</a:t>
            </a:r>
          </a:p>
          <a:p>
            <a:r>
              <a:rPr lang="en-US" b="0" dirty="0" smtClean="0"/>
              <a:t>Same MBA Consortium Group population (same demographics)</a:t>
            </a:r>
          </a:p>
          <a:p>
            <a:r>
              <a:rPr lang="en-US" b="0" dirty="0" smtClean="0"/>
              <a:t>Café coupon incentive ($10)</a:t>
            </a:r>
          </a:p>
        </p:txBody>
      </p:sp>
      <p:sp>
        <p:nvSpPr>
          <p:cNvPr id="4" name="Slide Number Placeholder 3"/>
          <p:cNvSpPr>
            <a:spLocks noGrp="1"/>
          </p:cNvSpPr>
          <p:nvPr>
            <p:ph type="sldNum" sz="quarter" idx="4294967295"/>
          </p:nvPr>
        </p:nvSpPr>
        <p:spPr>
          <a:xfrm>
            <a:off x="7010400" y="6356350"/>
            <a:ext cx="2133600" cy="365125"/>
          </a:xfrm>
        </p:spPr>
        <p:txBody>
          <a:bodyPr/>
          <a:lstStyle/>
          <a:p>
            <a:fld id="{29F4CB59-AFDC-4CCF-9918-C793B3418E3E}"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Survey Methodology 2012</a:t>
            </a:r>
            <a:endParaRPr lang="en-US" dirty="0"/>
          </a:p>
        </p:txBody>
      </p:sp>
      <p:sp>
        <p:nvSpPr>
          <p:cNvPr id="3" name="Content Placeholder 2"/>
          <p:cNvSpPr>
            <a:spLocks noGrp="1"/>
          </p:cNvSpPr>
          <p:nvPr>
            <p:ph idx="1"/>
          </p:nvPr>
        </p:nvSpPr>
        <p:spPr/>
        <p:txBody>
          <a:bodyPr/>
          <a:lstStyle/>
          <a:p>
            <a:r>
              <a:rPr lang="en-US" b="0" dirty="0" smtClean="0"/>
              <a:t>Based on paper by colleagues</a:t>
            </a:r>
          </a:p>
          <a:p>
            <a:r>
              <a:rPr lang="en-US" b="0" dirty="0" smtClean="0"/>
              <a:t>Questions vetted by UM Center for Learning &amp; Teaching expert</a:t>
            </a:r>
          </a:p>
          <a:p>
            <a:r>
              <a:rPr lang="en-US" b="0" dirty="0" smtClean="0"/>
              <a:t>Tested </a:t>
            </a:r>
            <a:r>
              <a:rPr lang="en-US" b="0" dirty="0" err="1" smtClean="0"/>
              <a:t>Qualtrics</a:t>
            </a:r>
            <a:r>
              <a:rPr lang="en-US" b="0" dirty="0" smtClean="0"/>
              <a:t> survey on other librarians</a:t>
            </a:r>
          </a:p>
        </p:txBody>
      </p:sp>
      <p:sp>
        <p:nvSpPr>
          <p:cNvPr id="4" name="Slide Number Placeholder 3"/>
          <p:cNvSpPr>
            <a:spLocks noGrp="1"/>
          </p:cNvSpPr>
          <p:nvPr>
            <p:ph type="sldNum" sz="quarter" idx="4294967295"/>
          </p:nvPr>
        </p:nvSpPr>
        <p:spPr>
          <a:xfrm>
            <a:off x="7010400" y="6356350"/>
            <a:ext cx="2133600" cy="365125"/>
          </a:xfrm>
        </p:spPr>
        <p:txBody>
          <a:bodyPr/>
          <a:lstStyle/>
          <a:p>
            <a:fld id="{29F4CB59-AFDC-4CCF-9918-C793B3418E3E}"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2012 Pre-test/Post-test and Survey</a:t>
            </a:r>
            <a:endParaRPr lang="en-US" dirty="0"/>
          </a:p>
        </p:txBody>
      </p:sp>
      <p:sp>
        <p:nvSpPr>
          <p:cNvPr id="3" name="Content Placeholder 2"/>
          <p:cNvSpPr>
            <a:spLocks noGrp="1"/>
          </p:cNvSpPr>
          <p:nvPr>
            <p:ph idx="1"/>
          </p:nvPr>
        </p:nvSpPr>
        <p:spPr/>
        <p:txBody>
          <a:bodyPr/>
          <a:lstStyle/>
          <a:p>
            <a:r>
              <a:rPr lang="en-US" b="0" dirty="0" smtClean="0"/>
              <a:t>The Survey questions of our </a:t>
            </a:r>
            <a:r>
              <a:rPr lang="en-US" b="0" dirty="0" err="1" smtClean="0"/>
              <a:t>Qualtrics</a:t>
            </a:r>
            <a:r>
              <a:rPr lang="en-US" b="0" dirty="0" smtClean="0"/>
              <a:t> </a:t>
            </a:r>
            <a:r>
              <a:rPr lang="en-US" b="0" dirty="0" err="1" smtClean="0"/>
              <a:t>questionairre</a:t>
            </a:r>
            <a:r>
              <a:rPr lang="en-US" b="0" dirty="0" smtClean="0"/>
              <a:t> were </a:t>
            </a:r>
            <a:r>
              <a:rPr lang="en-US" b="0" i="1" dirty="0" smtClean="0"/>
              <a:t>qualitative</a:t>
            </a:r>
            <a:endParaRPr lang="en-US" b="0" dirty="0" smtClean="0"/>
          </a:p>
          <a:p>
            <a:pPr lvl="1"/>
            <a:r>
              <a:rPr lang="en-US" b="0" dirty="0" smtClean="0"/>
              <a:t>i.e., </a:t>
            </a:r>
            <a:r>
              <a:rPr lang="en-US" b="0" i="1" dirty="0" smtClean="0"/>
              <a:t>different questions before</a:t>
            </a:r>
            <a:r>
              <a:rPr lang="en-US" b="0" dirty="0" smtClean="0"/>
              <a:t> and </a:t>
            </a:r>
            <a:r>
              <a:rPr lang="en-US" b="0" i="1" dirty="0" smtClean="0"/>
              <a:t>after </a:t>
            </a:r>
            <a:r>
              <a:rPr lang="en-US" b="0" dirty="0" smtClean="0"/>
              <a:t>the video tutorial</a:t>
            </a:r>
          </a:p>
          <a:p>
            <a:r>
              <a:rPr lang="en-US" b="0" dirty="0" smtClean="0"/>
              <a:t>Pre-test questions and screenshots (before the video tutorial) were </a:t>
            </a:r>
            <a:r>
              <a:rPr lang="en-US" b="0" i="1" dirty="0" smtClean="0"/>
              <a:t>exactly the same </a:t>
            </a:r>
            <a:r>
              <a:rPr lang="en-US" b="0" dirty="0" smtClean="0"/>
              <a:t>as</a:t>
            </a:r>
            <a:r>
              <a:rPr lang="en-US" b="0" i="1" dirty="0" smtClean="0"/>
              <a:t> </a:t>
            </a:r>
            <a:r>
              <a:rPr lang="en-US" b="0" dirty="0" smtClean="0"/>
              <a:t>Post-test questions</a:t>
            </a:r>
          </a:p>
          <a:p>
            <a:endParaRPr lang="en-US" dirty="0" smtClean="0"/>
          </a:p>
          <a:p>
            <a:endParaRPr lang="en-US" dirty="0" smtClean="0"/>
          </a:p>
          <a:p>
            <a:endParaRPr lang="en-US" dirty="0" smtClean="0"/>
          </a:p>
        </p:txBody>
      </p:sp>
      <p:sp>
        <p:nvSpPr>
          <p:cNvPr id="4" name="Slide Number Placeholder 3"/>
          <p:cNvSpPr>
            <a:spLocks noGrp="1"/>
          </p:cNvSpPr>
          <p:nvPr>
            <p:ph type="sldNum" sz="quarter" idx="4294967295"/>
          </p:nvPr>
        </p:nvSpPr>
        <p:spPr>
          <a:xfrm>
            <a:off x="7010400" y="6356350"/>
            <a:ext cx="2133600" cy="365125"/>
          </a:xfrm>
        </p:spPr>
        <p:txBody>
          <a:bodyPr/>
          <a:lstStyle/>
          <a:p>
            <a:fld id="{29F4CB59-AFDC-4CCF-9918-C793B3418E3E}"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Screen shot 2012 Survey</a:t>
            </a:r>
            <a:endParaRPr lang="en-US" dirty="0"/>
          </a:p>
        </p:txBody>
      </p:sp>
      <p:sp>
        <p:nvSpPr>
          <p:cNvPr id="3" name="Content Placeholder 2"/>
          <p:cNvSpPr>
            <a:spLocks noGrp="1"/>
          </p:cNvSpPr>
          <p:nvPr>
            <p:ph idx="1"/>
          </p:nvPr>
        </p:nvSpPr>
        <p:spPr/>
        <p:txBody>
          <a:bodyPr/>
          <a:lstStyle/>
          <a:p>
            <a:pPr marL="0" indent="0">
              <a:buNone/>
            </a:pPr>
            <a:endParaRPr lang="en-US" dirty="0"/>
          </a:p>
        </p:txBody>
      </p:sp>
      <p:sp>
        <p:nvSpPr>
          <p:cNvPr id="5" name="Slide Number Placeholder 4"/>
          <p:cNvSpPr>
            <a:spLocks noGrp="1"/>
          </p:cNvSpPr>
          <p:nvPr>
            <p:ph type="sldNum" sz="quarter" idx="4294967295"/>
          </p:nvPr>
        </p:nvSpPr>
        <p:spPr>
          <a:xfrm>
            <a:off x="7010400" y="6356350"/>
            <a:ext cx="2133600" cy="365125"/>
          </a:xfrm>
        </p:spPr>
        <p:txBody>
          <a:bodyPr/>
          <a:lstStyle/>
          <a:p>
            <a:fld id="{29F4CB59-AFDC-4CCF-9918-C793B3418E3E}" type="slidenum">
              <a:rPr lang="en-US" smtClean="0"/>
              <a:pPr/>
              <a:t>16</a:t>
            </a:fld>
            <a:endParaRPr lang="en-US"/>
          </a:p>
        </p:txBody>
      </p:sp>
      <p:pic>
        <p:nvPicPr>
          <p:cNvPr id="2051"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33400" y="1703962"/>
            <a:ext cx="7686675" cy="3886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2012 Survey Video</a:t>
            </a:r>
            <a:endParaRPr lang="en-US" dirty="0"/>
          </a:p>
        </p:txBody>
      </p:sp>
      <p:sp>
        <p:nvSpPr>
          <p:cNvPr id="5" name="Slide Number Placeholder 4"/>
          <p:cNvSpPr>
            <a:spLocks noGrp="1"/>
          </p:cNvSpPr>
          <p:nvPr>
            <p:ph type="sldNum" sz="quarter" idx="4294967295"/>
          </p:nvPr>
        </p:nvSpPr>
        <p:spPr>
          <a:xfrm>
            <a:off x="7010400" y="6356350"/>
            <a:ext cx="2133600" cy="365125"/>
          </a:xfrm>
        </p:spPr>
        <p:txBody>
          <a:bodyPr/>
          <a:lstStyle/>
          <a:p>
            <a:fld id="{29F4CB59-AFDC-4CCF-9918-C793B3418E3E}" type="slidenum">
              <a:rPr lang="en-US" smtClean="0"/>
              <a:pPr/>
              <a:t>17</a:t>
            </a:fld>
            <a:endParaRPr lang="en-US"/>
          </a:p>
        </p:txBody>
      </p:sp>
      <p:pic>
        <p:nvPicPr>
          <p:cNvPr id="9" name="onesource_new.wmv">
            <a:hlinkClick r:id="" action="ppaction://media"/>
          </p:cNvPr>
          <p:cNvPicPr>
            <a:picLocks noChangeAspect="1"/>
          </p:cNvPicPr>
          <p:nvPr>
            <a:videoFile r:link="rId1"/>
            <p:extLst>
              <p:ext uri="{DAA4B4D4-6D71-4841-9C94-3DE7FCFB9230}">
                <p14:media xmlns:p14="http://schemas.microsoft.com/office/powerpoint/2010/main" xmlns="" r:embed="rId4"/>
              </p:ext>
            </p:extLst>
          </p:nvPr>
        </p:nvPicPr>
        <p:blipFill>
          <a:blip r:embed="rId5" cstate="print"/>
          <a:stretch>
            <a:fillRect/>
          </a:stretch>
        </p:blipFill>
        <p:spPr>
          <a:xfrm>
            <a:off x="1524000" y="1143000"/>
            <a:ext cx="6096000" cy="45720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9"/>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9"/>
                                        </p:tgtEl>
                                      </p:cBhvr>
                                    </p:cmd>
                                  </p:childTnLst>
                                </p:cTn>
                              </p:par>
                            </p:childTnLst>
                          </p:cTn>
                        </p:par>
                      </p:childTnLst>
                    </p:cTn>
                  </p:par>
                </p:childTnLst>
              </p:cTn>
              <p:nextCondLst>
                <p:cond evt="onClick" delay="0">
                  <p:tgtEl>
                    <p:spTgt spid="9"/>
                  </p:tgtEl>
                </p:cond>
              </p:nextCondLst>
            </p:seq>
            <p:video>
              <p:cMediaNode vol="80000">
                <p:cTn id="7" fill="hold" display="0">
                  <p:stCondLst>
                    <p:cond delay="indefinite"/>
                  </p:stCondLst>
                </p:cTn>
                <p:tgtEl>
                  <p:spTgt spid="9"/>
                </p:tgtEl>
              </p:cMediaNode>
            </p:vide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smtClean="0"/>
              <a:t>Results Show Learning Has Taken Place</a:t>
            </a:r>
            <a:endParaRPr lang="en-US" dirty="0"/>
          </a:p>
        </p:txBody>
      </p:sp>
      <p:sp>
        <p:nvSpPr>
          <p:cNvPr id="3" name="Content Placeholder 2"/>
          <p:cNvSpPr>
            <a:spLocks noGrp="1"/>
          </p:cNvSpPr>
          <p:nvPr>
            <p:ph idx="1"/>
          </p:nvPr>
        </p:nvSpPr>
        <p:spPr/>
        <p:txBody>
          <a:bodyPr/>
          <a:lstStyle/>
          <a:p>
            <a:pPr marL="0" indent="0">
              <a:buNone/>
            </a:pPr>
            <a:r>
              <a:rPr lang="en-US" dirty="0" smtClean="0"/>
              <a:t>Pre-test			      Post-test</a:t>
            </a:r>
          </a:p>
        </p:txBody>
      </p:sp>
      <p:sp>
        <p:nvSpPr>
          <p:cNvPr id="4" name="Slide Number Placeholder 3"/>
          <p:cNvSpPr>
            <a:spLocks noGrp="1"/>
          </p:cNvSpPr>
          <p:nvPr>
            <p:ph type="sldNum" sz="quarter" idx="4294967295"/>
          </p:nvPr>
        </p:nvSpPr>
        <p:spPr>
          <a:xfrm>
            <a:off x="7010400" y="6356350"/>
            <a:ext cx="2133600" cy="365125"/>
          </a:xfrm>
        </p:spPr>
        <p:txBody>
          <a:bodyPr/>
          <a:lstStyle/>
          <a:p>
            <a:fld id="{29F4CB59-AFDC-4CCF-9918-C793B3418E3E}" type="slidenum">
              <a:rPr lang="en-US" smtClean="0"/>
              <a:pPr/>
              <a:t>18</a:t>
            </a:fld>
            <a:endParaRPr lang="en-US"/>
          </a:p>
        </p:txBody>
      </p:sp>
      <p:pic>
        <p:nvPicPr>
          <p:cNvPr id="2052" name="Picture 4" descr="C:\Users\kblurr\Desktop\Work Documents\Sally-project\screenshots\hotspots\hot-spots-before.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33400" y="2286000"/>
            <a:ext cx="3886199" cy="3615671"/>
          </a:xfrm>
          <a:prstGeom prst="rect">
            <a:avLst/>
          </a:prstGeom>
          <a:noFill/>
          <a:extLst>
            <a:ext uri="{909E8E84-426E-40DD-AFC4-6F175D3DCCD1}">
              <a14:hiddenFill xmlns:a14="http://schemas.microsoft.com/office/drawing/2010/main" xmlns="">
                <a:solidFill>
                  <a:srgbClr val="FFFFFF"/>
                </a:solidFill>
              </a14:hiddenFill>
            </a:ext>
          </a:extLst>
        </p:spPr>
      </p:pic>
      <p:pic>
        <p:nvPicPr>
          <p:cNvPr id="2056" name="Picture 8" descr="C:\Users\kblurr\Desktop\Work Documents\Sally-project\screenshots\hotspots\hot-spots-after.jp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4800600" y="2286001"/>
            <a:ext cx="3886200" cy="3615670"/>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 Show Confidence Has Risen</a:t>
            </a:r>
            <a:endParaRPr lang="en-US" dirty="0"/>
          </a:p>
        </p:txBody>
      </p:sp>
      <p:sp>
        <p:nvSpPr>
          <p:cNvPr id="3" name="Content Placeholder 2"/>
          <p:cNvSpPr>
            <a:spLocks noGrp="1"/>
          </p:cNvSpPr>
          <p:nvPr>
            <p:ph idx="1"/>
          </p:nvPr>
        </p:nvSpPr>
        <p:spPr/>
        <p:txBody>
          <a:bodyPr/>
          <a:lstStyle/>
          <a:p>
            <a:pPr marL="0" indent="0">
              <a:buNone/>
            </a:pPr>
            <a:r>
              <a:rPr lang="en-US" dirty="0" smtClean="0"/>
              <a:t>Pre-test			       Post-test</a:t>
            </a:r>
          </a:p>
          <a:p>
            <a:pPr marL="0" indent="0">
              <a:buNone/>
            </a:pPr>
            <a:endParaRPr lang="en-US" dirty="0" smtClean="0"/>
          </a:p>
        </p:txBody>
      </p:sp>
      <p:sp>
        <p:nvSpPr>
          <p:cNvPr id="4" name="Slide Number Placeholder 3"/>
          <p:cNvSpPr>
            <a:spLocks noGrp="1"/>
          </p:cNvSpPr>
          <p:nvPr>
            <p:ph type="sldNum" sz="quarter" idx="4294967295"/>
          </p:nvPr>
        </p:nvSpPr>
        <p:spPr>
          <a:xfrm>
            <a:off x="7010400" y="6356350"/>
            <a:ext cx="2133600" cy="365125"/>
          </a:xfrm>
        </p:spPr>
        <p:txBody>
          <a:bodyPr/>
          <a:lstStyle/>
          <a:p>
            <a:fld id="{29F4CB59-AFDC-4CCF-9918-C793B3418E3E}" type="slidenum">
              <a:rPr lang="en-US" smtClean="0"/>
              <a:pPr/>
              <a:t>19</a:t>
            </a:fld>
            <a:endParaRPr lang="en-US"/>
          </a:p>
        </p:txBody>
      </p:sp>
      <p:pic>
        <p:nvPicPr>
          <p:cNvPr id="1028" name="Picture 4"/>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854710" y="2314575"/>
            <a:ext cx="3905250" cy="28479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488004" y="2314575"/>
            <a:ext cx="3905250" cy="28860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2012 Conclusions</a:t>
            </a:r>
            <a:endParaRPr lang="en-US" dirty="0"/>
          </a:p>
        </p:txBody>
      </p:sp>
      <p:sp>
        <p:nvSpPr>
          <p:cNvPr id="3" name="Content Placeholder 2"/>
          <p:cNvSpPr>
            <a:spLocks noGrp="1"/>
          </p:cNvSpPr>
          <p:nvPr>
            <p:ph idx="1"/>
          </p:nvPr>
        </p:nvSpPr>
        <p:spPr/>
        <p:txBody>
          <a:bodyPr/>
          <a:lstStyle/>
          <a:p>
            <a:r>
              <a:rPr lang="en-US" b="0" dirty="0" smtClean="0"/>
              <a:t>Grad students do learn how to do library database tasks through </a:t>
            </a:r>
            <a:r>
              <a:rPr lang="en-US" b="0" dirty="0" err="1" smtClean="0"/>
              <a:t>screencast</a:t>
            </a:r>
            <a:r>
              <a:rPr lang="en-US" b="0" dirty="0" smtClean="0"/>
              <a:t> video tutorials </a:t>
            </a:r>
          </a:p>
          <a:p>
            <a:r>
              <a:rPr lang="en-US" b="0" dirty="0" smtClean="0"/>
              <a:t>We would like to do further statistical analysis to pinpoint statistical significance. (UM Center for Statistical Consultation and Research)</a:t>
            </a:r>
          </a:p>
          <a:p>
            <a:endParaRPr lang="en-US" dirty="0" smtClean="0"/>
          </a:p>
          <a:p>
            <a:endParaRPr lang="en-US" dirty="0" smtClean="0"/>
          </a:p>
          <a:p>
            <a:endParaRPr lang="en-US" dirty="0"/>
          </a:p>
        </p:txBody>
      </p:sp>
      <p:sp>
        <p:nvSpPr>
          <p:cNvPr id="4" name="Slide Number Placeholder 3"/>
          <p:cNvSpPr>
            <a:spLocks noGrp="1"/>
          </p:cNvSpPr>
          <p:nvPr>
            <p:ph type="sldNum" sz="quarter" idx="4294967295"/>
          </p:nvPr>
        </p:nvSpPr>
        <p:spPr>
          <a:xfrm>
            <a:off x="7010400" y="6356350"/>
            <a:ext cx="2133600" cy="365125"/>
          </a:xfrm>
        </p:spPr>
        <p:txBody>
          <a:bodyPr/>
          <a:lstStyle/>
          <a:p>
            <a:fld id="{29F4CB59-AFDC-4CCF-9918-C793B3418E3E}"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“Bonus Conclusions”</a:t>
            </a:r>
            <a:endParaRPr lang="en-US" dirty="0"/>
          </a:p>
        </p:txBody>
      </p:sp>
      <p:sp>
        <p:nvSpPr>
          <p:cNvPr id="3" name="Content Placeholder 2"/>
          <p:cNvSpPr>
            <a:spLocks noGrp="1"/>
          </p:cNvSpPr>
          <p:nvPr>
            <p:ph idx="1"/>
          </p:nvPr>
        </p:nvSpPr>
        <p:spPr/>
        <p:txBody>
          <a:bodyPr>
            <a:normAutofit/>
          </a:bodyPr>
          <a:lstStyle/>
          <a:p>
            <a:r>
              <a:rPr lang="en-US" b="0" dirty="0" smtClean="0"/>
              <a:t>Students’ level of enthusiasm and participation </a:t>
            </a:r>
          </a:p>
          <a:p>
            <a:r>
              <a:rPr lang="en-US" b="0" dirty="0" smtClean="0"/>
              <a:t>Large number of thoughtful and helpful comments</a:t>
            </a:r>
          </a:p>
          <a:p>
            <a:r>
              <a:rPr lang="en-US" b="0" dirty="0" smtClean="0"/>
              <a:t>Librarians surprised : video tutorials made such a marked difference in student learning outcomes.</a:t>
            </a:r>
          </a:p>
          <a:p>
            <a:endParaRPr lang="en-US" b="0" dirty="0" smtClean="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2010 vs. 2012 </a:t>
            </a:r>
            <a:endParaRPr lang="en-US" dirty="0"/>
          </a:p>
        </p:txBody>
      </p:sp>
      <p:sp>
        <p:nvSpPr>
          <p:cNvPr id="3" name="Content Placeholder 2"/>
          <p:cNvSpPr>
            <a:spLocks noGrp="1"/>
          </p:cNvSpPr>
          <p:nvPr>
            <p:ph idx="1"/>
          </p:nvPr>
        </p:nvSpPr>
        <p:spPr/>
        <p:txBody>
          <a:bodyPr/>
          <a:lstStyle/>
          <a:p>
            <a:r>
              <a:rPr lang="en-US" b="0" dirty="0" smtClean="0"/>
              <a:t>BOTH surveys suggest students need and want reminders of </a:t>
            </a:r>
            <a:r>
              <a:rPr lang="en-US" b="0" dirty="0" err="1" smtClean="0"/>
              <a:t>Kresge</a:t>
            </a:r>
            <a:r>
              <a:rPr lang="en-US" b="0" dirty="0" smtClean="0"/>
              <a:t> Library services and resources</a:t>
            </a:r>
            <a:endParaRPr lang="en-US" b="0" dirty="0"/>
          </a:p>
          <a:p>
            <a:r>
              <a:rPr lang="en-US" b="0" dirty="0" smtClean="0"/>
              <a:t>Video creation is worth our time and is effective way to instruct students</a:t>
            </a:r>
          </a:p>
        </p:txBody>
      </p:sp>
      <p:sp>
        <p:nvSpPr>
          <p:cNvPr id="4" name="Slide Number Placeholder 3"/>
          <p:cNvSpPr>
            <a:spLocks noGrp="1"/>
          </p:cNvSpPr>
          <p:nvPr>
            <p:ph type="sldNum" sz="quarter" idx="4294967295"/>
          </p:nvPr>
        </p:nvSpPr>
        <p:spPr>
          <a:xfrm>
            <a:off x="7010400" y="6356350"/>
            <a:ext cx="2133600" cy="365125"/>
          </a:xfrm>
        </p:spPr>
        <p:txBody>
          <a:bodyPr/>
          <a:lstStyle/>
          <a:p>
            <a:fld id="{29F4CB59-AFDC-4CCF-9918-C793B3418E3E}" type="slidenum">
              <a:rPr lang="en-US" smtClean="0"/>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Further research questions</a:t>
            </a:r>
            <a:endParaRPr lang="en-US" dirty="0"/>
          </a:p>
        </p:txBody>
      </p:sp>
      <p:sp>
        <p:nvSpPr>
          <p:cNvPr id="3" name="Content Placeholder 2"/>
          <p:cNvSpPr>
            <a:spLocks noGrp="1"/>
          </p:cNvSpPr>
          <p:nvPr>
            <p:ph idx="1"/>
          </p:nvPr>
        </p:nvSpPr>
        <p:spPr/>
        <p:txBody>
          <a:bodyPr>
            <a:normAutofit/>
          </a:bodyPr>
          <a:lstStyle/>
          <a:p>
            <a:r>
              <a:rPr lang="en-US" b="0" dirty="0" smtClean="0"/>
              <a:t>Get students back 2 weeks later—retention and transfer of learning?</a:t>
            </a:r>
          </a:p>
          <a:p>
            <a:r>
              <a:rPr lang="en-US" b="0" dirty="0" smtClean="0"/>
              <a:t>Learning styles?</a:t>
            </a:r>
          </a:p>
          <a:p>
            <a:r>
              <a:rPr lang="en-US" b="0" dirty="0" smtClean="0"/>
              <a:t>Evaluate  video tutorial vs. in-person vs. podcast vs. print using A/B testing?</a:t>
            </a:r>
          </a:p>
          <a:p>
            <a:endParaRPr lang="en-US" dirty="0" smtClean="0"/>
          </a:p>
          <a:p>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Translating Data into Actions </a:t>
            </a:r>
            <a:endParaRPr lang="en-US" dirty="0"/>
          </a:p>
        </p:txBody>
      </p:sp>
      <p:sp>
        <p:nvSpPr>
          <p:cNvPr id="3" name="Content Placeholder 2"/>
          <p:cNvSpPr>
            <a:spLocks noGrp="1"/>
          </p:cNvSpPr>
          <p:nvPr>
            <p:ph idx="1"/>
          </p:nvPr>
        </p:nvSpPr>
        <p:spPr/>
        <p:txBody>
          <a:bodyPr/>
          <a:lstStyle/>
          <a:p>
            <a:r>
              <a:rPr lang="en-US" b="0" dirty="0" smtClean="0"/>
              <a:t>Know videos are a good tool</a:t>
            </a:r>
          </a:p>
          <a:p>
            <a:r>
              <a:rPr lang="en-US" b="0" dirty="0" smtClean="0"/>
              <a:t>Have to decide what topics to cover</a:t>
            </a:r>
          </a:p>
          <a:p>
            <a:r>
              <a:rPr lang="en-US" b="0" dirty="0" smtClean="0"/>
              <a:t>How to measure usage </a:t>
            </a:r>
          </a:p>
          <a:p>
            <a:r>
              <a:rPr lang="en-US" b="0" dirty="0" smtClean="0"/>
              <a:t>Advertising and placement </a:t>
            </a:r>
            <a:endParaRPr lang="en-US" b="0" dirty="0"/>
          </a:p>
        </p:txBody>
      </p:sp>
      <p:sp>
        <p:nvSpPr>
          <p:cNvPr id="4" name="Slide Number Placeholder 3"/>
          <p:cNvSpPr>
            <a:spLocks noGrp="1"/>
          </p:cNvSpPr>
          <p:nvPr>
            <p:ph type="sldNum" sz="quarter" idx="4294967295"/>
          </p:nvPr>
        </p:nvSpPr>
        <p:spPr>
          <a:xfrm>
            <a:off x="7010400" y="6356350"/>
            <a:ext cx="2133600" cy="365125"/>
          </a:xfrm>
        </p:spPr>
        <p:txBody>
          <a:bodyPr/>
          <a:lstStyle/>
          <a:p>
            <a:fld id="{29F4CB59-AFDC-4CCF-9918-C793B3418E3E}" type="slidenum">
              <a:rPr lang="en-US" smtClean="0"/>
              <a:pPr/>
              <a:t>24</a:t>
            </a:fld>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Practical Considerations</a:t>
            </a:r>
            <a:endParaRPr lang="en-US" dirty="0"/>
          </a:p>
        </p:txBody>
      </p:sp>
      <p:sp>
        <p:nvSpPr>
          <p:cNvPr id="3" name="Content Placeholder 2"/>
          <p:cNvSpPr>
            <a:spLocks noGrp="1"/>
          </p:cNvSpPr>
          <p:nvPr>
            <p:ph idx="1"/>
          </p:nvPr>
        </p:nvSpPr>
        <p:spPr/>
        <p:txBody>
          <a:bodyPr/>
          <a:lstStyle/>
          <a:p>
            <a:r>
              <a:rPr lang="en-US" b="0" dirty="0" smtClean="0"/>
              <a:t>Each video represents about 10-12 hours of work</a:t>
            </a:r>
          </a:p>
          <a:p>
            <a:r>
              <a:rPr lang="en-US" b="0" dirty="0" smtClean="0"/>
              <a:t>Who will do writing, editing, recording?</a:t>
            </a:r>
          </a:p>
          <a:p>
            <a:r>
              <a:rPr lang="en-US" b="0" dirty="0" smtClean="0"/>
              <a:t>How to keep these updated?</a:t>
            </a:r>
          </a:p>
          <a:p>
            <a:r>
              <a:rPr lang="en-US" b="0" dirty="0" smtClean="0"/>
              <a:t>What are we going to do with our podcasts?</a:t>
            </a:r>
            <a:endParaRPr lang="en-US" b="0" dirty="0"/>
          </a:p>
        </p:txBody>
      </p:sp>
      <p:sp>
        <p:nvSpPr>
          <p:cNvPr id="4" name="Slide Number Placeholder 3"/>
          <p:cNvSpPr>
            <a:spLocks noGrp="1"/>
          </p:cNvSpPr>
          <p:nvPr>
            <p:ph type="sldNum" sz="quarter" idx="4294967295"/>
          </p:nvPr>
        </p:nvSpPr>
        <p:spPr>
          <a:xfrm>
            <a:off x="7010400" y="6356350"/>
            <a:ext cx="2133600" cy="365125"/>
          </a:xfrm>
        </p:spPr>
        <p:txBody>
          <a:bodyPr/>
          <a:lstStyle/>
          <a:p>
            <a:fld id="{29F4CB59-AFDC-4CCF-9918-C793B3418E3E}" type="slidenum">
              <a:rPr lang="en-US" smtClean="0"/>
              <a:pPr/>
              <a:t>25</a:t>
            </a:fld>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sp>
        <p:nvSpPr>
          <p:cNvPr id="3" name="Content Placeholder 2"/>
          <p:cNvSpPr>
            <a:spLocks noGrp="1"/>
          </p:cNvSpPr>
          <p:nvPr>
            <p:ph idx="1"/>
          </p:nvPr>
        </p:nvSpPr>
        <p:spPr/>
        <p:txBody>
          <a:bodyPr/>
          <a:lstStyle/>
          <a:p>
            <a:endParaRPr lang="en-US"/>
          </a:p>
        </p:txBody>
      </p:sp>
      <p:sp>
        <p:nvSpPr>
          <p:cNvPr id="5" name="Slide Number Placeholder 4"/>
          <p:cNvSpPr>
            <a:spLocks noGrp="1"/>
          </p:cNvSpPr>
          <p:nvPr>
            <p:ph type="sldNum" sz="quarter" idx="4294967295"/>
          </p:nvPr>
        </p:nvSpPr>
        <p:spPr>
          <a:xfrm>
            <a:off x="7010400" y="6356350"/>
            <a:ext cx="2133600" cy="365125"/>
          </a:xfrm>
        </p:spPr>
        <p:txBody>
          <a:bodyPr/>
          <a:lstStyle/>
          <a:p>
            <a:fld id="{29F4CB59-AFDC-4CCF-9918-C793B3418E3E}" type="slidenum">
              <a:rPr lang="en-US" smtClean="0"/>
              <a:pPr/>
              <a:t>26</a:t>
            </a:fld>
            <a:endParaRPr lang="en-US"/>
          </a:p>
        </p:txBody>
      </p:sp>
    </p:spTree>
  </p:cSld>
  <p:clrMapOvr>
    <a:masterClrMapping/>
  </p:clrMapOvr>
</p:sld>
</file>

<file path=ppt/theme/theme1.xml><?xml version="1.0" encoding="utf-8"?>
<a:theme xmlns:a="http://schemas.openxmlformats.org/drawingml/2006/main" name="ROSS_Presentation_blue_TEMPLATE">
  <a:themeElements>
    <a:clrScheme name="Custom 4">
      <a:dk1>
        <a:srgbClr val="0B1823"/>
      </a:dk1>
      <a:lt1>
        <a:srgbClr val="FFFFFF"/>
      </a:lt1>
      <a:dk2>
        <a:srgbClr val="0B1823"/>
      </a:dk2>
      <a:lt2>
        <a:srgbClr val="FFFFFF"/>
      </a:lt2>
      <a:accent1>
        <a:srgbClr val="F5BC1D"/>
      </a:accent1>
      <a:accent2>
        <a:srgbClr val="DEAC1D"/>
      </a:accent2>
      <a:accent3>
        <a:srgbClr val="3C4045"/>
      </a:accent3>
      <a:accent4>
        <a:srgbClr val="194577"/>
      </a:accent4>
      <a:accent5>
        <a:srgbClr val="8EABBC"/>
      </a:accent5>
      <a:accent6>
        <a:srgbClr val="B7561E"/>
      </a:accent6>
      <a:hlink>
        <a:srgbClr val="0000FF"/>
      </a:hlink>
      <a:folHlink>
        <a:srgbClr val="800080"/>
      </a:folHlink>
    </a:clrScheme>
    <a:fontScheme name="Inspiration">
      <a:majorFont>
        <a:latin typeface="News Gothic MT"/>
        <a:ea typeface=""/>
        <a:cs typeface=""/>
        <a:font script="Jpan" typeface="メイリオ"/>
      </a:majorFont>
      <a:minorFont>
        <a:latin typeface="News Gothic MT"/>
        <a:ea typeface=""/>
        <a:cs typeface=""/>
        <a:font script="Jpan" typeface="メイリオ"/>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ROSS_Presentation_blue_TEMPLATE</Template>
  <TotalTime>2475</TotalTime>
  <Words>1833</Words>
  <Application>Microsoft Office PowerPoint</Application>
  <PresentationFormat>On-screen Show (4:3)</PresentationFormat>
  <Paragraphs>336</Paragraphs>
  <Slides>26</Slides>
  <Notes>24</Notes>
  <HiddenSlides>0</HiddenSlides>
  <MMClips>1</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ROSS_Presentation_blue_TEMPLATE</vt:lpstr>
      <vt:lpstr>      Worth Watching: Assessment of Video Tutorials in Academic Libraries</vt:lpstr>
      <vt:lpstr>Overview</vt:lpstr>
      <vt:lpstr>Background - 2010 and 2012 Survey</vt:lpstr>
      <vt:lpstr>Background – Testing Group</vt:lpstr>
      <vt:lpstr>Background - Creation of Videos</vt:lpstr>
      <vt:lpstr>Overview of Two Projects</vt:lpstr>
      <vt:lpstr>2010 Literature Search</vt:lpstr>
      <vt:lpstr>Survey Methodology 2010</vt:lpstr>
      <vt:lpstr>Screen Shot 2010 Survey</vt:lpstr>
      <vt:lpstr>Results 2010</vt:lpstr>
      <vt:lpstr>Conclusions From 2010 Project</vt:lpstr>
      <vt:lpstr>Conclusions 2010, con’d</vt:lpstr>
      <vt:lpstr>2012 Research Question </vt:lpstr>
      <vt:lpstr>Survey Methodology 2012</vt:lpstr>
      <vt:lpstr>2012 Pre-test/Post-test and Survey</vt:lpstr>
      <vt:lpstr>Screen shot 2012 Survey</vt:lpstr>
      <vt:lpstr>2012 Survey Video</vt:lpstr>
      <vt:lpstr>Results Show Learning Has Taken Place</vt:lpstr>
      <vt:lpstr>Results Show Confidence Has Risen</vt:lpstr>
      <vt:lpstr>2012 Conclusions</vt:lpstr>
      <vt:lpstr>“Bonus Conclusions”</vt:lpstr>
      <vt:lpstr>2010 vs. 2012 </vt:lpstr>
      <vt:lpstr>Further research questions</vt:lpstr>
      <vt:lpstr>Translating Data into Actions </vt:lpstr>
      <vt:lpstr>Practical Considerations</vt:lpstr>
      <vt:lpstr>Questions?</vt:lpstr>
    </vt:vector>
  </TitlesOfParts>
  <Company>Ross School of Business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Worth Watching: Assessment of Video Tutorials in Academic Libraries</dc:title>
  <dc:creator>Ross School of Business</dc:creator>
  <cp:lastModifiedBy>Ross School of Business</cp:lastModifiedBy>
  <cp:revision>250</cp:revision>
  <dcterms:created xsi:type="dcterms:W3CDTF">2012-02-06T16:03:56Z</dcterms:created>
  <dcterms:modified xsi:type="dcterms:W3CDTF">2012-06-04T13:38:48Z</dcterms:modified>
</cp:coreProperties>
</file>