
<file path=[Content_Types].xml><?xml version="1.0" encoding="utf-8"?>
<Types xmlns="http://schemas.openxmlformats.org/package/2006/content-types">
  <Default Extension="docx" ContentType="application/vnd.openxmlformats-officedocument.wordprocessingml.document"/>
  <Default Extension="jpg" ContentType="image/jpeg"/>
  <Default Extension="xml" ContentType="application/xml"/>
  <Default Extension="jpeg" ContentType="image/jpeg"/>
  <Default Extension="vml" ContentType="application/vnd.openxmlformats-officedocument.vmlDrawing"/>
  <Default Extension="png" ContentType="image/pn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5" r:id="rId2"/>
  </p:sldMasterIdLst>
  <p:notesMasterIdLst>
    <p:notesMasterId r:id="rId48"/>
  </p:notesMasterIdLst>
  <p:handoutMasterIdLst>
    <p:handoutMasterId r:id="rId49"/>
  </p:handoutMasterIdLst>
  <p:sldIdLst>
    <p:sldId id="256" r:id="rId3"/>
    <p:sldId id="312" r:id="rId4"/>
    <p:sldId id="319" r:id="rId5"/>
    <p:sldId id="325" r:id="rId6"/>
    <p:sldId id="328" r:id="rId7"/>
    <p:sldId id="330" r:id="rId8"/>
    <p:sldId id="331" r:id="rId9"/>
    <p:sldId id="334" r:id="rId10"/>
    <p:sldId id="338" r:id="rId11"/>
    <p:sldId id="336" r:id="rId12"/>
    <p:sldId id="337" r:id="rId13"/>
    <p:sldId id="357" r:id="rId14"/>
    <p:sldId id="360" r:id="rId15"/>
    <p:sldId id="343" r:id="rId16"/>
    <p:sldId id="362" r:id="rId17"/>
    <p:sldId id="377" r:id="rId18"/>
    <p:sldId id="363" r:id="rId19"/>
    <p:sldId id="378" r:id="rId20"/>
    <p:sldId id="364" r:id="rId21"/>
    <p:sldId id="379" r:id="rId22"/>
    <p:sldId id="365" r:id="rId23"/>
    <p:sldId id="380" r:id="rId24"/>
    <p:sldId id="384" r:id="rId25"/>
    <p:sldId id="367" r:id="rId26"/>
    <p:sldId id="368" r:id="rId27"/>
    <p:sldId id="381" r:id="rId28"/>
    <p:sldId id="369" r:id="rId29"/>
    <p:sldId id="370" r:id="rId30"/>
    <p:sldId id="382" r:id="rId31"/>
    <p:sldId id="371" r:id="rId32"/>
    <p:sldId id="383" r:id="rId33"/>
    <p:sldId id="372" r:id="rId34"/>
    <p:sldId id="373" r:id="rId35"/>
    <p:sldId id="340" r:id="rId36"/>
    <p:sldId id="385" r:id="rId37"/>
    <p:sldId id="348" r:id="rId38"/>
    <p:sldId id="349" r:id="rId39"/>
    <p:sldId id="351" r:id="rId40"/>
    <p:sldId id="352" r:id="rId41"/>
    <p:sldId id="345" r:id="rId42"/>
    <p:sldId id="327" r:id="rId43"/>
    <p:sldId id="361" r:id="rId44"/>
    <p:sldId id="347" r:id="rId45"/>
    <p:sldId id="375" r:id="rId46"/>
    <p:sldId id="376" r:id="rId47"/>
  </p:sldIdLst>
  <p:sldSz cx="9144000" cy="6858000" type="screen4x3"/>
  <p:notesSz cx="6669088" cy="9926638"/>
  <p:defaultTextStyle>
    <a:defPPr>
      <a:defRPr lang="en-US"/>
    </a:defPPr>
    <a:lvl1pPr algn="ctr" rtl="0" fontAlgn="base">
      <a:spcBef>
        <a:spcPct val="0"/>
      </a:spcBef>
      <a:spcAft>
        <a:spcPct val="0"/>
      </a:spcAft>
      <a:defRPr kern="1200">
        <a:solidFill>
          <a:schemeClr val="tx1"/>
        </a:solidFill>
        <a:latin typeface="Arial" charset="0"/>
        <a:ea typeface="ＭＳ Ｐゴシック" pitchFamily="50" charset="-128"/>
        <a:cs typeface="+mn-cs"/>
      </a:defRPr>
    </a:lvl1pPr>
    <a:lvl2pPr marL="457200" algn="ctr" rtl="0" fontAlgn="base">
      <a:spcBef>
        <a:spcPct val="0"/>
      </a:spcBef>
      <a:spcAft>
        <a:spcPct val="0"/>
      </a:spcAft>
      <a:defRPr kern="1200">
        <a:solidFill>
          <a:schemeClr val="tx1"/>
        </a:solidFill>
        <a:latin typeface="Arial" charset="0"/>
        <a:ea typeface="ＭＳ Ｐゴシック" pitchFamily="50" charset="-128"/>
        <a:cs typeface="+mn-cs"/>
      </a:defRPr>
    </a:lvl2pPr>
    <a:lvl3pPr marL="914400" algn="ctr" rtl="0" fontAlgn="base">
      <a:spcBef>
        <a:spcPct val="0"/>
      </a:spcBef>
      <a:spcAft>
        <a:spcPct val="0"/>
      </a:spcAft>
      <a:defRPr kern="1200">
        <a:solidFill>
          <a:schemeClr val="tx1"/>
        </a:solidFill>
        <a:latin typeface="Arial" charset="0"/>
        <a:ea typeface="ＭＳ Ｐゴシック" pitchFamily="50" charset="-128"/>
        <a:cs typeface="+mn-cs"/>
      </a:defRPr>
    </a:lvl3pPr>
    <a:lvl4pPr marL="1371600" algn="ctr" rtl="0" fontAlgn="base">
      <a:spcBef>
        <a:spcPct val="0"/>
      </a:spcBef>
      <a:spcAft>
        <a:spcPct val="0"/>
      </a:spcAft>
      <a:defRPr kern="1200">
        <a:solidFill>
          <a:schemeClr val="tx1"/>
        </a:solidFill>
        <a:latin typeface="Arial" charset="0"/>
        <a:ea typeface="ＭＳ Ｐゴシック" pitchFamily="50" charset="-128"/>
        <a:cs typeface="+mn-cs"/>
      </a:defRPr>
    </a:lvl4pPr>
    <a:lvl5pPr marL="1828800" algn="ctr" rtl="0" fontAlgn="base">
      <a:spcBef>
        <a:spcPct val="0"/>
      </a:spcBef>
      <a:spcAft>
        <a:spcPct val="0"/>
      </a:spcAft>
      <a:defRPr kern="1200">
        <a:solidFill>
          <a:schemeClr val="tx1"/>
        </a:solidFill>
        <a:latin typeface="Arial" charset="0"/>
        <a:ea typeface="ＭＳ Ｐゴシック" pitchFamily="50" charset="-128"/>
        <a:cs typeface="+mn-cs"/>
      </a:defRPr>
    </a:lvl5pPr>
    <a:lvl6pPr marL="2286000" algn="l" defTabSz="914400" rtl="0" eaLnBrk="1" latinLnBrk="0" hangingPunct="1">
      <a:defRPr kern="1200">
        <a:solidFill>
          <a:schemeClr val="tx1"/>
        </a:solidFill>
        <a:latin typeface="Arial" charset="0"/>
        <a:ea typeface="ＭＳ Ｐゴシック" pitchFamily="50" charset="-128"/>
        <a:cs typeface="+mn-cs"/>
      </a:defRPr>
    </a:lvl6pPr>
    <a:lvl7pPr marL="2743200" algn="l" defTabSz="914400" rtl="0" eaLnBrk="1" latinLnBrk="0" hangingPunct="1">
      <a:defRPr kern="1200">
        <a:solidFill>
          <a:schemeClr val="tx1"/>
        </a:solidFill>
        <a:latin typeface="Arial" charset="0"/>
        <a:ea typeface="ＭＳ Ｐゴシック" pitchFamily="50" charset="-128"/>
        <a:cs typeface="+mn-cs"/>
      </a:defRPr>
    </a:lvl7pPr>
    <a:lvl8pPr marL="3200400" algn="l" defTabSz="914400" rtl="0" eaLnBrk="1" latinLnBrk="0" hangingPunct="1">
      <a:defRPr kern="1200">
        <a:solidFill>
          <a:schemeClr val="tx1"/>
        </a:solidFill>
        <a:latin typeface="Arial" charset="0"/>
        <a:ea typeface="ＭＳ Ｐゴシック" pitchFamily="50" charset="-128"/>
        <a:cs typeface="+mn-cs"/>
      </a:defRPr>
    </a:lvl8pPr>
    <a:lvl9pPr marL="3657600" algn="l" defTabSz="914400" rtl="0" eaLnBrk="1" latinLnBrk="0" hangingPunct="1">
      <a:defRPr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CE1D8"/>
    <a:srgbClr val="FDEDE7"/>
    <a:srgbClr val="F9D5C7"/>
    <a:srgbClr val="F4AF94"/>
    <a:srgbClr val="D6BCC2"/>
    <a:srgbClr val="DEB4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88" autoAdjust="0"/>
    <p:restoredTop sz="94660"/>
  </p:normalViewPr>
  <p:slideViewPr>
    <p:cSldViewPr>
      <p:cViewPr varScale="1">
        <p:scale>
          <a:sx n="98" d="100"/>
          <a:sy n="98" d="100"/>
        </p:scale>
        <p:origin x="-150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58"/>
    </p:cViewPr>
  </p:sorterViewPr>
  <p:notesViewPr>
    <p:cSldViewPr>
      <p:cViewPr varScale="1">
        <p:scale>
          <a:sx n="61" d="100"/>
          <a:sy n="61" d="100"/>
        </p:scale>
        <p:origin x="-1692" y="-84"/>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39" Type="http://schemas.openxmlformats.org/officeDocument/2006/relationships/slide" Target="slides/slide37.xml"/><Relationship Id="rId7" Type="http://schemas.openxmlformats.org/officeDocument/2006/relationships/slide" Target="slides/slide5.xml"/><Relationship Id="rId43" Type="http://schemas.openxmlformats.org/officeDocument/2006/relationships/slide" Target="slides/slide41.xml"/><Relationship Id="rId25" Type="http://schemas.openxmlformats.org/officeDocument/2006/relationships/slide" Target="slides/slide23.xml"/><Relationship Id="rId10" Type="http://schemas.openxmlformats.org/officeDocument/2006/relationships/slide" Target="slides/slide8.xml"/><Relationship Id="rId50" Type="http://schemas.openxmlformats.org/officeDocument/2006/relationships/printerSettings" Target="printerSettings/printerSettings1.bin"/><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27" Type="http://schemas.openxmlformats.org/officeDocument/2006/relationships/slide" Target="slides/slide25.xml"/><Relationship Id="rId14" Type="http://schemas.openxmlformats.org/officeDocument/2006/relationships/slide" Target="slides/slide12.xml"/><Relationship Id="rId4" Type="http://schemas.openxmlformats.org/officeDocument/2006/relationships/slide" Target="slides/slide2.xml"/><Relationship Id="rId28" Type="http://schemas.openxmlformats.org/officeDocument/2006/relationships/slide" Target="slides/slide26.xml"/><Relationship Id="rId45" Type="http://schemas.openxmlformats.org/officeDocument/2006/relationships/slide" Target="slides/slide43.xml"/><Relationship Id="rId42" Type="http://schemas.openxmlformats.org/officeDocument/2006/relationships/slide" Target="slides/slide40.xml"/><Relationship Id="rId6" Type="http://schemas.openxmlformats.org/officeDocument/2006/relationships/slide" Target="slides/slide4.xml"/><Relationship Id="rId49" Type="http://schemas.openxmlformats.org/officeDocument/2006/relationships/handoutMaster" Target="handoutMasters/handoutMaster1.xml"/><Relationship Id="rId44" Type="http://schemas.openxmlformats.org/officeDocument/2006/relationships/slide" Target="slides/slide42.xml"/><Relationship Id="rId19" Type="http://schemas.openxmlformats.org/officeDocument/2006/relationships/slide" Target="slides/slide17.xml"/><Relationship Id="rId38" Type="http://schemas.openxmlformats.org/officeDocument/2006/relationships/slide" Target="slides/slide36.xml"/><Relationship Id="rId20" Type="http://schemas.openxmlformats.org/officeDocument/2006/relationships/slide" Target="slides/slide18.xml"/><Relationship Id="rId2" Type="http://schemas.openxmlformats.org/officeDocument/2006/relationships/slideMaster" Target="slideMasters/slideMaster2.xml"/><Relationship Id="rId46" Type="http://schemas.openxmlformats.org/officeDocument/2006/relationships/slide" Target="slides/slide44.xml"/><Relationship Id="rId35" Type="http://schemas.openxmlformats.org/officeDocument/2006/relationships/slide" Target="slides/slide33.xml"/><Relationship Id="rId51" Type="http://schemas.openxmlformats.org/officeDocument/2006/relationships/presProps" Target="presProps.xml"/><Relationship Id="rId31" Type="http://schemas.openxmlformats.org/officeDocument/2006/relationships/slide" Target="slides/slide29.xml"/><Relationship Id="rId34" Type="http://schemas.openxmlformats.org/officeDocument/2006/relationships/slide" Target="slides/slide32.xml"/><Relationship Id="rId40" Type="http://schemas.openxmlformats.org/officeDocument/2006/relationships/slide" Target="slides/slide38.xml"/><Relationship Id="rId36" Type="http://schemas.openxmlformats.org/officeDocument/2006/relationships/slide" Target="slides/slide34.xml"/><Relationship Id="rId1" Type="http://schemas.openxmlformats.org/officeDocument/2006/relationships/slideMaster" Target="slideMasters/slideMaster1.xml"/><Relationship Id="rId24" Type="http://schemas.openxmlformats.org/officeDocument/2006/relationships/slide" Target="slides/slide22.xml"/><Relationship Id="rId47" Type="http://schemas.openxmlformats.org/officeDocument/2006/relationships/slide" Target="slides/slide45.xml"/><Relationship Id="rId48" Type="http://schemas.openxmlformats.org/officeDocument/2006/relationships/notesMaster" Target="notesMasters/notesMaster1.xml"/><Relationship Id="rId8" Type="http://schemas.openxmlformats.org/officeDocument/2006/relationships/slide" Target="slides/slide6.xml"/><Relationship Id="rId13" Type="http://schemas.openxmlformats.org/officeDocument/2006/relationships/slide" Target="slides/slide11.xml"/><Relationship Id="rId32" Type="http://schemas.openxmlformats.org/officeDocument/2006/relationships/slide" Target="slides/slide30.xml"/><Relationship Id="rId37" Type="http://schemas.openxmlformats.org/officeDocument/2006/relationships/slide" Target="slides/slide35.xml"/><Relationship Id="rId52" Type="http://schemas.openxmlformats.org/officeDocument/2006/relationships/viewProps" Target="viewProps.xml"/><Relationship Id="rId54" Type="http://schemas.openxmlformats.org/officeDocument/2006/relationships/tableStyles" Target="tableStyles.xml"/><Relationship Id="rId12" Type="http://schemas.openxmlformats.org/officeDocument/2006/relationships/slide" Target="slides/slide10.xml"/><Relationship Id="rId3" Type="http://schemas.openxmlformats.org/officeDocument/2006/relationships/slide" Target="slides/slide1.xml"/><Relationship Id="rId23" Type="http://schemas.openxmlformats.org/officeDocument/2006/relationships/slide" Target="slides/slide21.xml"/><Relationship Id="rId53" Type="http://schemas.openxmlformats.org/officeDocument/2006/relationships/theme" Target="theme/theme1.xml"/><Relationship Id="rId26" Type="http://schemas.openxmlformats.org/officeDocument/2006/relationships/slide" Target="slides/slide24.xml"/><Relationship Id="rId30" Type="http://schemas.openxmlformats.org/officeDocument/2006/relationships/slide" Target="slides/slide28.xml"/><Relationship Id="rId11" Type="http://schemas.openxmlformats.org/officeDocument/2006/relationships/slide" Target="slides/slide9.xml"/><Relationship Id="rId29" Type="http://schemas.openxmlformats.org/officeDocument/2006/relationships/slide" Target="slides/slide27.xml"/><Relationship Id="rId16" Type="http://schemas.openxmlformats.org/officeDocument/2006/relationships/slide" Target="slides/slide14.xml"/><Relationship Id="rId33" Type="http://schemas.openxmlformats.org/officeDocument/2006/relationships/slide" Target="slides/slide31.xml"/><Relationship Id="rId41" Type="http://schemas.openxmlformats.org/officeDocument/2006/relationships/slide" Target="slides/slide39.xml"/><Relationship Id="rId5" Type="http://schemas.openxmlformats.org/officeDocument/2006/relationships/slide" Target="slides/slide3.xml"/><Relationship Id="rId15" Type="http://schemas.openxmlformats.org/officeDocument/2006/relationships/slide" Target="slides/slide13.xml"/><Relationship Id="rId22" Type="http://schemas.openxmlformats.org/officeDocument/2006/relationships/slide" Target="slides/slide20.xml"/><Relationship Id="rId21"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191491"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91492"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191493"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461C901-7EA9-4F12-AEB6-257D0326DD33}" type="slidenum">
              <a:rPr lang="ja-JP" altLang="en-US"/>
              <a:pPr/>
              <a:t>‹#›</a:t>
            </a:fld>
            <a:endParaRPr lang="en-US" altLang="ja-JP"/>
          </a:p>
        </p:txBody>
      </p:sp>
    </p:spTree>
    <p:extLst>
      <p:ext uri="{BB962C8B-B14F-4D97-AF65-F5344CB8AC3E}">
        <p14:creationId xmlns:p14="http://schemas.microsoft.com/office/powerpoint/2010/main" val="169254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27652"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16C703-2DED-4300-BF12-41AF86B17239}" type="slidenum">
              <a:rPr lang="ja-JP" altLang="en-US"/>
              <a:pPr/>
              <a:t>‹#›</a:t>
            </a:fld>
            <a:endParaRPr lang="en-US" altLang="ja-JP"/>
          </a:p>
        </p:txBody>
      </p:sp>
    </p:spTree>
    <p:extLst>
      <p:ext uri="{BB962C8B-B14F-4D97-AF65-F5344CB8AC3E}">
        <p14:creationId xmlns:p14="http://schemas.microsoft.com/office/powerpoint/2010/main" val="3216988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1pPr>
    <a:lvl2pPr marL="4572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2pPr>
    <a:lvl3pPr marL="9144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3pPr>
    <a:lvl4pPr marL="13716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4pPr>
    <a:lvl5pPr marL="1828800" algn="l" rtl="0" eaLnBrk="0" fontAlgn="base" hangingPunct="0">
      <a:spcBef>
        <a:spcPct val="30000"/>
      </a:spcBef>
      <a:spcAft>
        <a:spcPct val="0"/>
      </a:spcAft>
      <a:defRPr kumimoji="1" sz="1200" kern="1200">
        <a:solidFill>
          <a:schemeClr val="tx1"/>
        </a:solidFill>
        <a:latin typeface="Arial" pitchFamily="-106" charset="0"/>
        <a:ea typeface="ＭＳ Ｐ明朝" pitchFamily="-106" charset="-128"/>
        <a:cs typeface="ＭＳ Ｐ明朝" pitchFamily="-106"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50" charset="-128"/>
              </a:defRPr>
            </a:lvl1pPr>
            <a:lvl2pPr marL="37931725" indent="-37474525" eaLnBrk="0" hangingPunct="0">
              <a:defRPr sz="2400">
                <a:solidFill>
                  <a:schemeClr val="tx1"/>
                </a:solidFill>
                <a:latin typeface="Arial" charset="0"/>
                <a:ea typeface="ＭＳ Ｐゴシック" pitchFamily="50" charset="-128"/>
              </a:defRPr>
            </a:lvl2pPr>
            <a:lvl3pPr eaLnBrk="0" hangingPunct="0">
              <a:defRPr sz="2400">
                <a:solidFill>
                  <a:schemeClr val="tx1"/>
                </a:solidFill>
                <a:latin typeface="Arial" charset="0"/>
                <a:ea typeface="ＭＳ Ｐゴシック" pitchFamily="50" charset="-128"/>
              </a:defRPr>
            </a:lvl3pPr>
            <a:lvl4pPr eaLnBrk="0" hangingPunct="0">
              <a:defRPr sz="2400">
                <a:solidFill>
                  <a:schemeClr val="tx1"/>
                </a:solidFill>
                <a:latin typeface="Arial" charset="0"/>
                <a:ea typeface="ＭＳ Ｐゴシック" pitchFamily="50" charset="-128"/>
              </a:defRPr>
            </a:lvl4pPr>
            <a:lvl5pPr eaLnBrk="0" hangingPunct="0">
              <a:defRPr sz="2400">
                <a:solidFill>
                  <a:schemeClr val="tx1"/>
                </a:solidFill>
                <a:latin typeface="Arial" charset="0"/>
                <a:ea typeface="ＭＳ Ｐゴシック" pitchFamily="50" charset="-128"/>
              </a:defRPr>
            </a:lvl5pPr>
            <a:lvl6pPr marL="457200" eaLnBrk="0" fontAlgn="base" hangingPunct="0">
              <a:spcBef>
                <a:spcPct val="0"/>
              </a:spcBef>
              <a:spcAft>
                <a:spcPct val="0"/>
              </a:spcAft>
              <a:defRPr sz="2400">
                <a:solidFill>
                  <a:schemeClr val="tx1"/>
                </a:solidFill>
                <a:latin typeface="Arial" charset="0"/>
                <a:ea typeface="ＭＳ Ｐゴシック" pitchFamily="50" charset="-128"/>
              </a:defRPr>
            </a:lvl6pPr>
            <a:lvl7pPr marL="914400" eaLnBrk="0" fontAlgn="base" hangingPunct="0">
              <a:spcBef>
                <a:spcPct val="0"/>
              </a:spcBef>
              <a:spcAft>
                <a:spcPct val="0"/>
              </a:spcAft>
              <a:defRPr sz="2400">
                <a:solidFill>
                  <a:schemeClr val="tx1"/>
                </a:solidFill>
                <a:latin typeface="Arial" charset="0"/>
                <a:ea typeface="ＭＳ Ｐゴシック" pitchFamily="50" charset="-128"/>
              </a:defRPr>
            </a:lvl7pPr>
            <a:lvl8pPr marL="1371600" eaLnBrk="0" fontAlgn="base" hangingPunct="0">
              <a:spcBef>
                <a:spcPct val="0"/>
              </a:spcBef>
              <a:spcAft>
                <a:spcPct val="0"/>
              </a:spcAft>
              <a:defRPr sz="2400">
                <a:solidFill>
                  <a:schemeClr val="tx1"/>
                </a:solidFill>
                <a:latin typeface="Arial" charset="0"/>
                <a:ea typeface="ＭＳ Ｐゴシック" pitchFamily="50" charset="-128"/>
              </a:defRPr>
            </a:lvl8pPr>
            <a:lvl9pPr marL="1828800" eaLnBrk="0" fontAlgn="base" hangingPunct="0">
              <a:spcBef>
                <a:spcPct val="0"/>
              </a:spcBef>
              <a:spcAft>
                <a:spcPct val="0"/>
              </a:spcAft>
              <a:defRPr sz="2400">
                <a:solidFill>
                  <a:schemeClr val="tx1"/>
                </a:solidFill>
                <a:latin typeface="Arial" charset="0"/>
                <a:ea typeface="ＭＳ Ｐゴシック" pitchFamily="50" charset="-128"/>
              </a:defRPr>
            </a:lvl9pPr>
          </a:lstStyle>
          <a:p>
            <a:pPr eaLnBrk="1" hangingPunct="1"/>
            <a:fld id="{04142C6C-4D32-4B36-8F55-457BDDA09DAC}" type="slidenum">
              <a:rPr lang="ja-JP" altLang="en-US" sz="1200"/>
              <a:pPr eaLnBrk="1" hangingPunct="1"/>
              <a:t>1</a:t>
            </a:fld>
            <a:endParaRPr lang="en-US" altLang="ja-JP"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smtClean="0">
              <a:latin typeface="Arial" charset="0"/>
              <a:ea typeface="ＭＳ Ｐゴシック"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r>
              <a:rPr lang="en-US" altLang="ja-JP"/>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en-US" altLang="ja-JP"/>
              <a:t>Click to edit Master subtitle style</a:t>
            </a:r>
          </a:p>
        </p:txBody>
      </p:sp>
      <p:sp>
        <p:nvSpPr>
          <p:cNvPr id="4" name="Rectangle 4"/>
          <p:cNvSpPr>
            <a:spLocks noGrp="1" noChangeArrowheads="1"/>
          </p:cNvSpPr>
          <p:nvPr>
            <p:ph type="dt" sz="half" idx="10"/>
          </p:nvPr>
        </p:nvSpPr>
        <p:spPr/>
        <p:txBody>
          <a:bodyPr/>
          <a:lstStyle>
            <a:lvl1pPr>
              <a:defRPr/>
            </a:lvl1pPr>
          </a:lstStyle>
          <a:p>
            <a:endParaRPr lang="en-US" altLang="ja-JP"/>
          </a:p>
        </p:txBody>
      </p:sp>
      <p:sp>
        <p:nvSpPr>
          <p:cNvPr id="5" name="Rectangle 5"/>
          <p:cNvSpPr>
            <a:spLocks noGrp="1" noChangeArrowheads="1"/>
          </p:cNvSpPr>
          <p:nvPr>
            <p:ph type="ftr" sz="quarter" idx="11"/>
          </p:nvPr>
        </p:nvSpPr>
        <p:spPr/>
        <p:txBody>
          <a:bodyPr/>
          <a:lstStyle>
            <a:lvl1pPr>
              <a:defRPr/>
            </a:lvl1pPr>
          </a:lstStyle>
          <a:p>
            <a:endParaRPr lang="en-US" altLang="ja-JP"/>
          </a:p>
        </p:txBody>
      </p:sp>
      <p:sp>
        <p:nvSpPr>
          <p:cNvPr id="6" name="Rectangle 6"/>
          <p:cNvSpPr>
            <a:spLocks noGrp="1" noChangeArrowheads="1"/>
          </p:cNvSpPr>
          <p:nvPr>
            <p:ph type="sldNum" sz="quarter" idx="12"/>
          </p:nvPr>
        </p:nvSpPr>
        <p:spPr/>
        <p:txBody>
          <a:bodyPr/>
          <a:lstStyle>
            <a:lvl1pPr>
              <a:defRPr/>
            </a:lvl1pPr>
          </a:lstStyle>
          <a:p>
            <a:fld id="{5C45627C-1AC3-40AE-8DBD-ED984E7B1607}" type="slidenum">
              <a:rPr lang="ja-JP" altLang="en-US"/>
              <a:pPr/>
              <a:t>‹#›</a:t>
            </a:fld>
            <a:endParaRPr lang="en-US" altLang="ja-JP"/>
          </a:p>
        </p:txBody>
      </p:sp>
    </p:spTree>
    <p:extLst>
      <p:ext uri="{BB962C8B-B14F-4D97-AF65-F5344CB8AC3E}">
        <p14:creationId xmlns:p14="http://schemas.microsoft.com/office/powerpoint/2010/main" val="2320511750"/>
      </p:ext>
    </p:extLst>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AAA2C4BA-B23C-4B4F-BCEF-075D590D93B2}" type="slidenum">
              <a:rPr lang="ja-JP" altLang="en-US"/>
              <a:pPr/>
              <a:t>‹#›</a:t>
            </a:fld>
            <a:endParaRPr lang="en-US" altLang="ja-JP"/>
          </a:p>
        </p:txBody>
      </p:sp>
    </p:spTree>
    <p:extLst>
      <p:ext uri="{BB962C8B-B14F-4D97-AF65-F5344CB8AC3E}">
        <p14:creationId xmlns:p14="http://schemas.microsoft.com/office/powerpoint/2010/main" val="52352121"/>
      </p:ext>
    </p:extLst>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2AB47AFD-CA63-428A-B99B-05069D1696E0}" type="slidenum">
              <a:rPr lang="ja-JP" altLang="en-US"/>
              <a:pPr/>
              <a:t>‹#›</a:t>
            </a:fld>
            <a:endParaRPr lang="en-US" altLang="ja-JP"/>
          </a:p>
        </p:txBody>
      </p:sp>
    </p:spTree>
    <p:extLst>
      <p:ext uri="{BB962C8B-B14F-4D97-AF65-F5344CB8AC3E}">
        <p14:creationId xmlns:p14="http://schemas.microsoft.com/office/powerpoint/2010/main" val="1146255052"/>
      </p:ext>
    </p:extLst>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4FBBF268-3F23-4A80-99FF-1CA2593CE168}" type="slidenum">
              <a:rPr lang="ja-JP" altLang="en-US"/>
              <a:pPr/>
              <a:t>‹#›</a:t>
            </a:fld>
            <a:endParaRPr lang="en-US" altLang="ja-JP"/>
          </a:p>
        </p:txBody>
      </p:sp>
    </p:spTree>
    <p:extLst>
      <p:ext uri="{BB962C8B-B14F-4D97-AF65-F5344CB8AC3E}">
        <p14:creationId xmlns:p14="http://schemas.microsoft.com/office/powerpoint/2010/main" val="2890266685"/>
      </p:ext>
    </p:extLst>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endParaRPr lang="en-US" altLang="ja-JP"/>
          </a:p>
        </p:txBody>
      </p:sp>
      <p:sp>
        <p:nvSpPr>
          <p:cNvPr id="8" name="Rectangle 8"/>
          <p:cNvSpPr>
            <a:spLocks noGrp="1" noChangeArrowheads="1"/>
          </p:cNvSpPr>
          <p:nvPr>
            <p:ph type="ftr" sz="quarter" idx="11"/>
          </p:nvPr>
        </p:nvSpPr>
        <p:spPr>
          <a:ln/>
        </p:spPr>
        <p:txBody>
          <a:bodyPr/>
          <a:lstStyle>
            <a:lvl1pPr>
              <a:defRPr/>
            </a:lvl1pPr>
          </a:lstStyle>
          <a:p>
            <a:endParaRPr lang="en-US" altLang="ja-JP"/>
          </a:p>
        </p:txBody>
      </p:sp>
      <p:sp>
        <p:nvSpPr>
          <p:cNvPr id="9" name="Rectangle 9"/>
          <p:cNvSpPr>
            <a:spLocks noGrp="1" noChangeArrowheads="1"/>
          </p:cNvSpPr>
          <p:nvPr>
            <p:ph type="sldNum" sz="quarter" idx="12"/>
          </p:nvPr>
        </p:nvSpPr>
        <p:spPr>
          <a:ln/>
        </p:spPr>
        <p:txBody>
          <a:bodyPr/>
          <a:lstStyle>
            <a:lvl1pPr>
              <a:defRPr/>
            </a:lvl1pPr>
          </a:lstStyle>
          <a:p>
            <a:fld id="{6AB79E9E-10FE-48CB-9F45-0260D94C6D8E}" type="slidenum">
              <a:rPr lang="ja-JP" altLang="en-US"/>
              <a:pPr/>
              <a:t>‹#›</a:t>
            </a:fld>
            <a:endParaRPr lang="en-US" altLang="ja-JP"/>
          </a:p>
        </p:txBody>
      </p:sp>
    </p:spTree>
    <p:extLst>
      <p:ext uri="{BB962C8B-B14F-4D97-AF65-F5344CB8AC3E}">
        <p14:creationId xmlns:p14="http://schemas.microsoft.com/office/powerpoint/2010/main" val="2728621391"/>
      </p:ext>
    </p:extLst>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endParaRPr lang="en-US" altLang="ja-JP"/>
          </a:p>
        </p:txBody>
      </p:sp>
      <p:sp>
        <p:nvSpPr>
          <p:cNvPr id="4" name="Rectangle 8"/>
          <p:cNvSpPr>
            <a:spLocks noGrp="1" noChangeArrowheads="1"/>
          </p:cNvSpPr>
          <p:nvPr>
            <p:ph type="ftr" sz="quarter" idx="11"/>
          </p:nvPr>
        </p:nvSpPr>
        <p:spPr>
          <a:ln/>
        </p:spPr>
        <p:txBody>
          <a:bodyPr/>
          <a:lstStyle>
            <a:lvl1pPr>
              <a:defRPr/>
            </a:lvl1pPr>
          </a:lstStyle>
          <a:p>
            <a:endParaRPr lang="en-US" altLang="ja-JP"/>
          </a:p>
        </p:txBody>
      </p:sp>
      <p:sp>
        <p:nvSpPr>
          <p:cNvPr id="5" name="Rectangle 9"/>
          <p:cNvSpPr>
            <a:spLocks noGrp="1" noChangeArrowheads="1"/>
          </p:cNvSpPr>
          <p:nvPr>
            <p:ph type="sldNum" sz="quarter" idx="12"/>
          </p:nvPr>
        </p:nvSpPr>
        <p:spPr>
          <a:ln/>
        </p:spPr>
        <p:txBody>
          <a:bodyPr/>
          <a:lstStyle>
            <a:lvl1pPr>
              <a:defRPr/>
            </a:lvl1pPr>
          </a:lstStyle>
          <a:p>
            <a:fld id="{7BB7741C-EC5E-4113-8761-86BA38735975}" type="slidenum">
              <a:rPr lang="ja-JP" altLang="en-US"/>
              <a:pPr/>
              <a:t>‹#›</a:t>
            </a:fld>
            <a:endParaRPr lang="en-US" altLang="ja-JP"/>
          </a:p>
        </p:txBody>
      </p:sp>
    </p:spTree>
    <p:extLst>
      <p:ext uri="{BB962C8B-B14F-4D97-AF65-F5344CB8AC3E}">
        <p14:creationId xmlns:p14="http://schemas.microsoft.com/office/powerpoint/2010/main" val="4020082624"/>
      </p:ext>
    </p:extLst>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endParaRPr lang="en-US" altLang="ja-JP"/>
          </a:p>
        </p:txBody>
      </p:sp>
      <p:sp>
        <p:nvSpPr>
          <p:cNvPr id="3" name="Rectangle 8"/>
          <p:cNvSpPr>
            <a:spLocks noGrp="1" noChangeArrowheads="1"/>
          </p:cNvSpPr>
          <p:nvPr>
            <p:ph type="ftr" sz="quarter" idx="11"/>
          </p:nvPr>
        </p:nvSpPr>
        <p:spPr>
          <a:ln/>
        </p:spPr>
        <p:txBody>
          <a:bodyPr/>
          <a:lstStyle>
            <a:lvl1pPr>
              <a:defRPr/>
            </a:lvl1pPr>
          </a:lstStyle>
          <a:p>
            <a:endParaRPr lang="en-US" altLang="ja-JP"/>
          </a:p>
        </p:txBody>
      </p:sp>
      <p:sp>
        <p:nvSpPr>
          <p:cNvPr id="4" name="Rectangle 9"/>
          <p:cNvSpPr>
            <a:spLocks noGrp="1" noChangeArrowheads="1"/>
          </p:cNvSpPr>
          <p:nvPr>
            <p:ph type="sldNum" sz="quarter" idx="12"/>
          </p:nvPr>
        </p:nvSpPr>
        <p:spPr>
          <a:ln/>
        </p:spPr>
        <p:txBody>
          <a:bodyPr/>
          <a:lstStyle>
            <a:lvl1pPr>
              <a:defRPr/>
            </a:lvl1pPr>
          </a:lstStyle>
          <a:p>
            <a:fld id="{925098F5-9627-4B4D-9931-5BA61F434DF2}" type="slidenum">
              <a:rPr lang="ja-JP" altLang="en-US"/>
              <a:pPr/>
              <a:t>‹#›</a:t>
            </a:fld>
            <a:endParaRPr lang="en-US" altLang="ja-JP"/>
          </a:p>
        </p:txBody>
      </p:sp>
    </p:spTree>
    <p:extLst>
      <p:ext uri="{BB962C8B-B14F-4D97-AF65-F5344CB8AC3E}">
        <p14:creationId xmlns:p14="http://schemas.microsoft.com/office/powerpoint/2010/main" val="2514064265"/>
      </p:ext>
    </p:extLst>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5AE71E18-9007-4AD7-B436-B8D94D7D0BFD}" type="slidenum">
              <a:rPr lang="ja-JP" altLang="en-US"/>
              <a:pPr/>
              <a:t>‹#›</a:t>
            </a:fld>
            <a:endParaRPr lang="en-US" altLang="ja-JP"/>
          </a:p>
        </p:txBody>
      </p:sp>
    </p:spTree>
    <p:extLst>
      <p:ext uri="{BB962C8B-B14F-4D97-AF65-F5344CB8AC3E}">
        <p14:creationId xmlns:p14="http://schemas.microsoft.com/office/powerpoint/2010/main" val="2934387868"/>
      </p:ext>
    </p:extLst>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endParaRPr lang="en-US" altLang="ja-JP"/>
          </a:p>
        </p:txBody>
      </p:sp>
      <p:sp>
        <p:nvSpPr>
          <p:cNvPr id="6" name="Rectangle 8"/>
          <p:cNvSpPr>
            <a:spLocks noGrp="1" noChangeArrowheads="1"/>
          </p:cNvSpPr>
          <p:nvPr>
            <p:ph type="ftr" sz="quarter" idx="11"/>
          </p:nvPr>
        </p:nvSpPr>
        <p:spPr>
          <a:ln/>
        </p:spPr>
        <p:txBody>
          <a:bodyPr/>
          <a:lstStyle>
            <a:lvl1pPr>
              <a:defRPr/>
            </a:lvl1pPr>
          </a:lstStyle>
          <a:p>
            <a:endParaRPr lang="en-US" altLang="ja-JP"/>
          </a:p>
        </p:txBody>
      </p:sp>
      <p:sp>
        <p:nvSpPr>
          <p:cNvPr id="7" name="Rectangle 9"/>
          <p:cNvSpPr>
            <a:spLocks noGrp="1" noChangeArrowheads="1"/>
          </p:cNvSpPr>
          <p:nvPr>
            <p:ph type="sldNum" sz="quarter" idx="12"/>
          </p:nvPr>
        </p:nvSpPr>
        <p:spPr>
          <a:ln/>
        </p:spPr>
        <p:txBody>
          <a:bodyPr/>
          <a:lstStyle>
            <a:lvl1pPr>
              <a:defRPr/>
            </a:lvl1pPr>
          </a:lstStyle>
          <a:p>
            <a:fld id="{75893290-3747-4BB0-A9BE-AECF6230BEB3}" type="slidenum">
              <a:rPr lang="ja-JP" altLang="en-US"/>
              <a:pPr/>
              <a:t>‹#›</a:t>
            </a:fld>
            <a:endParaRPr lang="en-US" altLang="ja-JP"/>
          </a:p>
        </p:txBody>
      </p:sp>
    </p:spTree>
    <p:extLst>
      <p:ext uri="{BB962C8B-B14F-4D97-AF65-F5344CB8AC3E}">
        <p14:creationId xmlns:p14="http://schemas.microsoft.com/office/powerpoint/2010/main" val="406736026"/>
      </p:ext>
    </p:extLst>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944E1203-3216-4210-A05F-909837C13A17}" type="slidenum">
              <a:rPr lang="ja-JP" altLang="en-US"/>
              <a:pPr/>
              <a:t>‹#›</a:t>
            </a:fld>
            <a:endParaRPr lang="en-US" altLang="ja-JP"/>
          </a:p>
        </p:txBody>
      </p:sp>
    </p:spTree>
    <p:extLst>
      <p:ext uri="{BB962C8B-B14F-4D97-AF65-F5344CB8AC3E}">
        <p14:creationId xmlns:p14="http://schemas.microsoft.com/office/powerpoint/2010/main" val="3472368706"/>
      </p:ext>
    </p:extLst>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endParaRPr lang="en-US" altLang="ja-JP"/>
          </a:p>
        </p:txBody>
      </p:sp>
      <p:sp>
        <p:nvSpPr>
          <p:cNvPr id="5" name="Rectangle 8"/>
          <p:cNvSpPr>
            <a:spLocks noGrp="1" noChangeArrowheads="1"/>
          </p:cNvSpPr>
          <p:nvPr>
            <p:ph type="ftr" sz="quarter" idx="11"/>
          </p:nvPr>
        </p:nvSpPr>
        <p:spPr>
          <a:ln/>
        </p:spPr>
        <p:txBody>
          <a:bodyPr/>
          <a:lstStyle>
            <a:lvl1pPr>
              <a:defRPr/>
            </a:lvl1pPr>
          </a:lstStyle>
          <a:p>
            <a:endParaRPr lang="en-US" altLang="ja-JP"/>
          </a:p>
        </p:txBody>
      </p:sp>
      <p:sp>
        <p:nvSpPr>
          <p:cNvPr id="6" name="Rectangle 9"/>
          <p:cNvSpPr>
            <a:spLocks noGrp="1" noChangeArrowheads="1"/>
          </p:cNvSpPr>
          <p:nvPr>
            <p:ph type="sldNum" sz="quarter" idx="12"/>
          </p:nvPr>
        </p:nvSpPr>
        <p:spPr>
          <a:ln/>
        </p:spPr>
        <p:txBody>
          <a:bodyPr/>
          <a:lstStyle>
            <a:lvl1pPr>
              <a:defRPr/>
            </a:lvl1pPr>
          </a:lstStyle>
          <a:p>
            <a:fld id="{B98827DD-A639-410B-8B08-0FB9F7FFE418}" type="slidenum">
              <a:rPr lang="ja-JP" altLang="en-US"/>
              <a:pPr/>
              <a:t>‹#›</a:t>
            </a:fld>
            <a:endParaRPr lang="en-US" altLang="ja-JP"/>
          </a:p>
        </p:txBody>
      </p:sp>
    </p:spTree>
    <p:extLst>
      <p:ext uri="{BB962C8B-B14F-4D97-AF65-F5344CB8AC3E}">
        <p14:creationId xmlns:p14="http://schemas.microsoft.com/office/powerpoint/2010/main" val="1952905096"/>
      </p:ext>
    </p:extLst>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lgn="l"/>
                <a:endParaRPr lang="ja-JP" alt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lgn="l"/>
                <a:endParaRPr lang="ja-JP" altLang="en-US" sz="2400">
                  <a:latin typeface="Times New Roman" pitchFamily="18" charset="0"/>
                </a:endParaRPr>
              </a:p>
            </p:txBody>
          </p:sp>
        </p:grpSp>
      </p:grpSp>
      <p:sp>
        <p:nvSpPr>
          <p:cNvPr id="12699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ltLang="ja-JP"/>
              <a:t>Click to edit Master title style</a:t>
            </a:r>
          </a:p>
        </p:txBody>
      </p:sp>
      <p:sp>
        <p:nvSpPr>
          <p:cNvPr id="126996" name="Rectangle 20"/>
          <p:cNvSpPr>
            <a:spLocks noGrp="1" noChangeArrowheads="1"/>
          </p:cNvSpPr>
          <p:nvPr>
            <p:ph type="subTitle" idx="1"/>
          </p:nvPr>
        </p:nvSpPr>
        <p:spPr>
          <a:xfrm>
            <a:off x="2971800" y="4267200"/>
            <a:ext cx="6019800" cy="1752600"/>
          </a:xfrm>
        </p:spPr>
        <p:txBody>
          <a:bodyPr/>
          <a:lstStyle>
            <a:lvl1pPr marL="0" indent="0">
              <a:buFont typeface="Wingdings" pitchFamily="-106" charset="2"/>
              <a:buNone/>
              <a:defRPr sz="3400"/>
            </a:lvl1pPr>
          </a:lstStyle>
          <a:p>
            <a:r>
              <a:rPr lang="en-US" altLang="ja-JP"/>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endParaRPr lang="en-US" altLang="ja-JP"/>
          </a:p>
        </p:txBody>
      </p:sp>
      <p:sp>
        <p:nvSpPr>
          <p:cNvPr id="19" name="Rectangle 17"/>
          <p:cNvSpPr>
            <a:spLocks noGrp="1" noChangeArrowheads="1"/>
          </p:cNvSpPr>
          <p:nvPr>
            <p:ph type="ftr" sz="quarter" idx="11"/>
          </p:nvPr>
        </p:nvSpPr>
        <p:spPr/>
        <p:txBody>
          <a:bodyPr/>
          <a:lstStyle>
            <a:lvl1pPr>
              <a:defRPr/>
            </a:lvl1pPr>
          </a:lstStyle>
          <a:p>
            <a:endParaRPr lang="en-US" altLang="ja-JP"/>
          </a:p>
        </p:txBody>
      </p:sp>
      <p:sp>
        <p:nvSpPr>
          <p:cNvPr id="20" name="Rectangle 18"/>
          <p:cNvSpPr>
            <a:spLocks noGrp="1" noChangeArrowheads="1"/>
          </p:cNvSpPr>
          <p:nvPr>
            <p:ph type="sldNum" sz="quarter" idx="12"/>
          </p:nvPr>
        </p:nvSpPr>
        <p:spPr/>
        <p:txBody>
          <a:bodyPr/>
          <a:lstStyle>
            <a:lvl1pPr>
              <a:defRPr/>
            </a:lvl1pPr>
          </a:lstStyle>
          <a:p>
            <a:fld id="{E7B8F157-063F-45CC-8B14-BD4945215BE5}" type="slidenum">
              <a:rPr lang="ja-JP" altLang="en-US"/>
              <a:pPr/>
              <a:t>‹#›</a:t>
            </a:fld>
            <a:endParaRPr lang="en-US" altLang="ja-JP"/>
          </a:p>
        </p:txBody>
      </p:sp>
    </p:spTree>
    <p:extLst>
      <p:ext uri="{BB962C8B-B14F-4D97-AF65-F5344CB8AC3E}">
        <p14:creationId xmlns:p14="http://schemas.microsoft.com/office/powerpoint/2010/main" val="1507930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5638CEA5-2A42-4286-BB0F-F2BAF27C2CB5}"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19812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4279078D-AA65-4660-8A50-E77ECF3BE2BB}"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488150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C8DBCE61-463B-40EA-83FE-B5096C07213E}"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27598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ltLang="ja-JP"/>
          </a:p>
        </p:txBody>
      </p:sp>
      <p:sp>
        <p:nvSpPr>
          <p:cNvPr id="8" name="Rectangle 3"/>
          <p:cNvSpPr>
            <a:spLocks noGrp="1" noChangeArrowheads="1"/>
          </p:cNvSpPr>
          <p:nvPr>
            <p:ph type="sldNum" sz="quarter" idx="11"/>
          </p:nvPr>
        </p:nvSpPr>
        <p:spPr>
          <a:ln/>
        </p:spPr>
        <p:txBody>
          <a:bodyPr/>
          <a:lstStyle>
            <a:lvl1pPr>
              <a:defRPr/>
            </a:lvl1pPr>
          </a:lstStyle>
          <a:p>
            <a:fld id="{C5828562-6ADF-4592-9CF3-19557EB5BC89}" type="slidenum">
              <a:rPr lang="ja-JP" altLang="en-US"/>
              <a:pPr/>
              <a:t>‹#›</a:t>
            </a:fld>
            <a:endParaRPr lang="en-US" altLang="ja-JP"/>
          </a:p>
        </p:txBody>
      </p:sp>
      <p:sp>
        <p:nvSpPr>
          <p:cNvPr id="9"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828503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1B448EA0-2056-451C-9479-2F3825080730}"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7415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ltLang="ja-JP"/>
          </a:p>
        </p:txBody>
      </p:sp>
      <p:sp>
        <p:nvSpPr>
          <p:cNvPr id="3" name="Rectangle 3"/>
          <p:cNvSpPr>
            <a:spLocks noGrp="1" noChangeArrowheads="1"/>
          </p:cNvSpPr>
          <p:nvPr>
            <p:ph type="sldNum" sz="quarter" idx="11"/>
          </p:nvPr>
        </p:nvSpPr>
        <p:spPr>
          <a:ln/>
        </p:spPr>
        <p:txBody>
          <a:bodyPr/>
          <a:lstStyle>
            <a:lvl1pPr>
              <a:defRPr/>
            </a:lvl1pPr>
          </a:lstStyle>
          <a:p>
            <a:fld id="{1B0C6D91-F0CA-44DE-BEF7-0AC817791EEF}" type="slidenum">
              <a:rPr lang="ja-JP" altLang="en-US"/>
              <a:pPr/>
              <a:t>‹#›</a:t>
            </a:fld>
            <a:endParaRPr lang="en-US" altLang="ja-JP"/>
          </a:p>
        </p:txBody>
      </p:sp>
      <p:sp>
        <p:nvSpPr>
          <p:cNvPr id="4"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2805739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A78435D0-2CA0-417B-B5AC-A9AED34E4735}"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200142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ja-JP"/>
          </a:p>
        </p:txBody>
      </p:sp>
      <p:sp>
        <p:nvSpPr>
          <p:cNvPr id="6" name="Rectangle 3"/>
          <p:cNvSpPr>
            <a:spLocks noGrp="1" noChangeArrowheads="1"/>
          </p:cNvSpPr>
          <p:nvPr>
            <p:ph type="sldNum" sz="quarter" idx="11"/>
          </p:nvPr>
        </p:nvSpPr>
        <p:spPr>
          <a:ln/>
        </p:spPr>
        <p:txBody>
          <a:bodyPr/>
          <a:lstStyle>
            <a:lvl1pPr>
              <a:defRPr/>
            </a:lvl1pPr>
          </a:lstStyle>
          <a:p>
            <a:fld id="{177BAD84-1E71-4A72-9BC7-B38D3F19581B}" type="slidenum">
              <a:rPr lang="ja-JP" altLang="en-US"/>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96854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A4B47943-ADA0-467E-8548-E682BB8904F2}"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351948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ja-JP"/>
          </a:p>
        </p:txBody>
      </p:sp>
      <p:sp>
        <p:nvSpPr>
          <p:cNvPr id="5" name="Rectangle 3"/>
          <p:cNvSpPr>
            <a:spLocks noGrp="1" noChangeArrowheads="1"/>
          </p:cNvSpPr>
          <p:nvPr>
            <p:ph type="sldNum" sz="quarter" idx="11"/>
          </p:nvPr>
        </p:nvSpPr>
        <p:spPr>
          <a:ln/>
        </p:spPr>
        <p:txBody>
          <a:bodyPr/>
          <a:lstStyle>
            <a:lvl1pPr>
              <a:defRPr/>
            </a:lvl1pPr>
          </a:lstStyle>
          <a:p>
            <a:fld id="{3CF0F113-3D9B-4B0F-876F-A8C82AF45EAD}" type="slidenum">
              <a:rPr lang="ja-JP" altLang="en-US"/>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3897113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ja-JP"/>
          </a:p>
        </p:txBody>
      </p:sp>
      <p:sp>
        <p:nvSpPr>
          <p:cNvPr id="4" name="Rectangle 3"/>
          <p:cNvSpPr>
            <a:spLocks noGrp="1" noChangeArrowheads="1"/>
          </p:cNvSpPr>
          <p:nvPr>
            <p:ph type="sldNum" sz="quarter" idx="11"/>
          </p:nvPr>
        </p:nvSpPr>
        <p:spPr>
          <a:ln/>
        </p:spPr>
        <p:txBody>
          <a:bodyPr/>
          <a:lstStyle>
            <a:lvl1pPr>
              <a:defRPr/>
            </a:lvl1pPr>
          </a:lstStyle>
          <a:p>
            <a:fld id="{6580F542-36A4-49F4-AF1B-5E30CE1769E3}" type="slidenum">
              <a:rPr lang="ja-JP" altLang="en-US"/>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1013834392"/>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4" Type="http://schemas.openxmlformats.org/officeDocument/2006/relationships/slideLayout" Target="../slideLayouts/slideLayout15.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8" Type="http://schemas.openxmlformats.org/officeDocument/2006/relationships/slideLayout" Target="../slideLayouts/slideLayout19.xml"/><Relationship Id="rId13" Type="http://schemas.openxmlformats.org/officeDocument/2006/relationships/theme" Target="../theme/theme2.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Century Gothic" pitchFamily="34" charset="0"/>
              </a:defRPr>
            </a:lvl1pPr>
          </a:lstStyle>
          <a:p>
            <a:endParaRPr lang="en-US" altLang="ja-JP"/>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entury Gothic" pitchFamily="34" charset="0"/>
              </a:defRPr>
            </a:lvl1pPr>
          </a:lstStyle>
          <a:p>
            <a:endParaRPr lang="en-US" altLang="ja-JP"/>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entury Gothic" pitchFamily="34" charset="0"/>
              </a:defRPr>
            </a:lvl1pPr>
          </a:lstStyle>
          <a:p>
            <a:fld id="{4FE21AAB-9B04-45C8-9F66-73B41327B403}"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11"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Lst>
  <p:transition xmlns:p14="http://schemas.microsoft.com/office/powerpoint/2010/main" spd="med"/>
  <p:hf hdr="0" ftr="0" dt="0"/>
  <p:txStyles>
    <p:titleStyle>
      <a:lvl1pPr algn="l" rtl="0" eaLnBrk="0" fontAlgn="base" hangingPunct="0">
        <a:spcBef>
          <a:spcPct val="0"/>
        </a:spcBef>
        <a:spcAft>
          <a:spcPct val="0"/>
        </a:spcAft>
        <a:defRPr sz="3600">
          <a:solidFill>
            <a:schemeClr val="tx2"/>
          </a:solidFill>
          <a:latin typeface="+mj-lt"/>
          <a:ea typeface="ＭＳ Ｐゴシック" pitchFamily="50" charset="-128"/>
          <a:cs typeface="+mj-cs"/>
        </a:defRPr>
      </a:lvl1pPr>
      <a:lvl2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2pPr>
      <a:lvl3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3pPr>
      <a:lvl4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4pPr>
      <a:lvl5pPr algn="l" rtl="0" eaLnBrk="0" fontAlgn="base" hangingPunct="0">
        <a:spcBef>
          <a:spcPct val="0"/>
        </a:spcBef>
        <a:spcAft>
          <a:spcPct val="0"/>
        </a:spcAft>
        <a:defRPr sz="3600">
          <a:solidFill>
            <a:schemeClr val="tx2"/>
          </a:solidFill>
          <a:latin typeface="Century Gothic" pitchFamily="-106" charset="0"/>
          <a:ea typeface="ＭＳ Ｐゴシック" pitchFamily="50" charset="-128"/>
        </a:defRPr>
      </a:lvl5pPr>
      <a:lvl6pPr marL="457200" algn="l" rtl="0" fontAlgn="base">
        <a:spcBef>
          <a:spcPct val="0"/>
        </a:spcBef>
        <a:spcAft>
          <a:spcPct val="0"/>
        </a:spcAft>
        <a:defRPr sz="3600">
          <a:solidFill>
            <a:schemeClr val="tx2"/>
          </a:solidFill>
          <a:latin typeface="Century Gothic" pitchFamily="-106" charset="0"/>
        </a:defRPr>
      </a:lvl6pPr>
      <a:lvl7pPr marL="914400" algn="l" rtl="0" fontAlgn="base">
        <a:spcBef>
          <a:spcPct val="0"/>
        </a:spcBef>
        <a:spcAft>
          <a:spcPct val="0"/>
        </a:spcAft>
        <a:defRPr sz="3600">
          <a:solidFill>
            <a:schemeClr val="tx2"/>
          </a:solidFill>
          <a:latin typeface="Century Gothic" pitchFamily="-106" charset="0"/>
        </a:defRPr>
      </a:lvl7pPr>
      <a:lvl8pPr marL="1371600" algn="l" rtl="0" fontAlgn="base">
        <a:spcBef>
          <a:spcPct val="0"/>
        </a:spcBef>
        <a:spcAft>
          <a:spcPct val="0"/>
        </a:spcAft>
        <a:defRPr sz="3600">
          <a:solidFill>
            <a:schemeClr val="tx2"/>
          </a:solidFill>
          <a:latin typeface="Century Gothic" pitchFamily="-106" charset="0"/>
        </a:defRPr>
      </a:lvl8pPr>
      <a:lvl9pPr marL="1828800" algn="l" rtl="0" fontAlgn="base">
        <a:spcBef>
          <a:spcPct val="0"/>
        </a:spcBef>
        <a:spcAft>
          <a:spcPct val="0"/>
        </a:spcAft>
        <a:defRPr sz="3600">
          <a:solidFill>
            <a:schemeClr val="tx2"/>
          </a:solidFill>
          <a:latin typeface="Century Gothic" pitchFamily="-106"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50" charset="-128"/>
          <a:cs typeface="+mn-cs"/>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600">
          <a:solidFill>
            <a:schemeClr val="tx1"/>
          </a:solidFill>
          <a:latin typeface="+mn-lt"/>
          <a:ea typeface="ＭＳ Ｐゴシック" pitchFamily="-106" charset="-128"/>
        </a:defRPr>
      </a:lvl6pPr>
      <a:lvl7pPr marL="2971800" indent="-228600" algn="l" rtl="0" fontAlgn="base">
        <a:spcBef>
          <a:spcPct val="20000"/>
        </a:spcBef>
        <a:spcAft>
          <a:spcPct val="0"/>
        </a:spcAft>
        <a:buChar char="»"/>
        <a:defRPr sz="1600">
          <a:solidFill>
            <a:schemeClr val="tx1"/>
          </a:solidFill>
          <a:latin typeface="+mn-lt"/>
          <a:ea typeface="ＭＳ Ｐゴシック" pitchFamily="-106" charset="-128"/>
        </a:defRPr>
      </a:lvl7pPr>
      <a:lvl8pPr marL="3429000" indent="-228600" algn="l" rtl="0" fontAlgn="base">
        <a:spcBef>
          <a:spcPct val="20000"/>
        </a:spcBef>
        <a:spcAft>
          <a:spcPct val="0"/>
        </a:spcAft>
        <a:buChar char="»"/>
        <a:defRPr sz="1600">
          <a:solidFill>
            <a:schemeClr val="tx1"/>
          </a:solidFill>
          <a:latin typeface="+mn-lt"/>
          <a:ea typeface="ＭＳ Ｐゴシック" pitchFamily="-106" charset="-128"/>
        </a:defRPr>
      </a:lvl8pPr>
      <a:lvl9pPr marL="3886200" indent="-228600" algn="l" rtl="0" fontAlgn="base">
        <a:spcBef>
          <a:spcPct val="20000"/>
        </a:spcBef>
        <a:spcAft>
          <a:spcPct val="0"/>
        </a:spcAft>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2595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470F7375-FE40-45C8-857C-38916E30C35D}" type="slidenum">
              <a:rPr lang="ja-JP" altLang="en-US"/>
              <a:pPr/>
              <a:t>‹#›</a:t>
            </a:fld>
            <a:endParaRPr lang="en-US" altLang="ja-JP"/>
          </a:p>
        </p:txBody>
      </p:sp>
      <p:grpSp>
        <p:nvGrpSpPr>
          <p:cNvPr id="13316" name="Group 4"/>
          <p:cNvGrpSpPr>
            <a:grpSpLocks/>
          </p:cNvGrpSpPr>
          <p:nvPr/>
        </p:nvGrpSpPr>
        <p:grpSpPr bwMode="auto">
          <a:xfrm>
            <a:off x="0" y="0"/>
            <a:ext cx="9144000" cy="546100"/>
            <a:chOff x="0" y="0"/>
            <a:chExt cx="5760" cy="344"/>
          </a:xfrm>
        </p:grpSpPr>
        <p:sp>
          <p:nvSpPr>
            <p:cNvPr id="12595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ja-JP" altLang="en-US" sz="2400">
                <a:latin typeface="Times New Roman" pitchFamily="18" charset="0"/>
              </a:endParaRPr>
            </a:p>
          </p:txBody>
        </p:sp>
        <p:sp>
          <p:nvSpPr>
            <p:cNvPr id="12595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lgn="l"/>
              <a:endParaRPr lang="ja-JP" altLang="en-US" sz="2400">
                <a:latin typeface="Times New Roman" pitchFamily="18" charset="0"/>
              </a:endParaRPr>
            </a:p>
          </p:txBody>
        </p:sp>
        <p:sp>
          <p:nvSpPr>
            <p:cNvPr id="12595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lgn="l"/>
              <a:endParaRPr lang="ja-JP" altLang="en-US">
                <a:solidFill>
                  <a:schemeClr val="hlink"/>
                </a:solidFill>
              </a:endParaRPr>
            </a:p>
          </p:txBody>
        </p:sp>
        <p:sp>
          <p:nvSpPr>
            <p:cNvPr id="12596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lgn="l"/>
              <a:endParaRPr lang="ja-JP" altLang="en-US" sz="2400">
                <a:latin typeface="Times New Roman" pitchFamily="18" charset="0"/>
              </a:endParaRPr>
            </a:p>
          </p:txBody>
        </p:sp>
        <p:sp>
          <p:nvSpPr>
            <p:cNvPr id="12596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sp>
          <p:nvSpPr>
            <p:cNvPr id="12596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lgn="l"/>
              <a:endParaRPr lang="ja-JP" altLang="en-US">
                <a:solidFill>
                  <a:schemeClr val="accent2"/>
                </a:solidFill>
              </a:endParaRPr>
            </a:p>
          </p:txBody>
        </p:sp>
      </p:grpSp>
      <p:sp>
        <p:nvSpPr>
          <p:cNvPr id="13317"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3318"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2596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Tree>
  </p:cSld>
  <p:clrMap bg1="lt1" tx1="dk1" bg2="lt2" tx2="dk2" accent1="accent1" accent2="accent2" accent3="accent3" accent4="accent4" accent5="accent5" accent6="accent6" hlink="hlink" folHlink="folHlink"/>
  <p:sldLayoutIdLst>
    <p:sldLayoutId id="2147483712" r:id="rId1"/>
    <p:sldLayoutId id="2147483710" r:id="rId2"/>
    <p:sldLayoutId id="2147483709" r:id="rId3"/>
    <p:sldLayoutId id="2147483708" r:id="rId4"/>
    <p:sldLayoutId id="2147483707" r:id="rId5"/>
    <p:sldLayoutId id="2147483706" r:id="rId6"/>
    <p:sldLayoutId id="2147483705" r:id="rId7"/>
    <p:sldLayoutId id="2147483704" r:id="rId8"/>
    <p:sldLayoutId id="2147483703" r:id="rId9"/>
    <p:sldLayoutId id="2147483702" r:id="rId10"/>
    <p:sldLayoutId id="2147483701" r:id="rId11"/>
    <p:sldLayoutId id="2147483700" r:id="rId12"/>
  </p:sldLayoutIdLst>
  <p:hf hdr="0" ftr="0" dt="0"/>
  <p:txStyles>
    <p:title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5pPr>
      <a:lvl6pPr marL="4572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6pPr>
      <a:lvl7pPr marL="9144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7pPr>
      <a:lvl8pPr marL="13716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8pPr>
      <a:lvl9pPr marL="1828800" algn="l" rtl="0" fontAlgn="base">
        <a:spcBef>
          <a:spcPct val="0"/>
        </a:spcBef>
        <a:spcAft>
          <a:spcPct val="0"/>
        </a:spcAft>
        <a:defRPr kumimoji="1" sz="4400">
          <a:solidFill>
            <a:schemeClr val="tx1"/>
          </a:solidFill>
          <a:latin typeface="Arial" pitchFamily="-106" charset="0"/>
          <a:ea typeface="ＭＳ Ｐゴシック" pitchFamily="-106" charset="-128"/>
          <a:cs typeface="ＭＳ Ｐゴシック" pitchFamily="-106" charset="-128"/>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bg2"/>
        </a:buClr>
        <a:buFont typeface="Wingdings" pitchFamily="2" charset="2"/>
        <a:buChar char="§"/>
        <a:defRPr kumimoji="1" sz="2000">
          <a:solidFill>
            <a:schemeClr val="tx1"/>
          </a:solidFill>
          <a:latin typeface="+mn-lt"/>
          <a:ea typeface="+mn-ea"/>
        </a:defRPr>
      </a:lvl5pPr>
      <a:lvl6pPr marL="25146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106" charset="2"/>
        <a:buChar char="§"/>
        <a:defRPr kumimoji="1"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4" Type="http://schemas.openxmlformats.org/officeDocument/2006/relationships/package" Target="../embeddings/Microsoft_Word_Document1.docx"/><Relationship Id="rId1" Type="http://schemas.openxmlformats.org/officeDocument/2006/relationships/vmlDrawing" Target="../drawings/vmlDrawing1.vml"/><Relationship Id="rId2" Type="http://schemas.openxmlformats.org/officeDocument/2006/relationships/slideLayout" Target="../slideLayouts/slideLayout18.xml"/><Relationship Id="rId3" Type="http://schemas.openxmlformats.org/officeDocument/2006/relationships/oleObject" Target="../embeddings/oleObject1.bin"/><Relationship Id="rId5"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6" Type="http://schemas.openxmlformats.org/officeDocument/2006/relationships/hyperlink" Target="mailto:henrysm@umich.edu" TargetMode="External"/><Relationship Id="rId4" Type="http://schemas.openxmlformats.org/officeDocument/2006/relationships/hyperlink" Target="mailto:llalwani@umich.edu" TargetMode="External"/><Relationship Id="rId1" Type="http://schemas.openxmlformats.org/officeDocument/2006/relationships/slideLayout" Target="../slideLayouts/slideLayout13.xml"/><Relationship Id="rId2" Type="http://schemas.openxmlformats.org/officeDocument/2006/relationships/hyperlink" Target="mailto:superman@umich.edu" TargetMode="External"/><Relationship Id="rId3" Type="http://schemas.openxmlformats.org/officeDocument/2006/relationships/hyperlink" Target="mailto:grocho@umich.edu" TargetMode="External"/><Relationship Id="rId5" Type="http://schemas.openxmlformats.org/officeDocument/2006/relationships/hyperlink" Target="mailto:hayashin@umic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2411760" y="2276872"/>
            <a:ext cx="6552854" cy="1224137"/>
          </a:xfrm>
        </p:spPr>
        <p:txBody>
          <a:bodyPr/>
          <a:lstStyle/>
          <a:p>
            <a:pPr algn="ctr" eaLnBrk="1" hangingPunct="1"/>
            <a:r>
              <a:rPr kumimoji="0" lang="en-US" altLang="ja-JP" sz="3300" b="1" dirty="0" smtClean="0">
                <a:latin typeface="Calibri" pitchFamily="34" charset="0"/>
                <a:cs typeface="Calibri" pitchFamily="34" charset="0"/>
              </a:rPr>
              <a:t>E-Textbooks for Engineering Courses</a:t>
            </a:r>
            <a:endParaRPr kumimoji="0" lang="ja-JP" altLang="en-US" sz="3300" b="1" dirty="0" smtClean="0">
              <a:latin typeface="Calibri" pitchFamily="34" charset="0"/>
              <a:cs typeface="Calibri" pitchFamily="34" charset="0"/>
            </a:endParaRPr>
          </a:p>
        </p:txBody>
      </p:sp>
      <p:sp>
        <p:nvSpPr>
          <p:cNvPr id="28675" name="Rectangle 3"/>
          <p:cNvSpPr>
            <a:spLocks noGrp="1" noChangeArrowheads="1"/>
          </p:cNvSpPr>
          <p:nvPr>
            <p:ph type="subTitle" idx="1"/>
          </p:nvPr>
        </p:nvSpPr>
        <p:spPr>
          <a:xfrm>
            <a:off x="1763713" y="4293096"/>
            <a:ext cx="6624637" cy="1656183"/>
          </a:xfrm>
        </p:spPr>
        <p:txBody>
          <a:bodyPr/>
          <a:lstStyle/>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David Carter</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Paul Grochowski</a:t>
            </a: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Leena</a:t>
            </a:r>
            <a:r>
              <a:rPr kumimoji="0" lang="en-US" altLang="ja-JP" sz="1800" b="1" dirty="0" smtClean="0">
                <a:solidFill>
                  <a:schemeClr val="bg2"/>
                </a:solidFill>
                <a:latin typeface="Calibri" pitchFamily="34" charset="0"/>
                <a:cs typeface="Calibri" pitchFamily="34" charset="0"/>
              </a:rPr>
              <a:t> </a:t>
            </a:r>
            <a:r>
              <a:rPr kumimoji="0" lang="en-US" altLang="ja-JP" sz="1800" b="1" dirty="0" err="1" smtClean="0">
                <a:solidFill>
                  <a:schemeClr val="bg2"/>
                </a:solidFill>
                <a:latin typeface="Calibri" pitchFamily="34" charset="0"/>
                <a:cs typeface="Calibri" pitchFamily="34" charset="0"/>
              </a:rPr>
              <a:t>Lalwani</a:t>
            </a:r>
            <a:endParaRPr kumimoji="0" lang="en-US" altLang="ja-JP" sz="1800" b="1" dirty="0" smtClean="0">
              <a:solidFill>
                <a:schemeClr val="bg2"/>
              </a:solidFill>
              <a:latin typeface="Calibri" pitchFamily="34" charset="0"/>
              <a:cs typeface="Calibri" pitchFamily="34" charset="0"/>
            </a:endParaRPr>
          </a:p>
          <a:p>
            <a:pPr algn="ctr" eaLnBrk="1" hangingPunct="1">
              <a:lnSpc>
                <a:spcPct val="80000"/>
              </a:lnSpc>
              <a:buFont typeface="Wingdings" pitchFamily="2" charset="2"/>
              <a:buNone/>
            </a:pPr>
            <a:r>
              <a:rPr kumimoji="0" lang="en-US" altLang="ja-JP" sz="1800" b="1" dirty="0" err="1" smtClean="0">
                <a:solidFill>
                  <a:schemeClr val="bg2"/>
                </a:solidFill>
                <a:latin typeface="Calibri" pitchFamily="34" charset="0"/>
                <a:cs typeface="Calibri" pitchFamily="34" charset="0"/>
              </a:rPr>
              <a:t>Natsuko</a:t>
            </a:r>
            <a:r>
              <a:rPr kumimoji="0" lang="en-US" altLang="ja-JP" sz="1800" b="1" dirty="0" smtClean="0">
                <a:solidFill>
                  <a:schemeClr val="bg2"/>
                </a:solidFill>
                <a:latin typeface="Calibri" pitchFamily="34" charset="0"/>
                <a:cs typeface="Calibri" pitchFamily="34" charset="0"/>
              </a:rPr>
              <a:t> Nicholls</a:t>
            </a:r>
          </a:p>
          <a:p>
            <a:pPr algn="ctr" eaLnBrk="1" hangingPunct="1">
              <a:lnSpc>
                <a:spcPct val="80000"/>
              </a:lnSpc>
              <a:buFont typeface="Wingdings" pitchFamily="2" charset="2"/>
              <a:buNone/>
            </a:pPr>
            <a:r>
              <a:rPr kumimoji="0" lang="en-US" altLang="ja-JP" sz="1800" b="1" dirty="0" smtClean="0">
                <a:solidFill>
                  <a:schemeClr val="bg2"/>
                </a:solidFill>
                <a:latin typeface="Calibri" pitchFamily="34" charset="0"/>
                <a:cs typeface="Calibri" pitchFamily="34" charset="0"/>
              </a:rPr>
              <a:t>Sara Samuel</a:t>
            </a:r>
          </a:p>
          <a:p>
            <a:pPr algn="ctr" eaLnBrk="1" hangingPunct="1">
              <a:lnSpc>
                <a:spcPct val="80000"/>
              </a:lnSpc>
              <a:buFont typeface="Wingdings" pitchFamily="2" charset="2"/>
              <a:buNone/>
            </a:pPr>
            <a:endParaRPr kumimoji="0" lang="en-US" altLang="ja-JP" sz="1400" b="1" dirty="0" smtClean="0">
              <a:solidFill>
                <a:schemeClr val="bg2"/>
              </a:solidFill>
              <a:latin typeface="Calibri" pitchFamily="34" charset="0"/>
              <a:cs typeface="Calibri" pitchFamily="34" charset="0"/>
            </a:endParaRPr>
          </a:p>
        </p:txBody>
      </p:sp>
      <p:sp>
        <p:nvSpPr>
          <p:cNvPr id="28676" name="Rectangle 5"/>
          <p:cNvSpPr>
            <a:spLocks noChangeArrowheads="1"/>
          </p:cNvSpPr>
          <p:nvPr/>
        </p:nvSpPr>
        <p:spPr bwMode="auto">
          <a:xfrm>
            <a:off x="2231231" y="5885910"/>
            <a:ext cx="5689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500" b="1" dirty="0" smtClean="0">
                <a:solidFill>
                  <a:schemeClr val="accent2"/>
                </a:solidFill>
                <a:latin typeface="Calibri" pitchFamily="34" charset="0"/>
                <a:cs typeface="Calibri" pitchFamily="34" charset="0"/>
              </a:rPr>
              <a:t>Michigan Library Association Academic Libraries 2012</a:t>
            </a:r>
          </a:p>
          <a:p>
            <a:r>
              <a:rPr lang="en-US" altLang="ja-JP" sz="1500" b="1" dirty="0" smtClean="0">
                <a:solidFill>
                  <a:schemeClr val="accent2"/>
                </a:solidFill>
                <a:latin typeface="Calibri" pitchFamily="34" charset="0"/>
                <a:cs typeface="Calibri" pitchFamily="34" charset="0"/>
              </a:rPr>
              <a:t>May 10-11, 2012</a:t>
            </a:r>
          </a:p>
          <a:p>
            <a:r>
              <a:rPr lang="en-US" altLang="ja-JP" sz="1500" b="1" dirty="0" smtClean="0">
                <a:solidFill>
                  <a:schemeClr val="accent2"/>
                </a:solidFill>
                <a:latin typeface="Calibri" pitchFamily="34" charset="0"/>
                <a:cs typeface="Calibri" pitchFamily="34" charset="0"/>
              </a:rPr>
              <a:t>Ann Arbor, MI</a:t>
            </a:r>
            <a:endParaRPr lang="en-US" altLang="ja-JP" sz="1500" b="1" dirty="0">
              <a:solidFill>
                <a:schemeClr val="accent2"/>
              </a:solidFill>
              <a:latin typeface="Calibri" pitchFamily="34" charset="0"/>
              <a:cs typeface="Calibri" pitchFamily="34" charset="0"/>
            </a:endParaRPr>
          </a:p>
        </p:txBody>
      </p:sp>
      <p:pic>
        <p:nvPicPr>
          <p:cNvPr id="28677" name="Picture 6" descr="MLibrary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39688"/>
            <a:ext cx="20875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Overview</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464496"/>
          </a:xfrm>
        </p:spPr>
        <p:txBody>
          <a:bodyPr/>
          <a:lstStyle/>
          <a:p>
            <a:r>
              <a:rPr lang="en-US" sz="3000" dirty="0" smtClean="0">
                <a:latin typeface="Calibri" pitchFamily="34" charset="0"/>
                <a:cs typeface="Calibri" pitchFamily="34" charset="0"/>
              </a:rPr>
              <a:t>Background</a:t>
            </a:r>
          </a:p>
          <a:p>
            <a:r>
              <a:rPr lang="en-US" sz="3000" smtClean="0">
                <a:latin typeface="Calibri" pitchFamily="34" charset="0"/>
                <a:cs typeface="Calibri" pitchFamily="34" charset="0"/>
              </a:rPr>
              <a:t>Method: Survey</a:t>
            </a:r>
            <a:endParaRPr lang="en-US" sz="3000" dirty="0" smtClean="0">
              <a:latin typeface="Calibri" pitchFamily="34" charset="0"/>
              <a:cs typeface="Calibri" pitchFamily="34" charset="0"/>
            </a:endParaRPr>
          </a:p>
          <a:p>
            <a:r>
              <a:rPr lang="en-US" sz="3000" dirty="0" smtClean="0">
                <a:latin typeface="Calibri" pitchFamily="34" charset="0"/>
                <a:cs typeface="Calibri" pitchFamily="34" charset="0"/>
              </a:rPr>
              <a:t>Discussion of </a:t>
            </a:r>
            <a:r>
              <a:rPr lang="en-US" sz="3000" smtClean="0">
                <a:latin typeface="Calibri" pitchFamily="34" charset="0"/>
                <a:cs typeface="Calibri" pitchFamily="34" charset="0"/>
              </a:rPr>
              <a:t>Survey Results</a:t>
            </a:r>
          </a:p>
          <a:p>
            <a:r>
              <a:rPr lang="en-US" sz="3000" smtClean="0">
                <a:latin typeface="Calibri" pitchFamily="34" charset="0"/>
                <a:cs typeface="Calibri" pitchFamily="34" charset="0"/>
              </a:rPr>
              <a:t>Overall Usage Statistics</a:t>
            </a:r>
            <a:endParaRPr lang="en-US" sz="3000" dirty="0" smtClean="0">
              <a:latin typeface="Calibri" pitchFamily="34" charset="0"/>
              <a:cs typeface="Calibri" pitchFamily="34" charset="0"/>
            </a:endParaRPr>
          </a:p>
          <a:p>
            <a:r>
              <a:rPr lang="en-US" sz="3000" smtClean="0">
                <a:latin typeface="Calibri" pitchFamily="34" charset="0"/>
                <a:cs typeface="Calibri" pitchFamily="34" charset="0"/>
              </a:rPr>
              <a:t>Lessons Learned</a:t>
            </a:r>
            <a:endParaRPr lang="en-US" sz="3000" dirty="0" smtClean="0">
              <a:latin typeface="Calibri" pitchFamily="34" charset="0"/>
              <a:cs typeface="Calibri" pitchFamily="34" charset="0"/>
            </a:endParaRPr>
          </a:p>
          <a:p>
            <a:r>
              <a:rPr lang="en-US" sz="3000" dirty="0" smtClean="0">
                <a:latin typeface="Calibri" pitchFamily="34" charset="0"/>
                <a:cs typeface="Calibri" pitchFamily="34" charset="0"/>
              </a:rPr>
              <a:t>Future Plans</a:t>
            </a:r>
            <a:endParaRPr lang="en-US" sz="30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2</a:t>
            </a:fld>
            <a:endParaRPr lang="en-US"/>
          </a:p>
        </p:txBody>
      </p:sp>
    </p:spTree>
    <p:extLst>
      <p:ext uri="{BB962C8B-B14F-4D97-AF65-F5344CB8AC3E}">
        <p14:creationId xmlns:p14="http://schemas.microsoft.com/office/powerpoint/2010/main" val="17491435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Background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248472"/>
          </a:xfrm>
        </p:spPr>
        <p:txBody>
          <a:bodyPr>
            <a:normAutofit fontScale="92500" lnSpcReduction="10000"/>
          </a:bodyPr>
          <a:lstStyle/>
          <a:p>
            <a:r>
              <a:rPr lang="en-US" dirty="0">
                <a:latin typeface="Calibri" pitchFamily="34" charset="0"/>
                <a:cs typeface="Calibri" pitchFamily="34" charset="0"/>
              </a:rPr>
              <a:t>R</a:t>
            </a:r>
            <a:r>
              <a:rPr lang="en-US" dirty="0" smtClean="0">
                <a:latin typeface="Calibri" pitchFamily="34" charset="0"/>
                <a:cs typeface="Calibri" pitchFamily="34" charset="0"/>
              </a:rPr>
              <a:t>ising Textbook Costs</a:t>
            </a:r>
          </a:p>
          <a:p>
            <a:r>
              <a:rPr lang="en-US" dirty="0" smtClean="0">
                <a:latin typeface="Calibri" pitchFamily="34" charset="0"/>
                <a:cs typeface="Calibri" pitchFamily="34" charset="0"/>
              </a:rPr>
              <a:t>University and MLibrary Responses</a:t>
            </a:r>
          </a:p>
          <a:p>
            <a:pPr lvl="1"/>
            <a:r>
              <a:rPr lang="en-US" dirty="0" smtClean="0">
                <a:latin typeface="Calibri" pitchFamily="34" charset="0"/>
                <a:cs typeface="Calibri" pitchFamily="34" charset="0"/>
              </a:rPr>
              <a:t>University Textbook Task Force (2006-07)</a:t>
            </a:r>
          </a:p>
          <a:p>
            <a:pPr lvl="1"/>
            <a:r>
              <a:rPr lang="en-US" dirty="0" smtClean="0">
                <a:latin typeface="Calibri" pitchFamily="34" charset="0"/>
                <a:cs typeface="Calibri" pitchFamily="34" charset="0"/>
              </a:rPr>
              <a:t>Campus-wide eTextbook Initiative (</a:t>
            </a:r>
            <a:r>
              <a:rPr lang="en-US" dirty="0">
                <a:latin typeface="Calibri" pitchFamily="34" charset="0"/>
                <a:cs typeface="Calibri" pitchFamily="34" charset="0"/>
              </a:rPr>
              <a:t>M</a:t>
            </a:r>
            <a:r>
              <a:rPr lang="en-US" dirty="0" smtClean="0">
                <a:latin typeface="Calibri" pitchFamily="34" charset="0"/>
                <a:cs typeface="Calibri" pitchFamily="34" charset="0"/>
              </a:rPr>
              <a:t>Library-led) </a:t>
            </a:r>
          </a:p>
          <a:p>
            <a:pPr marL="457200" lvl="1" indent="0">
              <a:buNone/>
            </a:pPr>
            <a:r>
              <a:rPr lang="en-US" dirty="0" smtClean="0">
                <a:latin typeface="Calibri" pitchFamily="34" charset="0"/>
                <a:cs typeface="Calibri" pitchFamily="34" charset="0"/>
              </a:rPr>
              <a:t>	Phase 1: Spring 2010 – Spring 2011</a:t>
            </a:r>
          </a:p>
          <a:p>
            <a:pPr marL="457200" lvl="1" indent="0">
              <a:buNone/>
            </a:pPr>
            <a:r>
              <a:rPr lang="en-US" dirty="0" smtClean="0">
                <a:latin typeface="Calibri" pitchFamily="34" charset="0"/>
                <a:cs typeface="Calibri" pitchFamily="34" charset="0"/>
              </a:rPr>
              <a:t>	Phase 2: Fall 2011 – Present</a:t>
            </a:r>
          </a:p>
          <a:p>
            <a:r>
              <a:rPr lang="en-US" dirty="0" smtClean="0">
                <a:latin typeface="Calibri" pitchFamily="34" charset="0"/>
                <a:cs typeface="Calibri" pitchFamily="34" charset="0"/>
              </a:rPr>
              <a:t>MLibrary Services </a:t>
            </a:r>
          </a:p>
          <a:p>
            <a:pPr lvl="1"/>
            <a:r>
              <a:rPr lang="en-US" dirty="0" smtClean="0">
                <a:latin typeface="Calibri" pitchFamily="34" charset="0"/>
                <a:cs typeface="Calibri" pitchFamily="34" charset="0"/>
              </a:rPr>
              <a:t>Course reserves</a:t>
            </a:r>
          </a:p>
          <a:p>
            <a:pPr lvl="1"/>
            <a:r>
              <a:rPr lang="en-US" dirty="0" smtClean="0">
                <a:latin typeface="Calibri" pitchFamily="34" charset="0"/>
                <a:cs typeface="Calibri" pitchFamily="34" charset="0"/>
              </a:rPr>
              <a:t>E-books</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a:t>
            </a:fld>
            <a:endParaRPr lang="en-US"/>
          </a:p>
        </p:txBody>
      </p:sp>
    </p:spTree>
    <p:extLst>
      <p:ext uri="{BB962C8B-B14F-4D97-AF65-F5344CB8AC3E}">
        <p14:creationId xmlns:p14="http://schemas.microsoft.com/office/powerpoint/2010/main" val="23847077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alibri" pitchFamily="34" charset="0"/>
                <a:cs typeface="Calibri" pitchFamily="34" charset="0"/>
              </a:rPr>
              <a:t>Background</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r>
              <a:rPr lang="en-US" sz="2800" dirty="0" smtClean="0">
                <a:latin typeface="Calibri" pitchFamily="34" charset="0"/>
                <a:cs typeface="Calibri" pitchFamily="34" charset="0"/>
              </a:rPr>
              <a:t>Purchase e-textbooks when possible</a:t>
            </a:r>
          </a:p>
          <a:p>
            <a:r>
              <a:rPr lang="en-US" sz="2800" dirty="0" smtClean="0">
                <a:latin typeface="Calibri" pitchFamily="34" charset="0"/>
                <a:cs typeface="Calibri" pitchFamily="34" charset="0"/>
              </a:rPr>
              <a:t>Fall 2011: Library providing 41 e-textbooks to 2072 students in 36 classes (~ 8% of engineering courses)</a:t>
            </a:r>
          </a:p>
          <a:p>
            <a:r>
              <a:rPr lang="en-US" sz="2800" dirty="0" smtClean="0">
                <a:latin typeface="Calibri" pitchFamily="34" charset="0"/>
                <a:cs typeface="Calibri" pitchFamily="34" charset="0"/>
              </a:rPr>
              <a:t>Vendors: </a:t>
            </a:r>
          </a:p>
          <a:p>
            <a:pPr lvl="1"/>
            <a:r>
              <a:rPr lang="en-US" dirty="0" smtClean="0">
                <a:latin typeface="Calibri" pitchFamily="34" charset="0"/>
                <a:cs typeface="Calibri" pitchFamily="34" charset="0"/>
              </a:rPr>
              <a:t>Subscriptions: </a:t>
            </a:r>
            <a:r>
              <a:rPr lang="en-US" dirty="0" err="1" smtClean="0">
                <a:latin typeface="Calibri" pitchFamily="34" charset="0"/>
                <a:cs typeface="Calibri" pitchFamily="34" charset="0"/>
              </a:rPr>
              <a:t>ebrary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Knovel</a:t>
            </a:r>
            <a:r>
              <a:rPr lang="en-US" dirty="0" smtClean="0">
                <a:latin typeface="Calibri" pitchFamily="34" charset="0"/>
                <a:cs typeface="Calibri" pitchFamily="34" charset="0"/>
              </a:rPr>
              <a:t>, Safari, </a:t>
            </a:r>
            <a:r>
              <a:rPr lang="en-US" dirty="0" err="1" smtClean="0">
                <a:latin typeface="Calibri" pitchFamily="34" charset="0"/>
                <a:cs typeface="Calibri" pitchFamily="34" charset="0"/>
              </a:rPr>
              <a:t>NetLibrary</a:t>
            </a:r>
            <a:endParaRPr lang="en-US" dirty="0" smtClean="0">
              <a:latin typeface="Calibri" pitchFamily="34" charset="0"/>
              <a:cs typeface="Calibri" pitchFamily="34" charset="0"/>
            </a:endParaRPr>
          </a:p>
          <a:p>
            <a:pPr lvl="1"/>
            <a:r>
              <a:rPr lang="en-US" dirty="0" smtClean="0">
                <a:latin typeface="Calibri" pitchFamily="34" charset="0"/>
                <a:cs typeface="Calibri" pitchFamily="34" charset="0"/>
              </a:rPr>
              <a:t>Single title purchases: </a:t>
            </a:r>
            <a:r>
              <a:rPr lang="en-US" dirty="0" err="1" smtClean="0">
                <a:latin typeface="Calibri" pitchFamily="34" charset="0"/>
                <a:cs typeface="Calibri" pitchFamily="34" charset="0"/>
              </a:rPr>
              <a:t>ebrary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MyiLibrary</a:t>
            </a:r>
            <a:r>
              <a:rPr lang="en-US" dirty="0" smtClean="0">
                <a:latin typeface="Calibri" pitchFamily="34" charset="0"/>
                <a:cs typeface="Calibri" pitchFamily="34" charset="0"/>
              </a:rPr>
              <a:t>, </a:t>
            </a:r>
            <a:r>
              <a:rPr lang="en-US" dirty="0" err="1" smtClean="0">
                <a:latin typeface="Calibri" pitchFamily="34" charset="0"/>
                <a:cs typeface="Calibri" pitchFamily="34" charset="0"/>
              </a:rPr>
              <a:t>NetLibrary</a:t>
            </a:r>
            <a:endParaRPr lang="en-US" dirty="0" smtClean="0">
              <a:latin typeface="Calibri" pitchFamily="34" charset="0"/>
              <a:cs typeface="Calibri" pitchFamily="34" charset="0"/>
            </a:endParaRPr>
          </a:p>
          <a:p>
            <a:pPr lvl="1"/>
            <a:r>
              <a:rPr lang="en-US" dirty="0" smtClean="0">
                <a:latin typeface="Calibri" pitchFamily="34" charset="0"/>
                <a:cs typeface="Calibri" pitchFamily="34" charset="0"/>
              </a:rPr>
              <a:t>Packages: Elsevier, Springer, Wiley</a:t>
            </a:r>
          </a:p>
        </p:txBody>
      </p:sp>
      <p:sp>
        <p:nvSpPr>
          <p:cNvPr id="4" name="Slide Number Placeholder 3"/>
          <p:cNvSpPr>
            <a:spLocks noGrp="1"/>
          </p:cNvSpPr>
          <p:nvPr>
            <p:ph type="sldNum" sz="quarter" idx="12"/>
          </p:nvPr>
        </p:nvSpPr>
        <p:spPr/>
        <p:txBody>
          <a:bodyPr/>
          <a:lstStyle/>
          <a:p>
            <a:fld id="{A674EE97-9643-5846-9928-60A3514F42B2}" type="slidenum">
              <a:rPr lang="en-US" smtClean="0"/>
              <a:pPr/>
              <a:t>4</a:t>
            </a:fld>
            <a:endParaRPr lang="en-US"/>
          </a:p>
        </p:txBody>
      </p:sp>
    </p:spTree>
    <p:extLst>
      <p:ext uri="{BB962C8B-B14F-4D97-AF65-F5344CB8AC3E}">
        <p14:creationId xmlns:p14="http://schemas.microsoft.com/office/powerpoint/2010/main" val="4781375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alibri" pitchFamily="34" charset="0"/>
                <a:cs typeface="Calibri" pitchFamily="34" charset="0"/>
              </a:rPr>
              <a:t> Method: Survey</a:t>
            </a:r>
            <a:r>
              <a:rPr lang="en-US" dirty="0" smtClean="0">
                <a:latin typeface="Calibri" pitchFamily="34" charset="0"/>
                <a:cs typeface="Calibri" pitchFamily="34" charset="0"/>
              </a:rPr>
              <a:t/>
            </a:r>
            <a:br>
              <a:rPr lang="en-US" dirty="0" smtClean="0">
                <a:latin typeface="Calibri" pitchFamily="34" charset="0"/>
                <a:cs typeface="Calibri" pitchFamily="34" charset="0"/>
              </a:rPr>
            </a:br>
            <a:r>
              <a:rPr lang="en-US" dirty="0" smtClean="0">
                <a:latin typeface="Calibri" pitchFamily="34" charset="0"/>
                <a:cs typeface="Calibri" pitchFamily="34" charset="0"/>
              </a:rPr>
              <a:t>Fall 2011</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rmAutofit/>
          </a:bodyPr>
          <a:lstStyle/>
          <a:p>
            <a:r>
              <a:rPr lang="en-US" sz="2200" dirty="0" smtClean="0">
                <a:latin typeface="Calibri" pitchFamily="34" charset="0"/>
                <a:cs typeface="Calibri" pitchFamily="34" charset="0"/>
              </a:rPr>
              <a:t>Objectives</a:t>
            </a:r>
          </a:p>
          <a:p>
            <a:pPr lvl="1">
              <a:buFont typeface="Wingdings" pitchFamily="2" charset="2"/>
              <a:buChar char="q"/>
            </a:pPr>
            <a:r>
              <a:rPr lang="en-US" sz="2200" dirty="0" smtClean="0">
                <a:latin typeface="Calibri" pitchFamily="34" charset="0"/>
                <a:cs typeface="Calibri" pitchFamily="34" charset="0"/>
              </a:rPr>
              <a:t>To help us </a:t>
            </a:r>
            <a:r>
              <a:rPr lang="en-US" sz="2200" smtClean="0">
                <a:latin typeface="Calibri" pitchFamily="34" charset="0"/>
                <a:cs typeface="Calibri" pitchFamily="34" charset="0"/>
              </a:rPr>
              <a:t>assess usage of e-textbooks</a:t>
            </a:r>
            <a:endParaRPr lang="en-US" sz="2200" dirty="0" smtClean="0">
              <a:latin typeface="Calibri" pitchFamily="34" charset="0"/>
              <a:cs typeface="Calibri" pitchFamily="34" charset="0"/>
            </a:endParaRPr>
          </a:p>
          <a:p>
            <a:pPr lvl="1">
              <a:buFont typeface="Wingdings" pitchFamily="2" charset="2"/>
              <a:buChar char="q"/>
            </a:pPr>
            <a:r>
              <a:rPr lang="en-US" sz="2200" dirty="0" smtClean="0">
                <a:latin typeface="Calibri" pitchFamily="34" charset="0"/>
                <a:cs typeface="Calibri" pitchFamily="34" charset="0"/>
              </a:rPr>
              <a:t>To better </a:t>
            </a:r>
            <a:r>
              <a:rPr lang="en-US" sz="2200" smtClean="0">
                <a:latin typeface="Calibri" pitchFamily="34" charset="0"/>
                <a:cs typeface="Calibri" pitchFamily="34" charset="0"/>
              </a:rPr>
              <a:t>understand student expectations of e-textbooks</a:t>
            </a:r>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Methodology</a:t>
            </a:r>
          </a:p>
          <a:p>
            <a:pPr lvl="1">
              <a:buFont typeface="Wingdings" pitchFamily="2" charset="2"/>
              <a:buChar char="q"/>
            </a:pPr>
            <a:r>
              <a:rPr lang="en-US" sz="2200" smtClean="0">
                <a:latin typeface="Calibri" pitchFamily="34" charset="0"/>
                <a:cs typeface="Calibri" pitchFamily="34" charset="0"/>
              </a:rPr>
              <a:t>2072 </a:t>
            </a:r>
            <a:r>
              <a:rPr lang="en-US" sz="2200" dirty="0" smtClean="0">
                <a:latin typeface="Calibri" pitchFamily="34" charset="0"/>
                <a:cs typeface="Calibri" pitchFamily="34" charset="0"/>
              </a:rPr>
              <a:t>students </a:t>
            </a:r>
            <a:r>
              <a:rPr lang="en-US" sz="2200" smtClean="0">
                <a:latin typeface="Calibri" pitchFamily="34" charset="0"/>
                <a:cs typeface="Calibri" pitchFamily="34" charset="0"/>
              </a:rPr>
              <a:t>in 36 </a:t>
            </a:r>
            <a:r>
              <a:rPr lang="en-US" sz="2200" dirty="0" smtClean="0">
                <a:latin typeface="Calibri" pitchFamily="34" charset="0"/>
                <a:cs typeface="Calibri" pitchFamily="34" charset="0"/>
              </a:rPr>
              <a:t>Engineering courses were invited to take a survey.</a:t>
            </a:r>
          </a:p>
          <a:p>
            <a:pPr lvl="1">
              <a:buFont typeface="Wingdings" pitchFamily="2" charset="2"/>
              <a:buChar char="q"/>
            </a:pPr>
            <a:r>
              <a:rPr lang="en-US" sz="2200" dirty="0" smtClean="0">
                <a:latin typeface="Calibri" pitchFamily="34" charset="0"/>
                <a:cs typeface="Calibri" pitchFamily="34" charset="0"/>
              </a:rPr>
              <a:t>15% response rate (n=299).</a:t>
            </a:r>
          </a:p>
          <a:p>
            <a:r>
              <a:rPr lang="en-US" sz="2200" dirty="0" smtClean="0">
                <a:latin typeface="Calibri" pitchFamily="34" charset="0"/>
                <a:cs typeface="Calibri" pitchFamily="34" charset="0"/>
              </a:rPr>
              <a:t>The survey contained twenty-one questions, divided into three sections: (</a:t>
            </a:r>
            <a:r>
              <a:rPr lang="en-US" sz="2200" dirty="0">
                <a:latin typeface="Calibri" pitchFamily="34" charset="0"/>
                <a:cs typeface="Calibri" pitchFamily="34" charset="0"/>
              </a:rPr>
              <a:t>1</a:t>
            </a:r>
            <a:r>
              <a:rPr lang="en-US" sz="2200" dirty="0" smtClean="0">
                <a:latin typeface="Calibri" pitchFamily="34" charset="0"/>
                <a:cs typeface="Calibri" pitchFamily="34" charset="0"/>
              </a:rPr>
              <a:t>) Demographics, (2) Awareness of the existence of the e-textbook, and (</a:t>
            </a:r>
            <a:r>
              <a:rPr lang="en-US" sz="2200" dirty="0">
                <a:latin typeface="Calibri" pitchFamily="34" charset="0"/>
                <a:cs typeface="Calibri" pitchFamily="34" charset="0"/>
              </a:rPr>
              <a:t>3</a:t>
            </a:r>
            <a:r>
              <a:rPr lang="en-US" sz="2200" dirty="0" smtClean="0">
                <a:latin typeface="Calibri" pitchFamily="34" charset="0"/>
                <a:cs typeface="Calibri" pitchFamily="34" charset="0"/>
              </a:rPr>
              <a:t>) Student’s e-textbook experience.</a:t>
            </a:r>
          </a:p>
        </p:txBody>
      </p:sp>
      <p:sp>
        <p:nvSpPr>
          <p:cNvPr id="4" name="Slide Number Placeholder 3"/>
          <p:cNvSpPr>
            <a:spLocks noGrp="1"/>
          </p:cNvSpPr>
          <p:nvPr>
            <p:ph type="sldNum" sz="quarter" idx="12"/>
          </p:nvPr>
        </p:nvSpPr>
        <p:spPr/>
        <p:txBody>
          <a:bodyPr/>
          <a:lstStyle/>
          <a:p>
            <a:fld id="{A674EE97-9643-5846-9928-60A3514F42B2}" type="slidenum">
              <a:rPr lang="en-US" smtClean="0"/>
              <a:pPr/>
              <a:t>5</a:t>
            </a:fld>
            <a:endParaRPr lang="en-US"/>
          </a:p>
        </p:txBody>
      </p:sp>
    </p:spTree>
    <p:extLst>
      <p:ext uri="{BB962C8B-B14F-4D97-AF65-F5344CB8AC3E}">
        <p14:creationId xmlns:p14="http://schemas.microsoft.com/office/powerpoint/2010/main" val="30148891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008112"/>
          </a:xfrm>
        </p:spPr>
        <p:txBody>
          <a:bodyPr/>
          <a:lstStyle/>
          <a:p>
            <a:pPr algn="ctr"/>
            <a:r>
              <a:rPr lang="en-US" dirty="0" smtClean="0">
                <a:latin typeface="Calibri" pitchFamily="34" charset="0"/>
                <a:cs typeface="Calibri" pitchFamily="34" charset="0"/>
              </a:rPr>
              <a:t>Demographics - Vendors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6</a:t>
            </a:fld>
            <a:endParaRPr lang="en-US"/>
          </a:p>
        </p:txBody>
      </p:sp>
      <p:sp>
        <p:nvSpPr>
          <p:cNvPr id="5" name="TextBox 4"/>
          <p:cNvSpPr txBox="1"/>
          <p:nvPr/>
        </p:nvSpPr>
        <p:spPr>
          <a:xfrm>
            <a:off x="2790610" y="2160000"/>
            <a:ext cx="184666" cy="369332"/>
          </a:xfrm>
          <a:prstGeom prst="rect">
            <a:avLst/>
          </a:prstGeom>
          <a:noFill/>
        </p:spPr>
        <p:txBody>
          <a:bodyPr wrap="none" rtlCol="0">
            <a:spAutoFit/>
          </a:bodyPr>
          <a:lstStyle/>
          <a:p>
            <a:endParaRPr lang="en-US" dirty="0"/>
          </a:p>
        </p:txBody>
      </p:sp>
      <p:pic>
        <p:nvPicPr>
          <p:cNvPr id="14" name="Content Placeholder 13" descr="Picture 2.jpg"/>
          <p:cNvPicPr>
            <a:picLocks noGrp="1" noChangeAspect="1"/>
          </p:cNvPicPr>
          <p:nvPr>
            <p:ph idx="1"/>
          </p:nvPr>
        </p:nvPicPr>
        <p:blipFill>
          <a:blip r:embed="rId2">
            <a:extLst>
              <a:ext uri="{28A0092B-C50C-407E-A947-70E740481C1C}">
                <a14:useLocalDpi xmlns:a14="http://schemas.microsoft.com/office/drawing/2010/main" val="0"/>
              </a:ext>
            </a:extLst>
          </a:blip>
          <a:srcRect l="-27564" r="-27564"/>
          <a:stretch>
            <a:fillRect/>
          </a:stretch>
        </p:blipFill>
        <p:spPr>
          <a:xfrm>
            <a:off x="-1332656" y="1361751"/>
            <a:ext cx="11639117" cy="5496249"/>
          </a:xfrm>
        </p:spPr>
      </p:pic>
    </p:spTree>
    <p:extLst>
      <p:ext uri="{BB962C8B-B14F-4D97-AF65-F5344CB8AC3E}">
        <p14:creationId xmlns:p14="http://schemas.microsoft.com/office/powerpoint/2010/main" val="38611033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Student Status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7</a:t>
            </a:fld>
            <a:endParaRPr lang="en-US"/>
          </a:p>
        </p:txBody>
      </p:sp>
      <p:pic>
        <p:nvPicPr>
          <p:cNvPr id="5" name="Content Placeholder 4" descr="Picture 3.jpg"/>
          <p:cNvPicPr>
            <a:picLocks noGrp="1" noChangeAspect="1"/>
          </p:cNvPicPr>
          <p:nvPr>
            <p:ph idx="1"/>
          </p:nvPr>
        </p:nvPicPr>
        <p:blipFill>
          <a:blip r:embed="rId2">
            <a:extLst>
              <a:ext uri="{28A0092B-C50C-407E-A947-70E740481C1C}">
                <a14:useLocalDpi xmlns:a14="http://schemas.microsoft.com/office/drawing/2010/main" val="0"/>
              </a:ext>
            </a:extLst>
          </a:blip>
          <a:srcRect t="527" b="527"/>
          <a:stretch>
            <a:fillRect/>
          </a:stretch>
        </p:blipFill>
        <p:spPr/>
      </p:pic>
    </p:spTree>
    <p:extLst>
      <p:ext uri="{BB962C8B-B14F-4D97-AF65-F5344CB8AC3E}">
        <p14:creationId xmlns:p14="http://schemas.microsoft.com/office/powerpoint/2010/main" val="28739832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Demographics - Gender</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8</a:t>
            </a:fld>
            <a:endParaRPr lang="en-US"/>
          </a:p>
        </p:txBody>
      </p:sp>
      <p:pic>
        <p:nvPicPr>
          <p:cNvPr id="6" name="Content Placeholder 5" descr="Picture 4.jpg"/>
          <p:cNvPicPr>
            <a:picLocks noGrp="1" noChangeAspect="1"/>
          </p:cNvPicPr>
          <p:nvPr>
            <p:ph idx="1"/>
          </p:nvPr>
        </p:nvPicPr>
        <p:blipFill>
          <a:blip r:embed="rId2">
            <a:extLst>
              <a:ext uri="{28A0092B-C50C-407E-A947-70E740481C1C}">
                <a14:useLocalDpi xmlns:a14="http://schemas.microsoft.com/office/drawing/2010/main" val="0"/>
              </a:ext>
            </a:extLst>
          </a:blip>
          <a:srcRect l="-6222" r="-6222"/>
          <a:stretch>
            <a:fillRect/>
          </a:stretch>
        </p:blipFill>
        <p:spPr/>
      </p:pic>
    </p:spTree>
    <p:extLst>
      <p:ext uri="{BB962C8B-B14F-4D97-AF65-F5344CB8AC3E}">
        <p14:creationId xmlns:p14="http://schemas.microsoft.com/office/powerpoint/2010/main" val="34026414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Awareness</a:t>
            </a:r>
            <a:endParaRPr lang="en-US" dirty="0">
              <a:latin typeface="Calibri" pitchFamily="34" charset="0"/>
              <a:cs typeface="Calibri" pitchFamily="34" charset="0"/>
            </a:endParaRPr>
          </a:p>
        </p:txBody>
      </p:sp>
      <p:pic>
        <p:nvPicPr>
          <p:cNvPr id="5" name="Content Placeholder 4" descr="Picture 5.jpg"/>
          <p:cNvPicPr>
            <a:picLocks noGrp="1" noChangeAspect="1"/>
          </p:cNvPicPr>
          <p:nvPr>
            <p:ph idx="1"/>
          </p:nvPr>
        </p:nvPicPr>
        <p:blipFill>
          <a:blip r:embed="rId2">
            <a:extLst>
              <a:ext uri="{28A0092B-C50C-407E-A947-70E740481C1C}">
                <a14:useLocalDpi xmlns:a14="http://schemas.microsoft.com/office/drawing/2010/main" val="0"/>
              </a:ext>
            </a:extLst>
          </a:blip>
          <a:srcRect l="-8732" r="-873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9</a:t>
            </a:fld>
            <a:endParaRPr lang="en-US"/>
          </a:p>
        </p:txBody>
      </p:sp>
    </p:spTree>
    <p:extLst>
      <p:ext uri="{BB962C8B-B14F-4D97-AF65-F5344CB8AC3E}">
        <p14:creationId xmlns:p14="http://schemas.microsoft.com/office/powerpoint/2010/main" val="19792120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Usage</a:t>
            </a:r>
            <a:endParaRPr lang="en-US" dirty="0">
              <a:latin typeface="Calibri" pitchFamily="34" charset="0"/>
              <a:cs typeface="Calibri" pitchFamily="34" charset="0"/>
            </a:endParaRPr>
          </a:p>
        </p:txBody>
      </p:sp>
      <p:pic>
        <p:nvPicPr>
          <p:cNvPr id="5" name="Content Placeholder 4" descr="Picture 6.jpg"/>
          <p:cNvPicPr>
            <a:picLocks noGrp="1" noChangeAspect="1"/>
          </p:cNvPicPr>
          <p:nvPr>
            <p:ph idx="1"/>
          </p:nvPr>
        </p:nvPicPr>
        <p:blipFill>
          <a:blip r:embed="rId2">
            <a:extLst>
              <a:ext uri="{28A0092B-C50C-407E-A947-70E740481C1C}">
                <a14:useLocalDpi xmlns:a14="http://schemas.microsoft.com/office/drawing/2010/main" val="0"/>
              </a:ext>
            </a:extLst>
          </a:blip>
          <a:srcRect t="-9242" b="-9242"/>
          <a:stretch>
            <a:fillRect/>
          </a:stretch>
        </p:blipFill>
        <p:spPr>
          <a:xfrm>
            <a:off x="457200" y="1844675"/>
            <a:ext cx="8229600" cy="4176713"/>
          </a:xfrm>
        </p:spPr>
      </p:pic>
      <p:sp>
        <p:nvSpPr>
          <p:cNvPr id="4" name="Slide Number Placeholder 3"/>
          <p:cNvSpPr>
            <a:spLocks noGrp="1"/>
          </p:cNvSpPr>
          <p:nvPr>
            <p:ph type="sldNum" sz="quarter" idx="12"/>
          </p:nvPr>
        </p:nvSpPr>
        <p:spPr/>
        <p:txBody>
          <a:bodyPr/>
          <a:lstStyle/>
          <a:p>
            <a:fld id="{A674EE97-9643-5846-9928-60A3514F42B2}" type="slidenum">
              <a:rPr lang="en-US" smtClean="0"/>
              <a:pPr/>
              <a:t>10</a:t>
            </a:fld>
            <a:endParaRPr lang="en-US"/>
          </a:p>
        </p:txBody>
      </p:sp>
    </p:spTree>
    <p:extLst>
      <p:ext uri="{BB962C8B-B14F-4D97-AF65-F5344CB8AC3E}">
        <p14:creationId xmlns:p14="http://schemas.microsoft.com/office/powerpoint/2010/main" val="8976699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U</a:t>
            </a:r>
            <a:r>
              <a:rPr lang="en-US" dirty="0" smtClean="0">
                <a:latin typeface="Calibri" pitchFamily="34" charset="0"/>
                <a:cs typeface="Calibri" pitchFamily="34" charset="0"/>
              </a:rPr>
              <a:t>sage based on Awareness</a:t>
            </a: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11</a:t>
            </a:fld>
            <a:endParaRPr lang="en-US"/>
          </a:p>
        </p:txBody>
      </p:sp>
      <p:pic>
        <p:nvPicPr>
          <p:cNvPr id="5" name="Content Placeholder 4" descr="Picture 5.jpg"/>
          <p:cNvPicPr>
            <a:picLocks noGrp="1" noChangeAspect="1"/>
          </p:cNvPicPr>
          <p:nvPr>
            <p:ph idx="1"/>
          </p:nvPr>
        </p:nvPicPr>
        <p:blipFill>
          <a:blip r:embed="rId2">
            <a:extLst>
              <a:ext uri="{28A0092B-C50C-407E-A947-70E740481C1C}">
                <a14:useLocalDpi xmlns:a14="http://schemas.microsoft.com/office/drawing/2010/main" val="0"/>
              </a:ext>
            </a:extLst>
          </a:blip>
          <a:srcRect l="-3760" r="-3760"/>
          <a:stretch>
            <a:fillRect/>
          </a:stretch>
        </p:blipFill>
        <p:spPr/>
      </p:pic>
    </p:spTree>
    <p:extLst>
      <p:ext uri="{BB962C8B-B14F-4D97-AF65-F5344CB8AC3E}">
        <p14:creationId xmlns:p14="http://schemas.microsoft.com/office/powerpoint/2010/main" val="168766768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680520"/>
          </a:xfrm>
        </p:spPr>
        <p:txBody>
          <a:bodyPr>
            <a:noAutofit/>
          </a:bodyPr>
          <a:lstStyle/>
          <a:p>
            <a:r>
              <a:rPr lang="en-US" sz="1950" dirty="0" smtClean="0">
                <a:latin typeface="Calibri" pitchFamily="34" charset="0"/>
                <a:cs typeface="Calibri" pitchFamily="34" charset="0"/>
              </a:rPr>
              <a:t>Research Question: What influences Library e-book usage?</a:t>
            </a:r>
          </a:p>
          <a:p>
            <a:r>
              <a:rPr lang="en-US" sz="1950" dirty="0" smtClean="0">
                <a:latin typeface="Calibri" pitchFamily="34" charset="0"/>
                <a:cs typeface="Calibri" pitchFamily="34" charset="0"/>
              </a:rPr>
              <a:t>Hypothesis: Students are more likely to use an electronic copy of their assigned textbooks from the library when they are informed of its availability </a:t>
            </a:r>
          </a:p>
          <a:p>
            <a:r>
              <a:rPr lang="en-US" sz="1950" dirty="0" smtClean="0">
                <a:latin typeface="Calibri" pitchFamily="34" charset="0"/>
                <a:cs typeface="Calibri" pitchFamily="34" charset="0"/>
              </a:rPr>
              <a:t>Method: </a:t>
            </a:r>
            <a:r>
              <a:rPr lang="en-US" sz="1950" dirty="0" err="1" smtClean="0">
                <a:latin typeface="Calibri" pitchFamily="34" charset="0"/>
                <a:cs typeface="Calibri" pitchFamily="34" charset="0"/>
              </a:rPr>
              <a:t>Logit</a:t>
            </a:r>
            <a:r>
              <a:rPr lang="en-US" sz="1950" dirty="0" smtClean="0">
                <a:latin typeface="Calibri" pitchFamily="34" charset="0"/>
                <a:cs typeface="Calibri" pitchFamily="34" charset="0"/>
              </a:rPr>
              <a:t> estimation </a:t>
            </a:r>
          </a:p>
          <a:p>
            <a:r>
              <a:rPr lang="en-US" sz="1950" dirty="0" smtClean="0">
                <a:latin typeface="Calibri" pitchFamily="34" charset="0"/>
                <a:cs typeface="Calibri" pitchFamily="34" charset="0"/>
              </a:rPr>
              <a:t>Findings: </a:t>
            </a:r>
          </a:p>
          <a:p>
            <a:pPr lvl="1">
              <a:buFont typeface="Wingdings" pitchFamily="2" charset="2"/>
              <a:buChar char="§"/>
            </a:pPr>
            <a:r>
              <a:rPr lang="en-US" sz="1950" dirty="0" smtClean="0">
                <a:latin typeface="Calibri" pitchFamily="34" charset="0"/>
                <a:cs typeface="Calibri" pitchFamily="34" charset="0"/>
              </a:rPr>
              <a:t>Students are more likely to use library copies of e-textbooks when they know there is a copy available.</a:t>
            </a:r>
          </a:p>
          <a:p>
            <a:pPr lvl="1">
              <a:buFont typeface="Wingdings" pitchFamily="2" charset="2"/>
              <a:buChar char="§"/>
            </a:pPr>
            <a:r>
              <a:rPr lang="en-US" sz="1950" dirty="0" smtClean="0">
                <a:latin typeface="Calibri" pitchFamily="34" charset="0"/>
                <a:cs typeface="Calibri" pitchFamily="34" charset="0"/>
              </a:rPr>
              <a:t>On substantive side: Students are about 51% more likely to use library electronic copies given the advanced notice.</a:t>
            </a:r>
          </a:p>
          <a:p>
            <a:pPr lvl="1">
              <a:buFont typeface="Wingdings" pitchFamily="2" charset="2"/>
              <a:buChar char="§"/>
            </a:pPr>
            <a:r>
              <a:rPr lang="en-US" sz="1950" dirty="0" smtClean="0">
                <a:latin typeface="Calibri" pitchFamily="34" charset="0"/>
                <a:cs typeface="Calibri" pitchFamily="34" charset="0"/>
              </a:rPr>
              <a:t>By controlling for other variables associated with the outcome of student’s library textbook use, providing students with information about the availability of electronic copies has the most significant impact on increasing student use of e-textbooks from the library.</a:t>
            </a:r>
          </a:p>
          <a:p>
            <a:pPr marL="0" indent="0">
              <a:buNone/>
            </a:pPr>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smtClean="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12</a:t>
            </a:fld>
            <a:endParaRPr lang="en-US" dirty="0"/>
          </a:p>
        </p:txBody>
      </p:sp>
    </p:spTree>
    <p:extLst>
      <p:ext uri="{BB962C8B-B14F-4D97-AF65-F5344CB8AC3E}">
        <p14:creationId xmlns:p14="http://schemas.microsoft.com/office/powerpoint/2010/main" val="19446175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a:xfrm>
            <a:off x="457200" y="6245225"/>
            <a:ext cx="2133600" cy="476250"/>
          </a:xfrm>
        </p:spPr>
        <p:txBody>
          <a:bodyPr/>
          <a:lstStyle/>
          <a:p>
            <a:fld id="{A674EE97-9643-5846-9928-60A3514F42B2}" type="slidenum">
              <a:rPr lang="en-US" smtClean="0"/>
              <a:pPr/>
              <a:t>13</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101663981"/>
              </p:ext>
            </p:extLst>
          </p:nvPr>
        </p:nvGraphicFramePr>
        <p:xfrm>
          <a:off x="971600" y="620688"/>
          <a:ext cx="7224464" cy="6502018"/>
        </p:xfrm>
        <a:graphic>
          <a:graphicData uri="http://schemas.openxmlformats.org/presentationml/2006/ole">
            <mc:AlternateContent xmlns:mc="http://schemas.openxmlformats.org/markup-compatibility/2006">
              <mc:Choice xmlns:v="urn:schemas-microsoft-com:vml" Requires="v">
                <p:oleObj spid="_x0000_s1073" name="Document" r:id="rId4" imgW="6096000" imgH="5486400" progId="Word.Document.12">
                  <p:embed/>
                </p:oleObj>
              </mc:Choice>
              <mc:Fallback>
                <p:oleObj name="Document" r:id="rId4" imgW="6096000" imgH="5486400" progId="Word.Document.12">
                  <p:embed/>
                  <p:pic>
                    <p:nvPicPr>
                      <p:cNvPr id="0" name=""/>
                      <p:cNvPicPr/>
                      <p:nvPr/>
                    </p:nvPicPr>
                    <p:blipFill>
                      <a:blip r:embed="rId5"/>
                      <a:stretch>
                        <a:fillRect/>
                      </a:stretch>
                    </p:blipFill>
                    <p:spPr>
                      <a:xfrm>
                        <a:off x="971600" y="620688"/>
                        <a:ext cx="7224464" cy="6502018"/>
                      </a:xfrm>
                      <a:prstGeom prst="rect">
                        <a:avLst/>
                      </a:prstGeom>
                    </p:spPr>
                  </p:pic>
                </p:oleObj>
              </mc:Fallback>
            </mc:AlternateContent>
          </a:graphicData>
        </a:graphic>
      </p:graphicFrame>
    </p:spTree>
    <p:extLst>
      <p:ext uri="{BB962C8B-B14F-4D97-AF65-F5344CB8AC3E}">
        <p14:creationId xmlns:p14="http://schemas.microsoft.com/office/powerpoint/2010/main" val="20699108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Perception</a:t>
            </a: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Our survey asked students for their perceptions of their e-textbooks in regard to 12 criteria.  For each criterion (e.g., “Easy to Use”) we asked the students to answer Strongly Disagree, Disagree, Agree, Strongly Agree, or Don’t Know.</a:t>
            </a:r>
          </a:p>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When we sort the results by vendor, we gain a glimpse into comparative student perceptions of the platforms offered by the various vendors.</a:t>
            </a:r>
          </a:p>
          <a:p>
            <a:pPr marL="0" indent="0">
              <a:buNone/>
            </a:pP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14</a:t>
            </a:fld>
            <a:endParaRPr lang="en-US"/>
          </a:p>
        </p:txBody>
      </p:sp>
    </p:spTree>
    <p:extLst>
      <p:ext uri="{BB962C8B-B14F-4D97-AF65-F5344CB8AC3E}">
        <p14:creationId xmlns:p14="http://schemas.microsoft.com/office/powerpoint/2010/main" val="16406621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10 		9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16 		0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39 		13</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19 		2</a:t>
            </a:r>
          </a:p>
          <a:p>
            <a:r>
              <a:rPr lang="en-US" sz="2200" dirty="0" smtClean="0">
                <a:latin typeface="Calibri" pitchFamily="34" charset="0"/>
                <a:cs typeface="Calibri" pitchFamily="34" charset="0"/>
              </a:rPr>
              <a:t>Springer: 		5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p>
          <a:p>
            <a:r>
              <a:rPr lang="en-US" sz="2200" dirty="0" smtClean="0">
                <a:latin typeface="Calibri" pitchFamily="34" charset="0"/>
                <a:cs typeface="Calibri" pitchFamily="34" charset="0"/>
              </a:rPr>
              <a:t>Totals:		99		26</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15</a:t>
            </a:fld>
            <a:endParaRPr lang="en-US"/>
          </a:p>
        </p:txBody>
      </p:sp>
    </p:spTree>
    <p:extLst>
      <p:ext uri="{BB962C8B-B14F-4D97-AF65-F5344CB8AC3E}">
        <p14:creationId xmlns:p14="http://schemas.microsoft.com/office/powerpoint/2010/main" val="349251067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Use – Comments</a:t>
            </a:r>
            <a:endParaRPr lang="en-US" sz="2200" dirty="0">
              <a:latin typeface="Calibri" pitchFamily="34" charset="0"/>
              <a:cs typeface="Calibri" pitchFamily="34" charset="0"/>
            </a:endParaRP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“Easy to use, quick access.”  (Wiley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“While the textbook is good to have in general, [its] division into multiple subsections is annoying; if you open a given section as a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it give ~30 pages, which may or may not be equal to the actual section length.”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16</a:t>
            </a:fld>
            <a:endParaRPr lang="en-US"/>
          </a:p>
        </p:txBody>
      </p:sp>
    </p:spTree>
    <p:extLst>
      <p:ext uri="{BB962C8B-B14F-4D97-AF65-F5344CB8AC3E}">
        <p14:creationId xmlns:p14="http://schemas.microsoft.com/office/powerpoint/2010/main" val="36917813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Access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6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14 		2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42 		11 </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18 		2 </a:t>
            </a:r>
          </a:p>
          <a:p>
            <a:r>
              <a:rPr lang="en-US" sz="2200" dirty="0" smtClean="0">
                <a:latin typeface="Calibri" pitchFamily="34" charset="0"/>
                <a:cs typeface="Calibri" pitchFamily="34" charset="0"/>
              </a:rPr>
              <a:t>Springer: 		4 		3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 </a:t>
            </a:r>
          </a:p>
          <a:p>
            <a:r>
              <a:rPr lang="en-US" sz="2200" dirty="0" smtClean="0">
                <a:latin typeface="Calibri" pitchFamily="34" charset="0"/>
                <a:cs typeface="Calibri" pitchFamily="34" charset="0"/>
              </a:rPr>
              <a:t>Totals:		101		24</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17</a:t>
            </a:fld>
            <a:endParaRPr lang="en-US"/>
          </a:p>
        </p:txBody>
      </p:sp>
    </p:spTree>
    <p:extLst>
      <p:ext uri="{BB962C8B-B14F-4D97-AF65-F5344CB8AC3E}">
        <p14:creationId xmlns:p14="http://schemas.microsoft.com/office/powerpoint/2010/main" val="23750572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Access – Comments</a:t>
            </a:r>
          </a:p>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“I can access the textbooks without lugging the hard copies around.  Only once did I have trouble accessing the book.”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“Seemed to be a maximum number of people able to view product [at] a given time.  This caused the book to be inaccessible at times.”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18</a:t>
            </a:fld>
            <a:endParaRPr lang="en-US"/>
          </a:p>
        </p:txBody>
      </p:sp>
    </p:spTree>
    <p:extLst>
      <p:ext uri="{BB962C8B-B14F-4D97-AF65-F5344CB8AC3E}">
        <p14:creationId xmlns:p14="http://schemas.microsoft.com/office/powerpoint/2010/main" val="172056058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16 		7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13 		3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30 		22 </a:t>
            </a:r>
          </a:p>
          <a:p>
            <a:r>
              <a:rPr lang="en-US" sz="2200" dirty="0" smtClean="0">
                <a:latin typeface="Calibri" pitchFamily="34" charset="0"/>
                <a:cs typeface="Calibri" pitchFamily="34" charset="0"/>
              </a:rPr>
              <a:t>Safari:		9 		0 </a:t>
            </a:r>
          </a:p>
          <a:p>
            <a:r>
              <a:rPr lang="en-US" sz="2200" dirty="0" smtClean="0">
                <a:latin typeface="Calibri" pitchFamily="34" charset="0"/>
                <a:cs typeface="Calibri" pitchFamily="34" charset="0"/>
              </a:rPr>
              <a:t>Wiley:		16 		5 </a:t>
            </a:r>
          </a:p>
          <a:p>
            <a:r>
              <a:rPr lang="en-US" sz="2200" dirty="0" smtClean="0">
                <a:latin typeface="Calibri" pitchFamily="34" charset="0"/>
                <a:cs typeface="Calibri" pitchFamily="34" charset="0"/>
              </a:rPr>
              <a:t>Springer: 		4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r>
              <a:rPr lang="en-US" sz="2200" dirty="0" smtClean="0">
                <a:latin typeface="Calibri" pitchFamily="34" charset="0"/>
                <a:cs typeface="Calibri" pitchFamily="34" charset="0"/>
              </a:rPr>
              <a:t>Totals:		99		39</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19</a:t>
            </a:fld>
            <a:endParaRPr lang="en-US"/>
          </a:p>
        </p:txBody>
      </p:sp>
    </p:spTree>
    <p:extLst>
      <p:ext uri="{BB962C8B-B14F-4D97-AF65-F5344CB8AC3E}">
        <p14:creationId xmlns:p14="http://schemas.microsoft.com/office/powerpoint/2010/main" val="9280773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Read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“It was an easy book to [read] online…”  (</a:t>
            </a:r>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quality is bad so it’s difficult to read even when zoomed in…”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20</a:t>
            </a:fld>
            <a:endParaRPr lang="en-US"/>
          </a:p>
        </p:txBody>
      </p:sp>
    </p:spTree>
    <p:extLst>
      <p:ext uri="{BB962C8B-B14F-4D97-AF65-F5344CB8AC3E}">
        <p14:creationId xmlns:p14="http://schemas.microsoft.com/office/powerpoint/2010/main" val="35618687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5 		9</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1</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18 		19</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15 		3</a:t>
            </a:r>
          </a:p>
          <a:p>
            <a:r>
              <a:rPr lang="en-US" sz="2200" dirty="0" smtClean="0">
                <a:latin typeface="Calibri" pitchFamily="34" charset="0"/>
                <a:cs typeface="Calibri" pitchFamily="34" charset="0"/>
              </a:rPr>
              <a:t>Springer: 		0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1</a:t>
            </a:r>
          </a:p>
          <a:p>
            <a:r>
              <a:rPr lang="en-US" sz="2200" dirty="0" smtClean="0">
                <a:latin typeface="Calibri" pitchFamily="34" charset="0"/>
                <a:cs typeface="Calibri" pitchFamily="34" charset="0"/>
              </a:rPr>
              <a:t>Totals:		56		35</a:t>
            </a:r>
          </a:p>
          <a:p>
            <a:pPr marL="0" indent="0">
              <a:buNone/>
            </a:pPr>
            <a:r>
              <a:rPr lang="en-US" sz="1800" dirty="0">
                <a:latin typeface="Calibri" pitchFamily="34" charset="0"/>
                <a:cs typeface="Calibri" pitchFamily="34" charset="0"/>
              </a:rPr>
              <a:t>	</a:t>
            </a:r>
            <a:r>
              <a:rPr lang="en-US" sz="18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21</a:t>
            </a:fld>
            <a:endParaRPr lang="en-US"/>
          </a:p>
        </p:txBody>
      </p:sp>
    </p:spTree>
    <p:extLst>
      <p:ext uri="{BB962C8B-B14F-4D97-AF65-F5344CB8AC3E}">
        <p14:creationId xmlns:p14="http://schemas.microsoft.com/office/powerpoint/2010/main" val="26940689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Print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attempted to print out a diagram from the textbook.  The diagram was impossible to read, so I just wasted paper by printing it out.”  (</a:t>
            </a:r>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22</a:t>
            </a:fld>
            <a:endParaRPr lang="en-US"/>
          </a:p>
        </p:txBody>
      </p:sp>
    </p:spTree>
    <p:extLst>
      <p:ext uri="{BB962C8B-B14F-4D97-AF65-F5344CB8AC3E}">
        <p14:creationId xmlns:p14="http://schemas.microsoft.com/office/powerpoint/2010/main" val="38857975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Share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6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1</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21 		16</a:t>
            </a:r>
          </a:p>
          <a:p>
            <a:r>
              <a:rPr lang="en-US" sz="2200" dirty="0" smtClean="0">
                <a:latin typeface="Calibri" pitchFamily="34" charset="0"/>
                <a:cs typeface="Calibri" pitchFamily="34" charset="0"/>
              </a:rPr>
              <a:t>Safari:		7 		1</a:t>
            </a:r>
          </a:p>
          <a:p>
            <a:r>
              <a:rPr lang="en-US" sz="2200" dirty="0" smtClean="0">
                <a:latin typeface="Calibri" pitchFamily="34" charset="0"/>
                <a:cs typeface="Calibri" pitchFamily="34" charset="0"/>
              </a:rPr>
              <a:t>Wiley:		10 		2</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1</a:t>
            </a:r>
          </a:p>
          <a:p>
            <a:r>
              <a:rPr lang="en-US" sz="2200" dirty="0" smtClean="0">
                <a:latin typeface="Calibri" pitchFamily="34" charset="0"/>
                <a:cs typeface="Calibri" pitchFamily="34" charset="0"/>
              </a:rPr>
              <a:t>Totals:		55		26</a:t>
            </a:r>
          </a:p>
          <a:p>
            <a:pPr marL="0" indent="0">
              <a:buNone/>
            </a:pPr>
            <a:r>
              <a:rPr lang="en-US" sz="1800" dirty="0">
                <a:latin typeface="Calibri" pitchFamily="34" charset="0"/>
                <a:cs typeface="Calibri" pitchFamily="34" charset="0"/>
              </a:rPr>
              <a:t>	</a:t>
            </a:r>
            <a:r>
              <a:rPr lang="en-US" sz="18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23</a:t>
            </a:fld>
            <a:endParaRPr lang="en-US"/>
          </a:p>
        </p:txBody>
      </p:sp>
    </p:spTree>
    <p:extLst>
      <p:ext uri="{BB962C8B-B14F-4D97-AF65-F5344CB8AC3E}">
        <p14:creationId xmlns:p14="http://schemas.microsoft.com/office/powerpoint/2010/main" val="40941765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Copy and Paste Content from E-Books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5 		9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7 		4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12 		19 </a:t>
            </a:r>
          </a:p>
          <a:p>
            <a:r>
              <a:rPr lang="en-US" sz="2200" dirty="0" smtClean="0">
                <a:latin typeface="Calibri" pitchFamily="34" charset="0"/>
                <a:cs typeface="Calibri" pitchFamily="34" charset="0"/>
              </a:rPr>
              <a:t>Safari:		6 		0 </a:t>
            </a:r>
          </a:p>
          <a:p>
            <a:r>
              <a:rPr lang="en-US" sz="2200" dirty="0" smtClean="0">
                <a:latin typeface="Calibri" pitchFamily="34" charset="0"/>
                <a:cs typeface="Calibri" pitchFamily="34" charset="0"/>
              </a:rPr>
              <a:t>Wiley:		8 		5 </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39		38 </a:t>
            </a:r>
          </a:p>
          <a:p>
            <a:pPr marL="0" indent="0">
              <a:buNone/>
            </a:pP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24</a:t>
            </a:fld>
            <a:endParaRPr lang="en-US"/>
          </a:p>
        </p:txBody>
      </p:sp>
    </p:spTree>
    <p:extLst>
      <p:ext uri="{BB962C8B-B14F-4D97-AF65-F5344CB8AC3E}">
        <p14:creationId xmlns:p14="http://schemas.microsoft.com/office/powerpoint/2010/main" val="124996294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Highlight and Take Notes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4 		12</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3 		9</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9 		23</a:t>
            </a:r>
          </a:p>
          <a:p>
            <a:r>
              <a:rPr lang="en-US" sz="2200" dirty="0" smtClean="0">
                <a:latin typeface="Calibri" pitchFamily="34" charset="0"/>
                <a:cs typeface="Calibri" pitchFamily="34" charset="0"/>
              </a:rPr>
              <a:t>Safari:		5 		4</a:t>
            </a:r>
          </a:p>
          <a:p>
            <a:r>
              <a:rPr lang="en-US" sz="2200" dirty="0" smtClean="0">
                <a:latin typeface="Calibri" pitchFamily="34" charset="0"/>
                <a:cs typeface="Calibri" pitchFamily="34" charset="0"/>
              </a:rPr>
              <a:t>Wiley:		7 		8</a:t>
            </a:r>
          </a:p>
          <a:p>
            <a:r>
              <a:rPr lang="en-US" sz="2200" dirty="0" smtClean="0">
                <a:latin typeface="Calibri" pitchFamily="34" charset="0"/>
                <a:cs typeface="Calibri" pitchFamily="34" charset="0"/>
              </a:rPr>
              <a:t>Springer: 		2 		2</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30		58</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25</a:t>
            </a:fld>
            <a:endParaRPr lang="en-US"/>
          </a:p>
        </p:txBody>
      </p:sp>
    </p:spTree>
    <p:extLst>
      <p:ext uri="{BB962C8B-B14F-4D97-AF65-F5344CB8AC3E}">
        <p14:creationId xmlns:p14="http://schemas.microsoft.com/office/powerpoint/2010/main" val="260128355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Highlight and Take Notes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“…being able to ‘take notes’ on the pages is key for me.  I use a PDF editor that can write on the page…”  (Safari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t>
            </a:r>
            <a:r>
              <a:rPr lang="en-US" sz="2200" dirty="0" err="1" smtClean="0">
                <a:latin typeface="Calibri" pitchFamily="34" charset="0"/>
                <a:cs typeface="Calibri" pitchFamily="34" charset="0"/>
              </a:rPr>
              <a:t>couldn</a:t>
            </a:r>
            <a:r>
              <a:rPr lang="fr-FR" sz="2200" dirty="0" smtClean="0">
                <a:latin typeface="Calibri" pitchFamily="34" charset="0"/>
                <a:cs typeface="Calibri" pitchFamily="34" charset="0"/>
              </a:rPr>
              <a:t>’</a:t>
            </a:r>
            <a:r>
              <a:rPr lang="en-US" sz="2200" dirty="0" smtClean="0">
                <a:latin typeface="Calibri" pitchFamily="34" charset="0"/>
                <a:cs typeface="Calibri" pitchFamily="34" charset="0"/>
              </a:rPr>
              <a:t>t figure out how to high light or take notes.”  (Wiley book)</a:t>
            </a:r>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26</a:t>
            </a:fld>
            <a:endParaRPr lang="en-US"/>
          </a:p>
        </p:txBody>
      </p:sp>
    </p:spTree>
    <p:extLst>
      <p:ext uri="{BB962C8B-B14F-4D97-AF65-F5344CB8AC3E}">
        <p14:creationId xmlns:p14="http://schemas.microsoft.com/office/powerpoint/2010/main" val="11618728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Share Notes and Highlights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 		8</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2 		8</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9 		21</a:t>
            </a:r>
          </a:p>
          <a:p>
            <a:r>
              <a:rPr lang="en-US" sz="2200" dirty="0" smtClean="0">
                <a:latin typeface="Calibri" pitchFamily="34" charset="0"/>
                <a:cs typeface="Calibri" pitchFamily="34" charset="0"/>
              </a:rPr>
              <a:t>Safari:		5 		3</a:t>
            </a:r>
          </a:p>
          <a:p>
            <a:r>
              <a:rPr lang="en-US" sz="2200" dirty="0" smtClean="0">
                <a:latin typeface="Calibri" pitchFamily="34" charset="0"/>
                <a:cs typeface="Calibri" pitchFamily="34" charset="0"/>
              </a:rPr>
              <a:t>Wiley:		7 		7</a:t>
            </a:r>
          </a:p>
          <a:p>
            <a:r>
              <a:rPr lang="en-US" sz="2200" dirty="0" smtClean="0">
                <a:latin typeface="Calibri" pitchFamily="34" charset="0"/>
                <a:cs typeface="Calibri" pitchFamily="34" charset="0"/>
              </a:rPr>
              <a:t>Springer: 		1 		1</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25		48</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27</a:t>
            </a:fld>
            <a:endParaRPr lang="en-US"/>
          </a:p>
        </p:txBody>
      </p:sp>
    </p:spTree>
    <p:extLst>
      <p:ext uri="{BB962C8B-B14F-4D97-AF65-F5344CB8AC3E}">
        <p14:creationId xmlns:p14="http://schemas.microsoft.com/office/powerpoint/2010/main" val="113597944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Search for Particular Words</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3</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10 		2</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35 		8</a:t>
            </a:r>
          </a:p>
          <a:p>
            <a:r>
              <a:rPr lang="en-US" sz="2200" dirty="0" smtClean="0">
                <a:latin typeface="Calibri" pitchFamily="34" charset="0"/>
                <a:cs typeface="Calibri" pitchFamily="34" charset="0"/>
              </a:rPr>
              <a:t>Safari:		6 		0</a:t>
            </a:r>
          </a:p>
          <a:p>
            <a:r>
              <a:rPr lang="en-US" sz="2200" dirty="0" smtClean="0">
                <a:latin typeface="Calibri" pitchFamily="34" charset="0"/>
                <a:cs typeface="Calibri" pitchFamily="34" charset="0"/>
              </a:rPr>
              <a:t>Wiley:		15 		2</a:t>
            </a:r>
          </a:p>
          <a:p>
            <a:r>
              <a:rPr lang="en-US" sz="2200" dirty="0" smtClean="0">
                <a:latin typeface="Calibri" pitchFamily="34" charset="0"/>
                <a:cs typeface="Calibri" pitchFamily="34" charset="0"/>
              </a:rPr>
              <a:t>Springer: 		3 		3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a:t>
            </a:r>
          </a:p>
          <a:p>
            <a:r>
              <a:rPr lang="en-US" sz="2200" dirty="0" smtClean="0">
                <a:latin typeface="Calibri" pitchFamily="34" charset="0"/>
                <a:cs typeface="Calibri" pitchFamily="34" charset="0"/>
              </a:rPr>
              <a:t>Totals:		83		18</a:t>
            </a:r>
          </a:p>
          <a:p>
            <a:pPr marL="0" indent="0">
              <a:buNone/>
            </a:pPr>
            <a:r>
              <a:rPr lang="en-US" sz="2200" dirty="0" smtClean="0">
                <a:latin typeface="Calibri" pitchFamily="34" charset="0"/>
                <a:cs typeface="Calibri" pitchFamily="34" charset="0"/>
              </a:rPr>
              <a:t>			</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28</a:t>
            </a:fld>
            <a:endParaRPr lang="en-US"/>
          </a:p>
        </p:txBody>
      </p:sp>
    </p:spTree>
    <p:extLst>
      <p:ext uri="{BB962C8B-B14F-4D97-AF65-F5344CB8AC3E}">
        <p14:creationId xmlns:p14="http://schemas.microsoft.com/office/powerpoint/2010/main" val="41173211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Easy to Search for Particular Words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can…search the </a:t>
            </a:r>
            <a:r>
              <a:rPr lang="en-US" sz="2200" dirty="0" err="1" smtClean="0">
                <a:latin typeface="Calibri" pitchFamily="34" charset="0"/>
                <a:cs typeface="Calibri" pitchFamily="34" charset="0"/>
              </a:rPr>
              <a:t>pdf</a:t>
            </a:r>
            <a:r>
              <a:rPr lang="en-US" sz="2200" dirty="0" smtClean="0">
                <a:latin typeface="Calibri" pitchFamily="34" charset="0"/>
                <a:cs typeface="Calibri" pitchFamily="34" charset="0"/>
              </a:rPr>
              <a:t> files, which is more efficient than skimming pages of text for a key [word] manually.”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“The ‘Find’ function doesn’t work very well.  It would make using the book a lot easier if it did.”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t>
            </a:r>
            <a:endParaRPr lang="en-US" sz="22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29</a:t>
            </a:fld>
            <a:endParaRPr lang="en-US"/>
          </a:p>
        </p:txBody>
      </p:sp>
    </p:spTree>
    <p:extLst>
      <p:ext uri="{BB962C8B-B14F-4D97-AF65-F5344CB8AC3E}">
        <p14:creationId xmlns:p14="http://schemas.microsoft.com/office/powerpoint/2010/main" val="312467361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Portable</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a:t>
            </a:r>
            <a:r>
              <a:rPr lang="en-US" sz="2200" dirty="0">
                <a:latin typeface="Calibri" pitchFamily="34" charset="0"/>
                <a:cs typeface="Calibri" pitchFamily="34" charset="0"/>
              </a:rPr>
              <a:t>e</a:t>
            </a: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17 		2 </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16 		0 </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40 		9</a:t>
            </a:r>
          </a:p>
          <a:p>
            <a:r>
              <a:rPr lang="en-US" sz="2200" dirty="0" smtClean="0">
                <a:latin typeface="Calibri" pitchFamily="34" charset="0"/>
                <a:cs typeface="Calibri" pitchFamily="34" charset="0"/>
              </a:rPr>
              <a:t>Safari:		8 		1 </a:t>
            </a:r>
          </a:p>
          <a:p>
            <a:r>
              <a:rPr lang="en-US" sz="2200" dirty="0" smtClean="0">
                <a:latin typeface="Calibri" pitchFamily="34" charset="0"/>
                <a:cs typeface="Calibri" pitchFamily="34" charset="0"/>
              </a:rPr>
              <a:t>Wiley:		19 		1</a:t>
            </a:r>
          </a:p>
          <a:p>
            <a:r>
              <a:rPr lang="en-US" sz="2200" dirty="0" smtClean="0">
                <a:latin typeface="Calibri" pitchFamily="34" charset="0"/>
                <a:cs typeface="Calibri" pitchFamily="34" charset="0"/>
              </a:rPr>
              <a:t>Springer: 		4 		2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104		15</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30</a:t>
            </a:fld>
            <a:endParaRPr lang="en-US"/>
          </a:p>
        </p:txBody>
      </p:sp>
    </p:spTree>
    <p:extLst>
      <p:ext uri="{BB962C8B-B14F-4D97-AF65-F5344CB8AC3E}">
        <p14:creationId xmlns:p14="http://schemas.microsoft.com/office/powerpoint/2010/main" val="17755287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Portable – Comments</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“It was really useful having the electronic copy because just had to open it up on a computer rather than carry around a book.”  (Safari book)</a:t>
            </a:r>
          </a:p>
          <a:p>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“I always have my laptop with me, so therefore I always have the text book without having to carry around something else.”  (</a:t>
            </a:r>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book)</a:t>
            </a:r>
          </a:p>
          <a:p>
            <a:endParaRPr lang="en-US" sz="2200" dirty="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31</a:t>
            </a:fld>
            <a:endParaRPr lang="en-US"/>
          </a:p>
        </p:txBody>
      </p:sp>
    </p:spTree>
    <p:extLst>
      <p:ext uri="{BB962C8B-B14F-4D97-AF65-F5344CB8AC3E}">
        <p14:creationId xmlns:p14="http://schemas.microsoft.com/office/powerpoint/2010/main" val="411467077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Environmentally Friendly</a:t>
            </a:r>
          </a:p>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			Agree		Disagree</a:t>
            </a:r>
            <a:endParaRPr lang="en-US" sz="22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12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14 		0</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44 		1</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18 		1</a:t>
            </a:r>
          </a:p>
          <a:p>
            <a:r>
              <a:rPr lang="en-US" sz="2200" dirty="0" smtClean="0">
                <a:latin typeface="Calibri" pitchFamily="34" charset="0"/>
                <a:cs typeface="Calibri" pitchFamily="34" charset="0"/>
              </a:rPr>
              <a:t>Springer: 		5 		1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0 		0</a:t>
            </a:r>
          </a:p>
          <a:p>
            <a:r>
              <a:rPr lang="en-US" sz="2200" dirty="0" smtClean="0">
                <a:latin typeface="Calibri" pitchFamily="34" charset="0"/>
                <a:cs typeface="Calibri" pitchFamily="34" charset="0"/>
              </a:rPr>
              <a:t>Totals:		101		7</a:t>
            </a: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32</a:t>
            </a:fld>
            <a:endParaRPr lang="en-US"/>
          </a:p>
        </p:txBody>
      </p:sp>
    </p:spTree>
    <p:extLst>
      <p:ext uri="{BB962C8B-B14F-4D97-AF65-F5344CB8AC3E}">
        <p14:creationId xmlns:p14="http://schemas.microsoft.com/office/powerpoint/2010/main" val="207666534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smtClean="0">
                <a:latin typeface="Calibri" pitchFamily="34" charset="0"/>
                <a:cs typeface="Calibri" pitchFamily="34" charset="0"/>
              </a:rPr>
              <a:t>E-Textbook Perception by Vendors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r>
              <a:rPr lang="en-US" sz="2200" dirty="0" smtClean="0">
                <a:latin typeface="Calibri" pitchFamily="34" charset="0"/>
                <a:cs typeface="Calibri" pitchFamily="34" charset="0"/>
              </a:rPr>
              <a:t>[E-Book is] A Positive Benefit to Student Learning</a:t>
            </a:r>
          </a:p>
          <a:p>
            <a:pPr marL="0" indent="0">
              <a:buNone/>
            </a:pPr>
            <a:endParaRPr lang="en-US" sz="2200" dirty="0" smtClean="0">
              <a:latin typeface="Calibri" pitchFamily="34" charset="0"/>
              <a:cs typeface="Calibri" pitchFamily="34" charset="0"/>
            </a:endParaRPr>
          </a:p>
          <a:p>
            <a:pPr marL="0" indent="0">
              <a:buNone/>
            </a:pPr>
            <a:r>
              <a:rPr lang="en-US" sz="2200" dirty="0">
                <a:latin typeface="Calibri" pitchFamily="34" charset="0"/>
                <a:cs typeface="Calibri" pitchFamily="34" charset="0"/>
              </a:rPr>
              <a:t>	</a:t>
            </a:r>
            <a:r>
              <a:rPr lang="en-US" sz="2200" dirty="0" smtClean="0">
                <a:latin typeface="Calibri" pitchFamily="34" charset="0"/>
                <a:cs typeface="Calibri" pitchFamily="34" charset="0"/>
              </a:rPr>
              <a:t>		Agree		Disagree</a:t>
            </a:r>
            <a:endParaRPr lang="en-US" sz="1400" dirty="0">
              <a:latin typeface="Calibri" pitchFamily="34" charset="0"/>
              <a:cs typeface="Calibri" pitchFamily="34" charset="0"/>
            </a:endParaRPr>
          </a:p>
          <a:p>
            <a:r>
              <a:rPr lang="en-US" sz="2200" dirty="0" err="1" smtClean="0">
                <a:latin typeface="Calibri" pitchFamily="34" charset="0"/>
                <a:cs typeface="Calibri" pitchFamily="34" charset="0"/>
              </a:rPr>
              <a:t>ebrary</a:t>
            </a:r>
            <a:r>
              <a:rPr lang="en-US" sz="2200" dirty="0" smtClean="0">
                <a:latin typeface="Calibri" pitchFamily="34" charset="0"/>
                <a:cs typeface="Calibri" pitchFamily="34" charset="0"/>
              </a:rPr>
              <a:t>:  		13 		4</a:t>
            </a:r>
          </a:p>
          <a:p>
            <a:r>
              <a:rPr lang="en-US" sz="2200" dirty="0" err="1" smtClean="0">
                <a:latin typeface="Calibri" pitchFamily="34" charset="0"/>
                <a:cs typeface="Calibri" pitchFamily="34" charset="0"/>
              </a:rPr>
              <a:t>Knovel</a:t>
            </a:r>
            <a:r>
              <a:rPr lang="en-US" sz="2200" dirty="0" smtClean="0">
                <a:latin typeface="Calibri" pitchFamily="34" charset="0"/>
                <a:cs typeface="Calibri" pitchFamily="34" charset="0"/>
              </a:rPr>
              <a:t>:		15 		0</a:t>
            </a:r>
          </a:p>
          <a:p>
            <a:r>
              <a:rPr lang="en-US" sz="2200" dirty="0" err="1" smtClean="0">
                <a:latin typeface="Calibri" pitchFamily="34" charset="0"/>
                <a:cs typeface="Calibri" pitchFamily="34" charset="0"/>
              </a:rPr>
              <a:t>MyiLibrary</a:t>
            </a:r>
            <a:r>
              <a:rPr lang="en-US" sz="2200" dirty="0" smtClean="0">
                <a:latin typeface="Calibri" pitchFamily="34" charset="0"/>
                <a:cs typeface="Calibri" pitchFamily="34" charset="0"/>
              </a:rPr>
              <a:t>:		40 		10</a:t>
            </a:r>
          </a:p>
          <a:p>
            <a:r>
              <a:rPr lang="en-US" sz="2200" dirty="0" smtClean="0">
                <a:latin typeface="Calibri" pitchFamily="34" charset="0"/>
                <a:cs typeface="Calibri" pitchFamily="34" charset="0"/>
              </a:rPr>
              <a:t>Safari:		8 		0</a:t>
            </a:r>
          </a:p>
          <a:p>
            <a:r>
              <a:rPr lang="en-US" sz="2200" dirty="0" smtClean="0">
                <a:latin typeface="Calibri" pitchFamily="34" charset="0"/>
                <a:cs typeface="Calibri" pitchFamily="34" charset="0"/>
              </a:rPr>
              <a:t>Wiley:		15 		1</a:t>
            </a:r>
          </a:p>
          <a:p>
            <a:r>
              <a:rPr lang="en-US" sz="2200" dirty="0" smtClean="0">
                <a:latin typeface="Calibri" pitchFamily="34" charset="0"/>
                <a:cs typeface="Calibri" pitchFamily="34" charset="0"/>
              </a:rPr>
              <a:t>Springer: 		5 		1 </a:t>
            </a:r>
          </a:p>
          <a:p>
            <a:r>
              <a:rPr lang="en-US" sz="2200" dirty="0" err="1" smtClean="0">
                <a:latin typeface="Calibri" pitchFamily="34" charset="0"/>
                <a:cs typeface="Calibri" pitchFamily="34" charset="0"/>
              </a:rPr>
              <a:t>NetLibrary</a:t>
            </a:r>
            <a:r>
              <a:rPr lang="en-US" sz="2200" dirty="0" smtClean="0">
                <a:latin typeface="Calibri" pitchFamily="34" charset="0"/>
                <a:cs typeface="Calibri" pitchFamily="34" charset="0"/>
              </a:rPr>
              <a:t>:		1 		0 </a:t>
            </a:r>
          </a:p>
          <a:p>
            <a:r>
              <a:rPr lang="en-US" sz="2200" dirty="0" smtClean="0">
                <a:latin typeface="Calibri" pitchFamily="34" charset="0"/>
                <a:cs typeface="Calibri" pitchFamily="34" charset="0"/>
              </a:rPr>
              <a:t>Totals:		100		16</a:t>
            </a:r>
            <a:r>
              <a:rPr lang="en-US" sz="2200" dirty="0">
                <a:latin typeface="Calibri" pitchFamily="34" charset="0"/>
                <a:cs typeface="Calibri" pitchFamily="34" charset="0"/>
              </a:rPr>
              <a:t>	</a:t>
            </a:r>
            <a:r>
              <a:rPr lang="en-US" sz="2200" dirty="0" smtClean="0">
                <a:latin typeface="Calibri" pitchFamily="34" charset="0"/>
                <a:cs typeface="Calibri" pitchFamily="34" charset="0"/>
              </a:rPr>
              <a:t>		</a:t>
            </a: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33</a:t>
            </a:fld>
            <a:endParaRPr lang="en-US"/>
          </a:p>
        </p:txBody>
      </p:sp>
    </p:spTree>
    <p:extLst>
      <p:ext uri="{BB962C8B-B14F-4D97-AF65-F5344CB8AC3E}">
        <p14:creationId xmlns:p14="http://schemas.microsoft.com/office/powerpoint/2010/main" val="45343222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br>
              <a:rPr lang="en-US" dirty="0" smtClean="0">
                <a:latin typeface="Calibri" pitchFamily="34" charset="0"/>
                <a:cs typeface="Calibri" pitchFamily="34" charset="0"/>
              </a:rPr>
            </a:br>
            <a:r>
              <a:rPr lang="en-US" dirty="0" smtClean="0">
                <a:latin typeface="Calibri" pitchFamily="34" charset="0"/>
                <a:cs typeface="Calibri" pitchFamily="34" charset="0"/>
              </a:rPr>
              <a:t>Overall Satisfaction</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a:latin typeface="Calibri" pitchFamily="34" charset="0"/>
              <a:cs typeface="Calibri" pitchFamily="34" charset="0"/>
            </a:endParaRPr>
          </a:p>
          <a:p>
            <a:r>
              <a:rPr lang="en-US" sz="2200" dirty="0" smtClean="0">
                <a:latin typeface="Calibri" pitchFamily="34" charset="0"/>
                <a:cs typeface="Calibri" pitchFamily="34" charset="0"/>
              </a:rPr>
              <a:t>Very Dissatisfied:		1		1%</a:t>
            </a:r>
          </a:p>
          <a:p>
            <a:r>
              <a:rPr lang="en-US" sz="2200" dirty="0" smtClean="0">
                <a:latin typeface="Calibri" pitchFamily="34" charset="0"/>
                <a:cs typeface="Calibri" pitchFamily="34" charset="0"/>
              </a:rPr>
              <a:t>Dissatisfied:			9		7%</a:t>
            </a:r>
          </a:p>
          <a:p>
            <a:r>
              <a:rPr lang="en-US" sz="2200" dirty="0" smtClean="0">
                <a:latin typeface="Calibri" pitchFamily="34" charset="0"/>
                <a:cs typeface="Calibri" pitchFamily="34" charset="0"/>
              </a:rPr>
              <a:t>Neutral:			31		25%</a:t>
            </a:r>
          </a:p>
          <a:p>
            <a:r>
              <a:rPr lang="en-US" sz="2200" dirty="0" smtClean="0">
                <a:latin typeface="Calibri" pitchFamily="34" charset="0"/>
                <a:cs typeface="Calibri" pitchFamily="34" charset="0"/>
              </a:rPr>
              <a:t>Satisfied:			50		40%</a:t>
            </a:r>
          </a:p>
          <a:p>
            <a:r>
              <a:rPr lang="en-US" sz="2200" dirty="0" smtClean="0">
                <a:latin typeface="Calibri" pitchFamily="34" charset="0"/>
                <a:cs typeface="Calibri" pitchFamily="34" charset="0"/>
              </a:rPr>
              <a:t>Very Satisfied:		34		27%</a:t>
            </a:r>
          </a:p>
        </p:txBody>
      </p:sp>
      <p:sp>
        <p:nvSpPr>
          <p:cNvPr id="4" name="Slide Number Placeholder 3"/>
          <p:cNvSpPr>
            <a:spLocks noGrp="1"/>
          </p:cNvSpPr>
          <p:nvPr>
            <p:ph type="sldNum" sz="quarter" idx="12"/>
          </p:nvPr>
        </p:nvSpPr>
        <p:spPr/>
        <p:txBody>
          <a:bodyPr/>
          <a:lstStyle/>
          <a:p>
            <a:fld id="{A674EE97-9643-5846-9928-60A3514F42B2}" type="slidenum">
              <a:rPr lang="en-US" smtClean="0"/>
              <a:pPr/>
              <a:t>34</a:t>
            </a:fld>
            <a:endParaRPr lang="en-US"/>
          </a:p>
        </p:txBody>
      </p:sp>
    </p:spTree>
    <p:extLst>
      <p:ext uri="{BB962C8B-B14F-4D97-AF65-F5344CB8AC3E}">
        <p14:creationId xmlns:p14="http://schemas.microsoft.com/office/powerpoint/2010/main" val="385062466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371600"/>
          </a:xfrm>
        </p:spPr>
        <p:txBody>
          <a:bodyPr/>
          <a:lstStyle/>
          <a:p>
            <a:pPr algn="ctr"/>
            <a:r>
              <a:rPr lang="en-US" dirty="0">
                <a:latin typeface="Calibri" pitchFamily="34" charset="0"/>
                <a:cs typeface="Calibri" pitchFamily="34" charset="0"/>
              </a:rPr>
              <a:t>E-Textbook Experience</a:t>
            </a:r>
            <a:br>
              <a:rPr lang="en-US" dirty="0">
                <a:latin typeface="Calibri" pitchFamily="34" charset="0"/>
                <a:cs typeface="Calibri" pitchFamily="34" charset="0"/>
              </a:rPr>
            </a:br>
            <a:r>
              <a:rPr lang="en-US" dirty="0">
                <a:latin typeface="Calibri" pitchFamily="34" charset="0"/>
                <a:cs typeface="Calibri" pitchFamily="34" charset="0"/>
              </a:rPr>
              <a:t>Satisfaction Level by Vendors</a:t>
            </a:r>
          </a:p>
        </p:txBody>
      </p:sp>
      <p:sp>
        <p:nvSpPr>
          <p:cNvPr id="3" name="Content Placeholder 2"/>
          <p:cNvSpPr>
            <a:spLocks noGrp="1"/>
          </p:cNvSpPr>
          <p:nvPr>
            <p:ph idx="1"/>
          </p:nvPr>
        </p:nvSpPr>
        <p:spPr>
          <a:xfrm>
            <a:off x="395536" y="1844824"/>
            <a:ext cx="8229600" cy="4176464"/>
          </a:xfrm>
        </p:spPr>
        <p:txBody>
          <a:bodyPr>
            <a:noAutofit/>
          </a:bodyPr>
          <a:lstStyle/>
          <a:p>
            <a:endParaRPr lang="en-US" sz="2200" dirty="0" smtClean="0">
              <a:latin typeface="Calibri" pitchFamily="34" charset="0"/>
              <a:cs typeface="Calibri" pitchFamily="34" charset="0"/>
            </a:endParaRPr>
          </a:p>
          <a:p>
            <a:r>
              <a:rPr lang="en-US" sz="2200" dirty="0" smtClean="0">
                <a:latin typeface="Calibri" pitchFamily="34" charset="0"/>
                <a:cs typeface="Calibri" pitchFamily="34" charset="0"/>
              </a:rPr>
              <a:t>Please rate your overall satisfaction with this electronic textbook.</a:t>
            </a:r>
          </a:p>
          <a:p>
            <a:pPr marL="0" indent="0">
              <a:buNone/>
            </a:pPr>
            <a:endParaRPr lang="en-US" sz="2200" dirty="0" smtClean="0">
              <a:latin typeface="Calibri" pitchFamily="34" charset="0"/>
              <a:cs typeface="Calibri" pitchFamily="34" charset="0"/>
            </a:endParaRPr>
          </a:p>
          <a:p>
            <a:pPr marL="0" indent="0">
              <a:buNone/>
            </a:pPr>
            <a:r>
              <a:rPr lang="en-US" sz="2200" dirty="0">
                <a:latin typeface="Calibri" pitchFamily="34" charset="0"/>
                <a:cs typeface="Calibri" pitchFamily="34" charset="0"/>
              </a:rPr>
              <a:t>		</a:t>
            </a:r>
            <a:endParaRPr lang="en-US" sz="2200" dirty="0" smtClean="0">
              <a:latin typeface="Calibri" pitchFamily="34" charset="0"/>
              <a:cs typeface="Calibri" pitchFamily="34" charset="0"/>
            </a:endParaRPr>
          </a:p>
          <a:p>
            <a:pPr lvl="6"/>
            <a:endParaRPr lang="en-US" sz="1000"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a:p>
            <a:endParaRPr lang="en-US" sz="2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35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743829677"/>
              </p:ext>
            </p:extLst>
          </p:nvPr>
        </p:nvGraphicFramePr>
        <p:xfrm>
          <a:off x="899592" y="2996952"/>
          <a:ext cx="7200800" cy="3384378"/>
        </p:xfrm>
        <a:graphic>
          <a:graphicData uri="http://schemas.openxmlformats.org/drawingml/2006/table">
            <a:tbl>
              <a:tblPr firstRow="1" bandRow="1">
                <a:tableStyleId>{2D5ABB26-0587-4C30-8999-92F81FD0307C}</a:tableStyleId>
              </a:tblPr>
              <a:tblGrid>
                <a:gridCol w="1584176"/>
                <a:gridCol w="1296144"/>
                <a:gridCol w="1656184"/>
                <a:gridCol w="1080120"/>
                <a:gridCol w="1584176"/>
              </a:tblGrid>
              <a:tr h="496143">
                <a:tc>
                  <a:txBody>
                    <a:bodyPr/>
                    <a:lstStyle/>
                    <a:p>
                      <a:endParaRPr lang="en-US" sz="2000" dirty="0"/>
                    </a:p>
                  </a:txBody>
                  <a:tcPr/>
                </a:tc>
                <a:tc>
                  <a:txBody>
                    <a:bodyPr/>
                    <a:lstStyle/>
                    <a:p>
                      <a:r>
                        <a:rPr lang="en-US" sz="2000" dirty="0" smtClean="0"/>
                        <a:t>Satisfied</a:t>
                      </a:r>
                      <a:endParaRPr lang="en-US" sz="2000" dirty="0">
                        <a:solidFill>
                          <a:schemeClr val="tx1"/>
                        </a:solidFill>
                      </a:endParaRPr>
                    </a:p>
                  </a:txBody>
                  <a:tcPr/>
                </a:tc>
                <a:tc>
                  <a:txBody>
                    <a:bodyPr/>
                    <a:lstStyle/>
                    <a:p>
                      <a:r>
                        <a:rPr lang="en-US" sz="2000" dirty="0" smtClean="0"/>
                        <a:t>Dissatisfied</a:t>
                      </a:r>
                      <a:endParaRPr lang="en-US" sz="2000" dirty="0">
                        <a:solidFill>
                          <a:schemeClr val="tx1"/>
                        </a:solidFill>
                      </a:endParaRPr>
                    </a:p>
                  </a:txBody>
                  <a:tcPr/>
                </a:tc>
                <a:tc>
                  <a:txBody>
                    <a:bodyPr/>
                    <a:lstStyle/>
                    <a:p>
                      <a:r>
                        <a:rPr lang="en-US" sz="2000" dirty="0" smtClean="0"/>
                        <a:t>Neutral</a:t>
                      </a:r>
                      <a:endParaRPr lang="en-US" sz="2000" dirty="0">
                        <a:solidFill>
                          <a:schemeClr val="tx1"/>
                        </a:solidFill>
                      </a:endParaRPr>
                    </a:p>
                  </a:txBody>
                  <a:tcPr/>
                </a:tc>
                <a:tc>
                  <a:txBody>
                    <a:bodyPr/>
                    <a:lstStyle/>
                    <a:p>
                      <a:r>
                        <a:rPr lang="en-US" sz="2000" dirty="0" smtClean="0"/>
                        <a:t>%Satisfied</a:t>
                      </a:r>
                      <a:endParaRPr lang="en-US" sz="2000" dirty="0">
                        <a:solidFill>
                          <a:schemeClr val="tx1"/>
                        </a:solidFill>
                      </a:endParaRPr>
                    </a:p>
                  </a:txBody>
                  <a:tcPr/>
                </a:tc>
              </a:tr>
              <a:tr h="412605">
                <a:tc>
                  <a:txBody>
                    <a:bodyPr/>
                    <a:lstStyle/>
                    <a:p>
                      <a:r>
                        <a:rPr lang="en-US" sz="2000" dirty="0" err="1" smtClean="0"/>
                        <a:t>ebrary</a:t>
                      </a:r>
                      <a:endParaRPr lang="en-US" sz="2000" dirty="0"/>
                    </a:p>
                  </a:txBody>
                  <a:tcPr/>
                </a:tc>
                <a:tc>
                  <a:txBody>
                    <a:bodyPr/>
                    <a:lstStyle/>
                    <a:p>
                      <a:r>
                        <a:rPr lang="en-US" sz="2000" dirty="0" smtClean="0"/>
                        <a:t>12</a:t>
                      </a:r>
                    </a:p>
                  </a:txBody>
                  <a:tcPr/>
                </a:tc>
                <a:tc>
                  <a:txBody>
                    <a:bodyPr/>
                    <a:lstStyle/>
                    <a:p>
                      <a:r>
                        <a:rPr lang="en-US" sz="2000" dirty="0" smtClean="0"/>
                        <a:t>3</a:t>
                      </a:r>
                      <a:endParaRPr lang="en-US" sz="2000" dirty="0"/>
                    </a:p>
                  </a:txBody>
                  <a:tcPr/>
                </a:tc>
                <a:tc>
                  <a:txBody>
                    <a:bodyPr/>
                    <a:lstStyle/>
                    <a:p>
                      <a:r>
                        <a:rPr lang="en-US" sz="2000" dirty="0" smtClean="0"/>
                        <a:t>4</a:t>
                      </a:r>
                      <a:endParaRPr lang="en-US" sz="2000" dirty="0"/>
                    </a:p>
                  </a:txBody>
                  <a:tcPr/>
                </a:tc>
                <a:tc>
                  <a:txBody>
                    <a:bodyPr/>
                    <a:lstStyle/>
                    <a:p>
                      <a:r>
                        <a:rPr lang="en-US" sz="2000" dirty="0" smtClean="0"/>
                        <a:t>70%</a:t>
                      </a:r>
                      <a:endParaRPr lang="en-US" sz="2000" dirty="0"/>
                    </a:p>
                  </a:txBody>
                  <a:tcPr/>
                </a:tc>
              </a:tr>
              <a:tr h="412605">
                <a:tc>
                  <a:txBody>
                    <a:bodyPr/>
                    <a:lstStyle/>
                    <a:p>
                      <a:r>
                        <a:rPr lang="en-US" sz="2000" dirty="0" err="1" smtClean="0"/>
                        <a:t>Knovel</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1</a:t>
                      </a:r>
                      <a:endParaRPr lang="en-US" sz="2000" dirty="0"/>
                    </a:p>
                  </a:txBody>
                  <a:tcPr/>
                </a:tc>
                <a:tc>
                  <a:txBody>
                    <a:bodyPr/>
                    <a:lstStyle/>
                    <a:p>
                      <a:r>
                        <a:rPr lang="en-US" sz="2000" dirty="0" smtClean="0"/>
                        <a:t>94%</a:t>
                      </a:r>
                      <a:endParaRPr lang="en-US" sz="2000" dirty="0"/>
                    </a:p>
                  </a:txBody>
                  <a:tcPr/>
                </a:tc>
              </a:tr>
              <a:tr h="412605">
                <a:tc>
                  <a:txBody>
                    <a:bodyPr/>
                    <a:lstStyle/>
                    <a:p>
                      <a:r>
                        <a:rPr lang="en-US" sz="2000" dirty="0" err="1" smtClean="0"/>
                        <a:t>MyiLibrary</a:t>
                      </a:r>
                      <a:endParaRPr lang="en-US" sz="2000" dirty="0"/>
                    </a:p>
                  </a:txBody>
                  <a:tcPr/>
                </a:tc>
                <a:tc>
                  <a:txBody>
                    <a:bodyPr/>
                    <a:lstStyle/>
                    <a:p>
                      <a:r>
                        <a:rPr lang="en-US" sz="2000" dirty="0" smtClean="0"/>
                        <a:t>30</a:t>
                      </a:r>
                      <a:endParaRPr lang="en-US" sz="2000" dirty="0"/>
                    </a:p>
                  </a:txBody>
                  <a:tcPr/>
                </a:tc>
                <a:tc>
                  <a:txBody>
                    <a:bodyPr/>
                    <a:lstStyle/>
                    <a:p>
                      <a:r>
                        <a:rPr lang="en-US" sz="2000" dirty="0" smtClean="0"/>
                        <a:t>7</a:t>
                      </a:r>
                      <a:endParaRPr lang="en-US" sz="2000" dirty="0"/>
                    </a:p>
                  </a:txBody>
                  <a:tcPr/>
                </a:tc>
                <a:tc>
                  <a:txBody>
                    <a:bodyPr/>
                    <a:lstStyle/>
                    <a:p>
                      <a:r>
                        <a:rPr lang="en-US" sz="2000" dirty="0" smtClean="0"/>
                        <a:t>15</a:t>
                      </a:r>
                      <a:endParaRPr lang="en-US" sz="2000" dirty="0"/>
                    </a:p>
                  </a:txBody>
                  <a:tcPr/>
                </a:tc>
                <a:tc>
                  <a:txBody>
                    <a:bodyPr/>
                    <a:lstStyle/>
                    <a:p>
                      <a:r>
                        <a:rPr lang="en-US" sz="2000" dirty="0" smtClean="0"/>
                        <a:t>58%</a:t>
                      </a:r>
                      <a:endParaRPr lang="en-US" sz="2000" dirty="0"/>
                    </a:p>
                  </a:txBody>
                  <a:tcPr/>
                </a:tc>
              </a:tr>
              <a:tr h="412605">
                <a:tc>
                  <a:txBody>
                    <a:bodyPr/>
                    <a:lstStyle/>
                    <a:p>
                      <a:r>
                        <a:rPr lang="en-US" sz="2000" dirty="0" smtClean="0"/>
                        <a:t>Safari</a:t>
                      </a:r>
                      <a:endParaRPr lang="en-US" sz="2000" dirty="0"/>
                    </a:p>
                  </a:txBody>
                  <a:tcPr/>
                </a:tc>
                <a:tc>
                  <a:txBody>
                    <a:bodyPr/>
                    <a:lstStyle/>
                    <a:p>
                      <a:r>
                        <a:rPr lang="en-US" sz="2000" dirty="0" smtClean="0"/>
                        <a:t>6</a:t>
                      </a:r>
                      <a:endParaRPr lang="en-US" sz="2000" dirty="0"/>
                    </a:p>
                  </a:txBody>
                  <a:tcPr/>
                </a:tc>
                <a:tc>
                  <a:txBody>
                    <a:bodyPr/>
                    <a:lstStyle/>
                    <a:p>
                      <a:r>
                        <a:rPr lang="en-US" sz="2000" dirty="0" smtClean="0"/>
                        <a:t>0</a:t>
                      </a:r>
                      <a:endParaRPr lang="en-US" sz="2000" dirty="0"/>
                    </a:p>
                  </a:txBody>
                  <a:tcPr/>
                </a:tc>
                <a:tc>
                  <a:txBody>
                    <a:bodyPr/>
                    <a:lstStyle/>
                    <a:p>
                      <a:r>
                        <a:rPr lang="en-US" sz="2000" dirty="0" smtClean="0"/>
                        <a:t>3</a:t>
                      </a:r>
                      <a:endParaRPr lang="en-US" sz="2000" dirty="0"/>
                    </a:p>
                  </a:txBody>
                  <a:tcPr/>
                </a:tc>
                <a:tc>
                  <a:txBody>
                    <a:bodyPr/>
                    <a:lstStyle/>
                    <a:p>
                      <a:r>
                        <a:rPr lang="en-US" sz="2000" dirty="0" smtClean="0"/>
                        <a:t>67%</a:t>
                      </a:r>
                      <a:endParaRPr lang="en-US" sz="2000" dirty="0"/>
                    </a:p>
                  </a:txBody>
                  <a:tcPr/>
                </a:tc>
              </a:tr>
              <a:tr h="412605">
                <a:tc>
                  <a:txBody>
                    <a:bodyPr/>
                    <a:lstStyle/>
                    <a:p>
                      <a:r>
                        <a:rPr lang="en-US" sz="2000" dirty="0" smtClean="0"/>
                        <a:t>Wiley</a:t>
                      </a:r>
                      <a:endParaRPr lang="en-US" sz="2000" dirty="0"/>
                    </a:p>
                  </a:txBody>
                  <a:tcPr/>
                </a:tc>
                <a:tc>
                  <a:txBody>
                    <a:bodyPr/>
                    <a:lstStyle/>
                    <a:p>
                      <a:r>
                        <a:rPr lang="en-US" sz="2000" dirty="0" smtClean="0"/>
                        <a:t>15</a:t>
                      </a:r>
                      <a:endParaRPr lang="en-US" sz="2000" dirty="0"/>
                    </a:p>
                  </a:txBody>
                  <a:tcPr/>
                </a:tc>
                <a:tc>
                  <a:txBody>
                    <a:bodyPr/>
                    <a:lstStyle/>
                    <a:p>
                      <a:r>
                        <a:rPr lang="en-US" sz="2000" dirty="0" smtClean="0"/>
                        <a:t>0</a:t>
                      </a:r>
                      <a:endParaRPr lang="en-US" sz="2000" dirty="0"/>
                    </a:p>
                  </a:txBody>
                  <a:tcPr/>
                </a:tc>
                <a:tc>
                  <a:txBody>
                    <a:bodyPr/>
                    <a:lstStyle/>
                    <a:p>
                      <a:r>
                        <a:rPr lang="en-US" sz="2000" dirty="0" smtClean="0"/>
                        <a:t>6</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smtClean="0"/>
                        <a:t>Springer</a:t>
                      </a:r>
                      <a:endParaRPr lang="en-US" sz="2000" dirty="0"/>
                    </a:p>
                  </a:txBody>
                  <a:tcPr/>
                </a:tc>
                <a:tc>
                  <a:txBody>
                    <a:bodyPr/>
                    <a:lstStyle/>
                    <a:p>
                      <a:r>
                        <a:rPr lang="en-US" sz="2000" dirty="0" smtClean="0"/>
                        <a:t>5</a:t>
                      </a:r>
                      <a:endParaRPr lang="en-US" sz="2000" dirty="0"/>
                    </a:p>
                  </a:txBody>
                  <a:tcPr/>
                </a:tc>
                <a:tc>
                  <a:txBody>
                    <a:bodyPr/>
                    <a:lstStyle/>
                    <a:p>
                      <a:r>
                        <a:rPr lang="en-US" sz="2000" dirty="0" smtClean="0"/>
                        <a:t>0</a:t>
                      </a:r>
                      <a:endParaRPr lang="en-US" sz="2000" dirty="0"/>
                    </a:p>
                  </a:txBody>
                  <a:tcPr/>
                </a:tc>
                <a:tc>
                  <a:txBody>
                    <a:bodyPr/>
                    <a:lstStyle/>
                    <a:p>
                      <a:r>
                        <a:rPr lang="en-US" sz="2000" dirty="0" smtClean="0"/>
                        <a:t>2</a:t>
                      </a:r>
                      <a:endParaRPr lang="en-US" sz="2000" dirty="0"/>
                    </a:p>
                  </a:txBody>
                  <a:tcPr/>
                </a:tc>
                <a:tc>
                  <a:txBody>
                    <a:bodyPr/>
                    <a:lstStyle/>
                    <a:p>
                      <a:r>
                        <a:rPr lang="en-US" sz="2000" dirty="0" smtClean="0"/>
                        <a:t>71%</a:t>
                      </a:r>
                      <a:endParaRPr lang="en-US" sz="2000" dirty="0"/>
                    </a:p>
                  </a:txBody>
                  <a:tcPr/>
                </a:tc>
              </a:tr>
              <a:tr h="412605">
                <a:tc>
                  <a:txBody>
                    <a:bodyPr/>
                    <a:lstStyle/>
                    <a:p>
                      <a:r>
                        <a:rPr lang="en-US" sz="2000" dirty="0" err="1" smtClean="0"/>
                        <a:t>NetLibrary</a:t>
                      </a:r>
                      <a:endParaRPr lang="en-US" sz="2000" dirty="0"/>
                    </a:p>
                  </a:txBody>
                  <a:tcPr/>
                </a:tc>
                <a:tc>
                  <a:txBody>
                    <a:bodyPr/>
                    <a:lstStyle/>
                    <a:p>
                      <a:r>
                        <a:rPr lang="en-US" sz="2000" dirty="0" smtClean="0"/>
                        <a:t>1</a:t>
                      </a:r>
                      <a:endParaRPr lang="en-US" sz="2000" dirty="0"/>
                    </a:p>
                  </a:txBody>
                  <a:tcPr/>
                </a:tc>
                <a:tc>
                  <a:txBody>
                    <a:bodyPr/>
                    <a:lstStyle/>
                    <a:p>
                      <a:r>
                        <a:rPr lang="en-US" sz="2000" dirty="0" smtClean="0"/>
                        <a:t>0</a:t>
                      </a:r>
                      <a:endParaRPr lang="en-US" sz="2000" dirty="0"/>
                    </a:p>
                  </a:txBody>
                  <a:tcPr/>
                </a:tc>
                <a:tc>
                  <a:txBody>
                    <a:bodyPr/>
                    <a:lstStyle/>
                    <a:p>
                      <a:r>
                        <a:rPr lang="en-US" sz="2000" dirty="0" smtClean="0"/>
                        <a:t>0</a:t>
                      </a:r>
                      <a:endParaRPr lang="en-US" sz="2000" dirty="0"/>
                    </a:p>
                  </a:txBody>
                  <a:tcPr/>
                </a:tc>
                <a:tc>
                  <a:txBody>
                    <a:bodyPr/>
                    <a:lstStyle/>
                    <a:p>
                      <a:r>
                        <a:rPr lang="en-US" sz="2000" dirty="0" smtClean="0"/>
                        <a:t>100%</a:t>
                      </a:r>
                      <a:endParaRPr lang="en-US" sz="2000" dirty="0"/>
                    </a:p>
                  </a:txBody>
                  <a:tcPr/>
                </a:tc>
              </a:tr>
            </a:tbl>
          </a:graphicData>
        </a:graphic>
      </p:graphicFrame>
    </p:spTree>
    <p:extLst>
      <p:ext uri="{BB962C8B-B14F-4D97-AF65-F5344CB8AC3E}">
        <p14:creationId xmlns:p14="http://schemas.microsoft.com/office/powerpoint/2010/main" val="176409822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50 comments on usability.  Selected examples:</a:t>
            </a:r>
          </a:p>
          <a:p>
            <a:pPr marL="0" indent="0">
              <a:buNone/>
            </a:pPr>
            <a:endParaRPr lang="en-US" sz="2200" dirty="0">
              <a:latin typeface="Calibri" pitchFamily="34" charset="0"/>
              <a:cs typeface="Calibri" pitchFamily="34" charset="0"/>
            </a:endParaRPr>
          </a:p>
          <a:p>
            <a:r>
              <a:rPr lang="en-US" sz="2400" dirty="0"/>
              <a:t>“</a:t>
            </a:r>
            <a:r>
              <a:rPr lang="en-US" sz="2000" dirty="0"/>
              <a:t>Hard to use, hard to view multiple pages at once on one screen, hard to find online from </a:t>
            </a:r>
            <a:r>
              <a:rPr lang="en-US" sz="2000" dirty="0" err="1"/>
              <a:t>ctools</a:t>
            </a:r>
            <a:r>
              <a:rPr lang="en-US" sz="2000" dirty="0"/>
              <a:t>.  Prefer paper copy.”  (</a:t>
            </a:r>
            <a:r>
              <a:rPr lang="en-US" sz="2000" dirty="0" err="1"/>
              <a:t>MyiLibrary</a:t>
            </a:r>
            <a:r>
              <a:rPr lang="en-US" sz="2000" dirty="0"/>
              <a:t> book</a:t>
            </a:r>
            <a:r>
              <a:rPr lang="en-US" sz="2000" dirty="0" smtClean="0"/>
              <a:t>)</a:t>
            </a:r>
          </a:p>
          <a:p>
            <a:pPr marL="0" indent="0">
              <a:buNone/>
            </a:pPr>
            <a:endParaRPr lang="en-US" sz="2000" dirty="0" smtClean="0"/>
          </a:p>
          <a:p>
            <a:r>
              <a:rPr lang="en-US" sz="2000" dirty="0"/>
              <a:t>“Its not easy to look at two pages at once.  For example, end of chapter problems and different sections in that chapter.”  (</a:t>
            </a:r>
            <a:r>
              <a:rPr lang="en-US" sz="2000" dirty="0" err="1"/>
              <a:t>ebrary</a:t>
            </a:r>
            <a:r>
              <a:rPr lang="en-US" sz="2000" dirty="0"/>
              <a:t> book</a:t>
            </a:r>
            <a:r>
              <a:rPr lang="en-US" sz="2000" dirty="0" smtClean="0"/>
              <a:t>)</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36</a:t>
            </a:fld>
            <a:endParaRPr lang="en-US"/>
          </a:p>
        </p:txBody>
      </p:sp>
    </p:spTree>
    <p:extLst>
      <p:ext uri="{BB962C8B-B14F-4D97-AF65-F5344CB8AC3E}">
        <p14:creationId xmlns:p14="http://schemas.microsoft.com/office/powerpoint/2010/main" val="79677339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a:t>
            </a:r>
            <a:r>
              <a:rPr lang="en-US" sz="2200" dirty="0">
                <a:latin typeface="Calibri" pitchFamily="34" charset="0"/>
                <a:cs typeface="Calibri" pitchFamily="34" charset="0"/>
              </a:rPr>
              <a:t>s</a:t>
            </a:r>
            <a:r>
              <a:rPr lang="en-US" sz="2200" dirty="0" smtClean="0">
                <a:latin typeface="Calibri" pitchFamily="34" charset="0"/>
                <a:cs typeface="Calibri" pitchFamily="34" charset="0"/>
              </a:rPr>
              <a:t>ample comments on usability:</a:t>
            </a:r>
          </a:p>
          <a:p>
            <a:pPr marL="0" indent="0">
              <a:buNone/>
            </a:pPr>
            <a:endParaRPr lang="en-US" sz="2200" dirty="0">
              <a:latin typeface="Calibri" pitchFamily="34" charset="0"/>
              <a:cs typeface="Calibri" pitchFamily="34" charset="0"/>
            </a:endParaRPr>
          </a:p>
          <a:p>
            <a:r>
              <a:rPr lang="en-US" sz="2000" dirty="0"/>
              <a:t>“Content was not organized exactly the same as the print book so I knew what I was looking for and where it should be but it wasn’t there.  I had to waste time looking for it again.”  (</a:t>
            </a:r>
            <a:r>
              <a:rPr lang="en-US" sz="2000" dirty="0" err="1"/>
              <a:t>MyiLibrary</a:t>
            </a:r>
            <a:r>
              <a:rPr lang="en-US" sz="2000" dirty="0"/>
              <a:t> book)</a:t>
            </a:r>
          </a:p>
          <a:p>
            <a:pPr marL="0" indent="0">
              <a:buNone/>
            </a:pPr>
            <a:endParaRPr lang="en-US" sz="2000" dirty="0"/>
          </a:p>
          <a:p>
            <a:r>
              <a:rPr lang="en-US" sz="2000" dirty="0"/>
              <a:t>“All electronic textbooks have the inherent problem of preventing the readers from forming spatial memory about the text, which is a positive aspect of physical books.  Also, fast seeking through the pages is not possible.  These are technical issues of all electronic textbooks, not this particular one.”  (</a:t>
            </a:r>
            <a:r>
              <a:rPr lang="en-US" sz="2000" dirty="0" err="1"/>
              <a:t>ebrary</a:t>
            </a:r>
            <a:r>
              <a:rPr lang="en-US" sz="2000" dirty="0"/>
              <a:t> book)</a:t>
            </a:r>
          </a:p>
          <a:p>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37</a:t>
            </a:fld>
            <a:endParaRPr lang="en-US"/>
          </a:p>
        </p:txBody>
      </p:sp>
    </p:spTree>
    <p:extLst>
      <p:ext uri="{BB962C8B-B14F-4D97-AF65-F5344CB8AC3E}">
        <p14:creationId xmlns:p14="http://schemas.microsoft.com/office/powerpoint/2010/main" val="34060339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We received 67 suggestions.  Selected examples:</a:t>
            </a:r>
          </a:p>
          <a:p>
            <a:pPr marL="0" indent="0">
              <a:buNone/>
            </a:pPr>
            <a:endParaRPr lang="en-US" sz="2200" dirty="0">
              <a:latin typeface="Calibri" pitchFamily="34" charset="0"/>
              <a:cs typeface="Calibri" pitchFamily="34" charset="0"/>
            </a:endParaRPr>
          </a:p>
          <a:p>
            <a:r>
              <a:rPr lang="en-US" sz="2000" dirty="0" smtClean="0"/>
              <a:t>“</a:t>
            </a:r>
            <a:r>
              <a:rPr lang="en-US" sz="2000" dirty="0"/>
              <a:t>Please let us know that the electronic version of the textbook is available online at the beginning of the term, not at the end.”</a:t>
            </a:r>
          </a:p>
          <a:p>
            <a:endParaRPr lang="en-US" sz="2000" dirty="0" smtClean="0"/>
          </a:p>
          <a:p>
            <a:r>
              <a:rPr lang="en-US" sz="2000" dirty="0" smtClean="0"/>
              <a:t>“</a:t>
            </a:r>
            <a:r>
              <a:rPr lang="en-US" sz="2000" dirty="0"/>
              <a:t>It should be distributed in any </a:t>
            </a:r>
            <a:r>
              <a:rPr lang="en-US" sz="2000" dirty="0" err="1"/>
              <a:t>ereader</a:t>
            </a:r>
            <a:r>
              <a:rPr lang="en-US" sz="2000" dirty="0"/>
              <a:t> format, not just .</a:t>
            </a:r>
            <a:r>
              <a:rPr lang="en-US" sz="2000" dirty="0" err="1"/>
              <a:t>pdf</a:t>
            </a:r>
            <a:r>
              <a:rPr lang="en-US" sz="2000" dirty="0"/>
              <a:t>, this enhances the use of word search and dictionaries to define words or even translate them.”  (Wiley book)</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38</a:t>
            </a:fld>
            <a:endParaRPr lang="en-US"/>
          </a:p>
        </p:txBody>
      </p:sp>
    </p:spTree>
    <p:extLst>
      <p:ext uri="{BB962C8B-B14F-4D97-AF65-F5344CB8AC3E}">
        <p14:creationId xmlns:p14="http://schemas.microsoft.com/office/powerpoint/2010/main" val="237783303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E-Textbook Experience</a:t>
            </a:r>
            <a:r>
              <a:rPr lang="en-US" dirty="0">
                <a:latin typeface="Calibri" pitchFamily="34" charset="0"/>
                <a:cs typeface="Calibri" pitchFamily="34" charset="0"/>
              </a:rPr>
              <a:t/>
            </a:r>
            <a:br>
              <a:rPr lang="en-US" dirty="0">
                <a:latin typeface="Calibri" pitchFamily="34" charset="0"/>
                <a:cs typeface="Calibri" pitchFamily="34" charset="0"/>
              </a:rPr>
            </a:br>
            <a:r>
              <a:rPr lang="en-US" dirty="0" smtClean="0">
                <a:latin typeface="Calibri" pitchFamily="34" charset="0"/>
                <a:cs typeface="Calibri" pitchFamily="34" charset="0"/>
              </a:rPr>
              <a:t>Student Feedback</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844824"/>
            <a:ext cx="8229600" cy="4176464"/>
          </a:xfrm>
        </p:spPr>
        <p:txBody>
          <a:bodyPr>
            <a:noAutofit/>
          </a:bodyPr>
          <a:lstStyle/>
          <a:p>
            <a:pPr marL="0" indent="0">
              <a:buNone/>
            </a:pPr>
            <a:endParaRPr lang="en-US" sz="2200" dirty="0" smtClean="0">
              <a:latin typeface="Calibri" pitchFamily="34" charset="0"/>
              <a:cs typeface="Calibri" pitchFamily="34" charset="0"/>
            </a:endParaRPr>
          </a:p>
          <a:p>
            <a:pPr marL="0" indent="0">
              <a:buNone/>
            </a:pPr>
            <a:r>
              <a:rPr lang="en-US" sz="2200" dirty="0" smtClean="0">
                <a:latin typeface="Calibri" pitchFamily="34" charset="0"/>
                <a:cs typeface="Calibri" pitchFamily="34" charset="0"/>
              </a:rPr>
              <a:t>More sample suggestions:</a:t>
            </a:r>
          </a:p>
          <a:p>
            <a:pPr marL="0" indent="0">
              <a:buNone/>
            </a:pPr>
            <a:endParaRPr lang="en-US" sz="2200" dirty="0">
              <a:latin typeface="Calibri" pitchFamily="34" charset="0"/>
              <a:cs typeface="Calibri" pitchFamily="34" charset="0"/>
            </a:endParaRPr>
          </a:p>
          <a:p>
            <a:r>
              <a:rPr lang="en-US" sz="2000" dirty="0" smtClean="0"/>
              <a:t>“I would prefer a hard copy over the electronic copy of the book since the hard copy is tangible and has less fatigue to the eyes when reading </a:t>
            </a:r>
            <a:r>
              <a:rPr lang="en-US" sz="2000" dirty="0" err="1" smtClean="0"/>
              <a:t>ofr</a:t>
            </a:r>
            <a:r>
              <a:rPr lang="en-US" sz="2000" dirty="0" smtClean="0"/>
              <a:t> a long period of time...I would suggest to have more books on reserve at the library.”</a:t>
            </a:r>
            <a:endParaRPr lang="en-US" sz="2000" dirty="0"/>
          </a:p>
          <a:p>
            <a:endParaRPr lang="en-US" sz="2000" dirty="0" smtClean="0"/>
          </a:p>
          <a:p>
            <a:r>
              <a:rPr lang="en-US" sz="2000" dirty="0" smtClean="0"/>
              <a:t>“</a:t>
            </a:r>
            <a:r>
              <a:rPr lang="en-US" sz="2000" dirty="0"/>
              <a:t>For </a:t>
            </a:r>
            <a:r>
              <a:rPr lang="en-US" sz="2000" dirty="0" smtClean="0"/>
              <a:t>[my class], </a:t>
            </a:r>
            <a:r>
              <a:rPr lang="en-US" sz="2000" dirty="0"/>
              <a:t>we have open-book exams.  This means that we can take our book into the exam with us.  We cannot have electronic devices, thus eliminating the possibility of using an electronic textbook during an exam.”</a:t>
            </a:r>
          </a:p>
          <a:p>
            <a:pPr marL="0" indent="0">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A674EE97-9643-5846-9928-60A3514F42B2}" type="slidenum">
              <a:rPr lang="en-US" smtClean="0"/>
              <a:pPr/>
              <a:t>39</a:t>
            </a:fld>
            <a:endParaRPr lang="en-US"/>
          </a:p>
        </p:txBody>
      </p:sp>
    </p:spTree>
    <p:extLst>
      <p:ext uri="{BB962C8B-B14F-4D97-AF65-F5344CB8AC3E}">
        <p14:creationId xmlns:p14="http://schemas.microsoft.com/office/powerpoint/2010/main" val="375266332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Library E-Textbook Usage: Awareness Matters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844824"/>
            <a:ext cx="8229600" cy="4176464"/>
          </a:xfrm>
        </p:spPr>
        <p:txBody>
          <a:bodyPr>
            <a:noAutofit/>
          </a:bodyPr>
          <a:lstStyle/>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71% of students who were aware of the e-textbook used it.</a:t>
            </a:r>
          </a:p>
          <a:p>
            <a:pPr marL="0" indent="0">
              <a:buNone/>
            </a:pPr>
            <a:endParaRPr lang="en-US"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We also had some students say they used the book after they received the survey.</a:t>
            </a:r>
            <a:endParaRPr lang="en-US" dirty="0">
              <a:latin typeface="Calibri" pitchFamily="34" charset="0"/>
              <a:cs typeface="Calibri" pitchFamily="34" charset="0"/>
            </a:endParaRPr>
          </a:p>
          <a:p>
            <a:pPr marL="0" indent="0">
              <a:buNone/>
            </a:pPr>
            <a:endParaRPr lang="en-US" sz="2200"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40</a:t>
            </a:fld>
            <a:endParaRPr lang="en-US"/>
          </a:p>
        </p:txBody>
      </p:sp>
    </p:spTree>
    <p:extLst>
      <p:ext uri="{BB962C8B-B14F-4D97-AF65-F5344CB8AC3E}">
        <p14:creationId xmlns:p14="http://schemas.microsoft.com/office/powerpoint/2010/main" val="242455123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Overall Usage </a:t>
            </a:r>
            <a:r>
              <a:rPr lang="en-US" smtClean="0">
                <a:latin typeface="Calibri" pitchFamily="34" charset="0"/>
                <a:cs typeface="Calibri" pitchFamily="34" charset="0"/>
              </a:rPr>
              <a:t>Statistics </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57200" y="1772816"/>
            <a:ext cx="8229600" cy="4536504"/>
          </a:xfrm>
        </p:spPr>
        <p:txBody>
          <a:bodyPr/>
          <a:lstStyle/>
          <a:p>
            <a:pPr marL="0" marR="0">
              <a:spcBef>
                <a:spcPts val="0"/>
              </a:spcBef>
              <a:spcAft>
                <a:spcPts val="1000"/>
              </a:spcAft>
            </a:pPr>
            <a:r>
              <a:rPr lang="en-US" sz="3000" dirty="0" smtClean="0">
                <a:effectLst/>
                <a:latin typeface="Calibri" pitchFamily="34" charset="0"/>
                <a:ea typeface="MS Mincho"/>
                <a:cs typeface="Calibri" pitchFamily="34" charset="0"/>
              </a:rPr>
              <a:t>We had anywhere from 0-25,000 uses of a book.</a:t>
            </a:r>
          </a:p>
          <a:p>
            <a:pPr marL="0" marR="0">
              <a:spcBef>
                <a:spcPts val="0"/>
              </a:spcBef>
              <a:spcAft>
                <a:spcPts val="1000"/>
              </a:spcAft>
            </a:pPr>
            <a:r>
              <a:rPr lang="en-US" sz="3000" dirty="0" smtClean="0">
                <a:effectLst/>
                <a:latin typeface="Calibri" pitchFamily="34" charset="0"/>
                <a:ea typeface="MS Mincho"/>
                <a:cs typeface="Calibri" pitchFamily="34" charset="0"/>
              </a:rPr>
              <a:t>Vendors provide different statistics so comparing usage between was not possible.</a:t>
            </a:r>
          </a:p>
          <a:p>
            <a:pPr marL="0" marR="0">
              <a:spcBef>
                <a:spcPts val="0"/>
              </a:spcBef>
              <a:spcAft>
                <a:spcPts val="1000"/>
              </a:spcAft>
            </a:pPr>
            <a:r>
              <a:rPr lang="en-US" sz="3000" dirty="0" smtClean="0">
                <a:effectLst/>
                <a:latin typeface="Calibri" pitchFamily="34" charset="0"/>
                <a:ea typeface="MS Mincho"/>
                <a:cs typeface="Calibri" pitchFamily="34" charset="0"/>
              </a:rPr>
              <a:t>Highest use for most books for the semester was in September.</a:t>
            </a:r>
          </a:p>
          <a:p>
            <a:pPr marL="0" marR="0">
              <a:spcBef>
                <a:spcPts val="0"/>
              </a:spcBef>
              <a:spcAft>
                <a:spcPts val="1000"/>
              </a:spcAft>
            </a:pPr>
            <a:r>
              <a:rPr lang="en-US" sz="3000" dirty="0" smtClean="0">
                <a:effectLst/>
                <a:latin typeface="Calibri" pitchFamily="34" charset="0"/>
                <a:ea typeface="MS Mincho"/>
                <a:cs typeface="Calibri" pitchFamily="34" charset="0"/>
              </a:rPr>
              <a:t>Springer has print on demand books for $24.95. Only 2 copies were purchased from 5 titles in </a:t>
            </a:r>
            <a:r>
              <a:rPr lang="en-US" sz="3000" dirty="0" err="1" smtClean="0">
                <a:effectLst/>
                <a:latin typeface="Calibri" pitchFamily="34" charset="0"/>
                <a:ea typeface="MS Mincho"/>
                <a:cs typeface="Calibri" pitchFamily="34" charset="0"/>
              </a:rPr>
              <a:t>SpringerLink</a:t>
            </a:r>
            <a:r>
              <a:rPr lang="en-US" sz="3000" dirty="0" smtClean="0">
                <a:effectLst/>
                <a:latin typeface="Calibri" pitchFamily="34" charset="0"/>
                <a:ea typeface="MS Mincho"/>
                <a:cs typeface="Calibri" pitchFamily="34" charset="0"/>
              </a:rPr>
              <a:t>.</a:t>
            </a:r>
          </a:p>
        </p:txBody>
      </p:sp>
      <p:sp>
        <p:nvSpPr>
          <p:cNvPr id="4" name="Slide Number Placeholder 3"/>
          <p:cNvSpPr>
            <a:spLocks noGrp="1"/>
          </p:cNvSpPr>
          <p:nvPr>
            <p:ph type="sldNum" sz="quarter" idx="12"/>
          </p:nvPr>
        </p:nvSpPr>
        <p:spPr/>
        <p:txBody>
          <a:bodyPr/>
          <a:lstStyle/>
          <a:p>
            <a:fld id="{A674EE97-9643-5846-9928-60A3514F42B2}" type="slidenum">
              <a:rPr lang="en-US" smtClean="0"/>
              <a:pPr/>
              <a:t>41</a:t>
            </a:fld>
            <a:endParaRPr lang="en-US"/>
          </a:p>
        </p:txBody>
      </p:sp>
    </p:spTree>
    <p:extLst>
      <p:ext uri="{BB962C8B-B14F-4D97-AF65-F5344CB8AC3E}">
        <p14:creationId xmlns:p14="http://schemas.microsoft.com/office/powerpoint/2010/main" val="141322023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itchFamily="34" charset="0"/>
                <a:cs typeface="Calibri" pitchFamily="34" charset="0"/>
              </a:rPr>
              <a:t>Future </a:t>
            </a:r>
            <a:r>
              <a:rPr lang="en-US" dirty="0" smtClean="0">
                <a:latin typeface="Calibri" pitchFamily="34" charset="0"/>
                <a:cs typeface="Calibri" pitchFamily="34" charset="0"/>
              </a:rPr>
              <a:t>Plans</a:t>
            </a:r>
            <a:endParaRPr lang="en-US" dirty="0"/>
          </a:p>
        </p:txBody>
      </p:sp>
      <p:sp>
        <p:nvSpPr>
          <p:cNvPr id="3" name="Content Placeholder 2"/>
          <p:cNvSpPr>
            <a:spLocks noGrp="1"/>
          </p:cNvSpPr>
          <p:nvPr>
            <p:ph idx="1"/>
          </p:nvPr>
        </p:nvSpPr>
        <p:spPr/>
        <p:txBody>
          <a:bodyPr/>
          <a:lstStyle/>
          <a:p>
            <a:r>
              <a:rPr lang="en-US" dirty="0">
                <a:latin typeface="Calibri" pitchFamily="34" charset="0"/>
                <a:cs typeface="Calibri" pitchFamily="34" charset="0"/>
              </a:rPr>
              <a:t>Publicize the books more. </a:t>
            </a:r>
          </a:p>
          <a:p>
            <a:r>
              <a:rPr lang="en-US" dirty="0">
                <a:latin typeface="Calibri" pitchFamily="34" charset="0"/>
                <a:cs typeface="Calibri" pitchFamily="34" charset="0"/>
              </a:rPr>
              <a:t>Publicize them </a:t>
            </a:r>
            <a:r>
              <a:rPr lang="en-US" dirty="0" smtClean="0">
                <a:latin typeface="Calibri" pitchFamily="34" charset="0"/>
                <a:cs typeface="Calibri" pitchFamily="34" charset="0"/>
              </a:rPr>
              <a:t>early (but </a:t>
            </a:r>
            <a:r>
              <a:rPr lang="en-US" dirty="0">
                <a:latin typeface="Calibri" pitchFamily="34" charset="0"/>
                <a:cs typeface="Calibri" pitchFamily="34" charset="0"/>
              </a:rPr>
              <a:t>in most cases we do not have the information </a:t>
            </a:r>
            <a:r>
              <a:rPr lang="en-US" dirty="0" smtClean="0">
                <a:latin typeface="Calibri" pitchFamily="34" charset="0"/>
                <a:cs typeface="Calibri" pitchFamily="34" charset="0"/>
              </a:rPr>
              <a:t>earlier).</a:t>
            </a:r>
            <a:endParaRPr lang="en-US" dirty="0">
              <a:latin typeface="Calibri" pitchFamily="34" charset="0"/>
              <a:cs typeface="Calibri" pitchFamily="34" charset="0"/>
            </a:endParaRPr>
          </a:p>
          <a:p>
            <a:r>
              <a:rPr lang="en-US" dirty="0">
                <a:latin typeface="Calibri" pitchFamily="34" charset="0"/>
                <a:cs typeface="Calibri" pitchFamily="34" charset="0"/>
              </a:rPr>
              <a:t>Work to have links in Wolverine </a:t>
            </a:r>
            <a:r>
              <a:rPr lang="en-US" dirty="0" smtClean="0">
                <a:latin typeface="Calibri" pitchFamily="34" charset="0"/>
                <a:cs typeface="Calibri" pitchFamily="34" charset="0"/>
              </a:rPr>
              <a:t>Access</a:t>
            </a:r>
            <a:r>
              <a:rPr lang="en-US" dirty="0">
                <a:latin typeface="Calibri" pitchFamily="34" charset="0"/>
                <a:cs typeface="Calibri" pitchFamily="34" charset="0"/>
              </a:rPr>
              <a:t>/</a:t>
            </a:r>
            <a:r>
              <a:rPr lang="en-US" dirty="0" err="1" smtClean="0">
                <a:latin typeface="Calibri" pitchFamily="34" charset="0"/>
                <a:cs typeface="Calibri" pitchFamily="34" charset="0"/>
              </a:rPr>
              <a:t>cTools</a:t>
            </a:r>
            <a:r>
              <a:rPr lang="en-US" dirty="0" smtClean="0">
                <a:latin typeface="Calibri" pitchFamily="34" charset="0"/>
                <a:cs typeface="Calibri" pitchFamily="34" charset="0"/>
              </a:rPr>
              <a:t> </a:t>
            </a:r>
            <a:r>
              <a:rPr lang="en-US" dirty="0">
                <a:latin typeface="Calibri" pitchFamily="34" charset="0"/>
                <a:cs typeface="Calibri" pitchFamily="34" charset="0"/>
              </a:rPr>
              <a:t>where the book information is originally available</a:t>
            </a:r>
            <a:r>
              <a:rPr lang="en-US" dirty="0" smtClean="0">
                <a:latin typeface="Calibri" pitchFamily="34" charset="0"/>
                <a:cs typeface="Calibri" pitchFamily="34" charset="0"/>
              </a:rPr>
              <a:t>.</a:t>
            </a:r>
          </a:p>
          <a:p>
            <a:r>
              <a:rPr lang="en-US" dirty="0" smtClean="0">
                <a:latin typeface="Calibri" pitchFamily="34" charset="0"/>
                <a:cs typeface="Calibri" pitchFamily="34" charset="0"/>
              </a:rPr>
              <a:t>Do some focus groups to get more information.</a:t>
            </a:r>
            <a:endParaRPr lang="en-US" dirty="0">
              <a:latin typeface="Calibri" pitchFamily="34" charset="0"/>
              <a:cs typeface="Calibri" pitchFamily="34" charset="0"/>
            </a:endParaRPr>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42</a:t>
            </a:fld>
            <a:endParaRPr lang="en-US" altLang="ja-JP"/>
          </a:p>
        </p:txBody>
      </p:sp>
    </p:spTree>
    <p:extLst>
      <p:ext uri="{BB962C8B-B14F-4D97-AF65-F5344CB8AC3E}">
        <p14:creationId xmlns:p14="http://schemas.microsoft.com/office/powerpoint/2010/main" val="340841923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libri" pitchFamily="34" charset="0"/>
                <a:cs typeface="Calibri" pitchFamily="34" charset="0"/>
              </a:rPr>
              <a:t>Future Plans</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467544" y="1916832"/>
            <a:ext cx="8229600" cy="4176464"/>
          </a:xfrm>
        </p:spPr>
        <p:txBody>
          <a:bodyPr>
            <a:noAutofit/>
          </a:bodyPr>
          <a:lstStyle/>
          <a:p>
            <a:r>
              <a:rPr lang="en-US" dirty="0" smtClean="0">
                <a:latin typeface="Calibri" pitchFamily="34" charset="0"/>
                <a:cs typeface="Calibri" pitchFamily="34" charset="0"/>
              </a:rPr>
              <a:t>We </a:t>
            </a:r>
            <a:r>
              <a:rPr lang="en-US" dirty="0">
                <a:latin typeface="Calibri" pitchFamily="34" charset="0"/>
                <a:cs typeface="Calibri" pitchFamily="34" charset="0"/>
              </a:rPr>
              <a:t>will continue to </a:t>
            </a:r>
            <a:r>
              <a:rPr lang="en-US" dirty="0" smtClean="0">
                <a:latin typeface="Calibri" pitchFamily="34" charset="0"/>
                <a:cs typeface="Calibri" pitchFamily="34" charset="0"/>
              </a:rPr>
              <a:t>notify classes of e-textbook access.</a:t>
            </a:r>
            <a:endParaRPr lang="en-US" dirty="0">
              <a:latin typeface="Calibri" pitchFamily="34" charset="0"/>
              <a:cs typeface="Calibri" pitchFamily="34" charset="0"/>
            </a:endParaRPr>
          </a:p>
          <a:p>
            <a:r>
              <a:rPr lang="en-US" dirty="0">
                <a:latin typeface="Calibri" pitchFamily="34" charset="0"/>
                <a:cs typeface="Calibri" pitchFamily="34" charset="0"/>
              </a:rPr>
              <a:t>We have </a:t>
            </a:r>
            <a:r>
              <a:rPr lang="en-US" dirty="0" smtClean="0">
                <a:latin typeface="Calibri" pitchFamily="34" charset="0"/>
                <a:cs typeface="Calibri" pitchFamily="34" charset="0"/>
              </a:rPr>
              <a:t>a few </a:t>
            </a:r>
            <a:r>
              <a:rPr lang="en-US" dirty="0">
                <a:latin typeface="Calibri" pitchFamily="34" charset="0"/>
                <a:cs typeface="Calibri" pitchFamily="34" charset="0"/>
              </a:rPr>
              <a:t>vendors now who let you download books so we will check to see how the students like the </a:t>
            </a:r>
            <a:r>
              <a:rPr lang="en-US" dirty="0" smtClean="0">
                <a:latin typeface="Calibri" pitchFamily="34" charset="0"/>
                <a:cs typeface="Calibri" pitchFamily="34" charset="0"/>
              </a:rPr>
              <a:t>download option from these vendors.</a:t>
            </a:r>
          </a:p>
          <a:p>
            <a:r>
              <a:rPr lang="en-US" dirty="0">
                <a:latin typeface="Calibri" pitchFamily="34" charset="0"/>
                <a:cs typeface="Calibri" pitchFamily="34" charset="0"/>
              </a:rPr>
              <a:t>University wide e-textbook initiative to start in </a:t>
            </a:r>
            <a:r>
              <a:rPr lang="en-US" dirty="0" smtClean="0">
                <a:latin typeface="Calibri" pitchFamily="34" charset="0"/>
                <a:cs typeface="Calibri" pitchFamily="34" charset="0"/>
              </a:rPr>
              <a:t>Fall 2012.</a:t>
            </a:r>
            <a:endParaRPr lang="en-US" dirty="0">
              <a:latin typeface="Calibri" pitchFamily="34" charset="0"/>
              <a:cs typeface="Calibri" pitchFamily="34" charset="0"/>
            </a:endParaRPr>
          </a:p>
          <a:p>
            <a:pPr marL="0" indent="0">
              <a:buNone/>
            </a:pPr>
            <a:endParaRPr lang="en-US"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A674EE97-9643-5846-9928-60A3514F42B2}" type="slidenum">
              <a:rPr lang="en-US" smtClean="0"/>
              <a:pPr/>
              <a:t>43</a:t>
            </a:fld>
            <a:endParaRPr lang="en-US" dirty="0"/>
          </a:p>
        </p:txBody>
      </p:sp>
    </p:spTree>
    <p:extLst>
      <p:ext uri="{BB962C8B-B14F-4D97-AF65-F5344CB8AC3E}">
        <p14:creationId xmlns:p14="http://schemas.microsoft.com/office/powerpoint/2010/main" val="24196371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Susan </a:t>
            </a:r>
            <a:r>
              <a:rPr lang="en-US" dirty="0" err="1" smtClean="0"/>
              <a:t>Hollar</a:t>
            </a:r>
            <a:r>
              <a:rPr lang="en-US" dirty="0" smtClean="0"/>
              <a:t>, who worked with us on the survey design and implementation.</a:t>
            </a:r>
          </a:p>
          <a:p>
            <a:pPr marL="0" indent="0">
              <a:buNone/>
            </a:pPr>
            <a:endParaRPr lang="en-US" dirty="0" smtClean="0"/>
          </a:p>
          <a:p>
            <a:r>
              <a:rPr lang="en-US" dirty="0" smtClean="0"/>
              <a:t>Kathleen </a:t>
            </a:r>
            <a:r>
              <a:rPr lang="en-US" dirty="0" err="1" smtClean="0"/>
              <a:t>Folger</a:t>
            </a:r>
            <a:r>
              <a:rPr lang="en-US" dirty="0" smtClean="0"/>
              <a:t>, who helped with usage statistics.</a:t>
            </a:r>
          </a:p>
          <a:p>
            <a:pPr marL="0" indent="0">
              <a:buNone/>
            </a:pPr>
            <a:endParaRPr lang="en-US" dirty="0"/>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44</a:t>
            </a:fld>
            <a:endParaRPr lang="en-US" altLang="ja-JP"/>
          </a:p>
        </p:txBody>
      </p:sp>
    </p:spTree>
    <p:extLst>
      <p:ext uri="{BB962C8B-B14F-4D97-AF65-F5344CB8AC3E}">
        <p14:creationId xmlns:p14="http://schemas.microsoft.com/office/powerpoint/2010/main" val="204769574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 for your attention!	</a:t>
            </a:r>
            <a:endParaRPr lang="en-US" dirty="0"/>
          </a:p>
        </p:txBody>
      </p:sp>
      <p:sp>
        <p:nvSpPr>
          <p:cNvPr id="3" name="Content Placeholder 2"/>
          <p:cNvSpPr>
            <a:spLocks noGrp="1"/>
          </p:cNvSpPr>
          <p:nvPr>
            <p:ph idx="1"/>
          </p:nvPr>
        </p:nvSpPr>
        <p:spPr>
          <a:xfrm>
            <a:off x="467544" y="2204864"/>
            <a:ext cx="8229600" cy="3886200"/>
          </a:xfrm>
        </p:spPr>
        <p:txBody>
          <a:bodyPr/>
          <a:lstStyle/>
          <a:p>
            <a:r>
              <a:rPr lang="en-US" dirty="0" smtClean="0"/>
              <a:t>David Carter </a:t>
            </a:r>
            <a:r>
              <a:rPr lang="en-US" dirty="0" smtClean="0">
                <a:hlinkClick r:id="rId2"/>
              </a:rPr>
              <a:t>superman@umich.edu</a:t>
            </a:r>
            <a:endParaRPr lang="en-US" dirty="0" smtClean="0"/>
          </a:p>
          <a:p>
            <a:r>
              <a:rPr lang="en-US" dirty="0" smtClean="0"/>
              <a:t>Paul Grochowski </a:t>
            </a:r>
            <a:r>
              <a:rPr lang="en-US" dirty="0" smtClean="0">
                <a:hlinkClick r:id="rId3"/>
              </a:rPr>
              <a:t>grocho@umich.edu</a:t>
            </a:r>
            <a:endParaRPr lang="en-US" dirty="0"/>
          </a:p>
          <a:p>
            <a:r>
              <a:rPr lang="en-US" dirty="0" err="1" smtClean="0"/>
              <a:t>Leena</a:t>
            </a:r>
            <a:r>
              <a:rPr lang="en-US" dirty="0" smtClean="0"/>
              <a:t> </a:t>
            </a:r>
            <a:r>
              <a:rPr lang="en-US" dirty="0" err="1" smtClean="0"/>
              <a:t>Lalwani</a:t>
            </a:r>
            <a:r>
              <a:rPr lang="en-US" dirty="0" smtClean="0"/>
              <a:t> </a:t>
            </a:r>
            <a:r>
              <a:rPr lang="en-US" dirty="0" smtClean="0">
                <a:hlinkClick r:id="rId4"/>
              </a:rPr>
              <a:t>llalwani@umich.edu</a:t>
            </a:r>
            <a:endParaRPr lang="en-US" dirty="0" smtClean="0"/>
          </a:p>
          <a:p>
            <a:r>
              <a:rPr lang="en-US" dirty="0" err="1" smtClean="0"/>
              <a:t>Natsuko</a:t>
            </a:r>
            <a:r>
              <a:rPr lang="en-US" dirty="0" smtClean="0"/>
              <a:t> Nicholls </a:t>
            </a:r>
            <a:r>
              <a:rPr lang="en-US" dirty="0" smtClean="0">
                <a:hlinkClick r:id="rId5"/>
              </a:rPr>
              <a:t>hayashin@umich.edu</a:t>
            </a:r>
            <a:endParaRPr lang="en-US" dirty="0" smtClean="0"/>
          </a:p>
          <a:p>
            <a:r>
              <a:rPr lang="en-US" dirty="0" smtClean="0"/>
              <a:t>Sara Samuel </a:t>
            </a:r>
            <a:r>
              <a:rPr lang="en-US" dirty="0" smtClean="0">
                <a:hlinkClick r:id="rId6"/>
              </a:rPr>
              <a:t>henrysm@umich.edu</a:t>
            </a:r>
            <a:endParaRPr lang="en-US" dirty="0" smtClean="0"/>
          </a:p>
          <a:p>
            <a:pPr marL="0" indent="0">
              <a:buNone/>
            </a:pPr>
            <a:endParaRPr lang="en-US" dirty="0" smtClean="0"/>
          </a:p>
        </p:txBody>
      </p:sp>
      <p:sp>
        <p:nvSpPr>
          <p:cNvPr id="4" name="Slide Number Placeholder 3"/>
          <p:cNvSpPr>
            <a:spLocks noGrp="1"/>
          </p:cNvSpPr>
          <p:nvPr>
            <p:ph type="sldNum" sz="quarter" idx="11"/>
          </p:nvPr>
        </p:nvSpPr>
        <p:spPr/>
        <p:txBody>
          <a:bodyPr/>
          <a:lstStyle/>
          <a:p>
            <a:fld id="{5638CEA5-2A42-4286-BB0F-F2BAF27C2CB5}" type="slidenum">
              <a:rPr lang="ja-JP" altLang="en-US" smtClean="0"/>
              <a:pPr/>
              <a:t>45</a:t>
            </a:fld>
            <a:endParaRPr lang="en-US" altLang="ja-JP"/>
          </a:p>
        </p:txBody>
      </p:sp>
    </p:spTree>
    <p:extLst>
      <p:ext uri="{BB962C8B-B14F-4D97-AF65-F5344CB8AC3E}">
        <p14:creationId xmlns:p14="http://schemas.microsoft.com/office/powerpoint/2010/main" val="2974445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chool books design template">
  <a:themeElements>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hool book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School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hool book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hool book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hool book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hool book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hool book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hool book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hool book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hool book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hool book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hool book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hool book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6"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School books design template</Template>
  <TotalTime>2483</TotalTime>
  <Words>1822</Words>
  <Application>Microsoft Macintosh PowerPoint</Application>
  <PresentationFormat>On-screen Show (4:3)</PresentationFormat>
  <Paragraphs>436</Paragraphs>
  <Slides>45</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45</vt:i4>
      </vt:variant>
    </vt:vector>
  </HeadingPairs>
  <TitlesOfParts>
    <vt:vector size="48" baseType="lpstr">
      <vt:lpstr>School books design template</vt:lpstr>
      <vt:lpstr>Pixel</vt:lpstr>
      <vt:lpstr>Document</vt:lpstr>
      <vt:lpstr>E-Textbooks for Engineering Courses</vt:lpstr>
      <vt:lpstr>Overview</vt:lpstr>
      <vt:lpstr>Background </vt:lpstr>
      <vt:lpstr>Background</vt:lpstr>
      <vt:lpstr> Method: Survey Fall 2011</vt:lpstr>
      <vt:lpstr>Demographics - Vendors</vt:lpstr>
      <vt:lpstr>Demographics- Student Status</vt:lpstr>
      <vt:lpstr>Demographics - Gender</vt:lpstr>
      <vt:lpstr>Awareness</vt:lpstr>
      <vt:lpstr>Usage</vt:lpstr>
      <vt:lpstr>Usage based on Awareness</vt:lpstr>
      <vt:lpstr>Library E-Textbook Usage: Awareness Matters</vt:lpstr>
      <vt:lpstr>PowerPoint Presentation</vt:lpstr>
      <vt:lpstr>E-Textbook Perception</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Perception by Vendors</vt:lpstr>
      <vt:lpstr>E-Textbook Experience Overall Satisfaction</vt:lpstr>
      <vt:lpstr>E-Textbook Experience Satisfaction Level by Vendors</vt:lpstr>
      <vt:lpstr>E-Textbook Experience Student Feedback</vt:lpstr>
      <vt:lpstr>E-Textbook Experience Student Feedback</vt:lpstr>
      <vt:lpstr>E-Textbook Experience Student Feedback</vt:lpstr>
      <vt:lpstr>E-Textbook Experience Student Feedback</vt:lpstr>
      <vt:lpstr>Library E-Textbook Usage: Awareness Matters</vt:lpstr>
      <vt:lpstr>Overall Usage Statistics </vt:lpstr>
      <vt:lpstr>Future Plans</vt:lpstr>
      <vt:lpstr>Future Plans</vt:lpstr>
      <vt:lpstr>Acknowledgements</vt:lpstr>
      <vt:lpstr>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Natsuko Hayashi Nicholls</dc:creator>
  <cp:lastModifiedBy>henrysm</cp:lastModifiedBy>
  <cp:revision>211</cp:revision>
  <dcterms:created xsi:type="dcterms:W3CDTF">2009-04-13T14:03:49Z</dcterms:created>
  <dcterms:modified xsi:type="dcterms:W3CDTF">2012-07-03T17:57:11Z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TC011594401033</vt:lpwstr>
  </property>
</Properties>
</file>