
<file path=[Content_Types].xml><?xml version="1.0" encoding="utf-8"?>
<Types xmlns="http://schemas.openxmlformats.org/package/2006/content-types">
  <Default Extension="docx" ContentType="application/vnd.openxmlformats-officedocument.wordprocessingml.document"/>
  <Default Extension="jpg" ContentType="image/jpeg"/>
  <Default Extension="xml" ContentType="application/xml"/>
  <Default Extension="jpeg" ContentType="image/jpeg"/>
  <Default Extension="vml" ContentType="application/vnd.openxmlformats-officedocument.vmlDrawing"/>
  <Default Extension="png" ContentType="image/pn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5" r:id="rId2"/>
  </p:sldMasterIdLst>
  <p:notesMasterIdLst>
    <p:notesMasterId r:id="rId45"/>
  </p:notesMasterIdLst>
  <p:handoutMasterIdLst>
    <p:handoutMasterId r:id="rId46"/>
  </p:handoutMasterIdLst>
  <p:sldIdLst>
    <p:sldId id="256" r:id="rId3"/>
    <p:sldId id="319" r:id="rId4"/>
    <p:sldId id="328" r:id="rId5"/>
    <p:sldId id="330" r:id="rId6"/>
    <p:sldId id="331" r:id="rId7"/>
    <p:sldId id="334" r:id="rId8"/>
    <p:sldId id="338" r:id="rId9"/>
    <p:sldId id="336" r:id="rId10"/>
    <p:sldId id="337" r:id="rId11"/>
    <p:sldId id="357" r:id="rId12"/>
    <p:sldId id="360" r:id="rId13"/>
    <p:sldId id="343" r:id="rId14"/>
    <p:sldId id="362" r:id="rId15"/>
    <p:sldId id="377" r:id="rId16"/>
    <p:sldId id="363" r:id="rId17"/>
    <p:sldId id="378" r:id="rId18"/>
    <p:sldId id="364" r:id="rId19"/>
    <p:sldId id="379" r:id="rId20"/>
    <p:sldId id="365" r:id="rId21"/>
    <p:sldId id="380" r:id="rId22"/>
    <p:sldId id="384" r:id="rId23"/>
    <p:sldId id="367" r:id="rId24"/>
    <p:sldId id="368" r:id="rId25"/>
    <p:sldId id="381" r:id="rId26"/>
    <p:sldId id="369" r:id="rId27"/>
    <p:sldId id="370" r:id="rId28"/>
    <p:sldId id="382" r:id="rId29"/>
    <p:sldId id="371" r:id="rId30"/>
    <p:sldId id="383" r:id="rId31"/>
    <p:sldId id="372" r:id="rId32"/>
    <p:sldId id="373" r:id="rId33"/>
    <p:sldId id="340" r:id="rId34"/>
    <p:sldId id="385" r:id="rId35"/>
    <p:sldId id="348" r:id="rId36"/>
    <p:sldId id="349" r:id="rId37"/>
    <p:sldId id="351" r:id="rId38"/>
    <p:sldId id="352" r:id="rId39"/>
    <p:sldId id="345" r:id="rId40"/>
    <p:sldId id="327" r:id="rId41"/>
    <p:sldId id="361" r:id="rId42"/>
    <p:sldId id="347" r:id="rId43"/>
    <p:sldId id="376" r:id="rId44"/>
  </p:sldIdLst>
  <p:sldSz cx="9144000" cy="6858000" type="screen4x3"/>
  <p:notesSz cx="6669088" cy="9926638"/>
  <p:defaultTextStyle>
    <a:defPPr>
      <a:defRPr lang="en-US"/>
    </a:defPPr>
    <a:lvl1pPr algn="ctr" rtl="0" fontAlgn="base">
      <a:spcBef>
        <a:spcPct val="0"/>
      </a:spcBef>
      <a:spcAft>
        <a:spcPct val="0"/>
      </a:spcAft>
      <a:defRPr kern="1200">
        <a:solidFill>
          <a:schemeClr val="tx1"/>
        </a:solidFill>
        <a:latin typeface="Arial" charset="0"/>
        <a:ea typeface="ＭＳ Ｐゴシック" pitchFamily="50" charset="-128"/>
        <a:cs typeface="+mn-cs"/>
      </a:defRPr>
    </a:lvl1pPr>
    <a:lvl2pPr marL="457200" algn="ctr" rtl="0" fontAlgn="base">
      <a:spcBef>
        <a:spcPct val="0"/>
      </a:spcBef>
      <a:spcAft>
        <a:spcPct val="0"/>
      </a:spcAft>
      <a:defRPr kern="1200">
        <a:solidFill>
          <a:schemeClr val="tx1"/>
        </a:solidFill>
        <a:latin typeface="Arial" charset="0"/>
        <a:ea typeface="ＭＳ Ｐゴシック" pitchFamily="50" charset="-128"/>
        <a:cs typeface="+mn-cs"/>
      </a:defRPr>
    </a:lvl2pPr>
    <a:lvl3pPr marL="914400" algn="ctr" rtl="0" fontAlgn="base">
      <a:spcBef>
        <a:spcPct val="0"/>
      </a:spcBef>
      <a:spcAft>
        <a:spcPct val="0"/>
      </a:spcAft>
      <a:defRPr kern="1200">
        <a:solidFill>
          <a:schemeClr val="tx1"/>
        </a:solidFill>
        <a:latin typeface="Arial" charset="0"/>
        <a:ea typeface="ＭＳ Ｐゴシック" pitchFamily="50" charset="-128"/>
        <a:cs typeface="+mn-cs"/>
      </a:defRPr>
    </a:lvl3pPr>
    <a:lvl4pPr marL="1371600" algn="ctr" rtl="0" fontAlgn="base">
      <a:spcBef>
        <a:spcPct val="0"/>
      </a:spcBef>
      <a:spcAft>
        <a:spcPct val="0"/>
      </a:spcAft>
      <a:defRPr kern="1200">
        <a:solidFill>
          <a:schemeClr val="tx1"/>
        </a:solidFill>
        <a:latin typeface="Arial" charset="0"/>
        <a:ea typeface="ＭＳ Ｐゴシック" pitchFamily="50" charset="-128"/>
        <a:cs typeface="+mn-cs"/>
      </a:defRPr>
    </a:lvl4pPr>
    <a:lvl5pPr marL="1828800" algn="ctr" rtl="0" fontAlgn="base">
      <a:spcBef>
        <a:spcPct val="0"/>
      </a:spcBef>
      <a:spcAft>
        <a:spcPct val="0"/>
      </a:spcAft>
      <a:defRPr kern="1200">
        <a:solidFill>
          <a:schemeClr val="tx1"/>
        </a:solidFill>
        <a:latin typeface="Arial" charset="0"/>
        <a:ea typeface="ＭＳ Ｐゴシック" pitchFamily="50" charset="-128"/>
        <a:cs typeface="+mn-cs"/>
      </a:defRPr>
    </a:lvl5pPr>
    <a:lvl6pPr marL="2286000" algn="l" defTabSz="914400" rtl="0" eaLnBrk="1" latinLnBrk="0" hangingPunct="1">
      <a:defRPr kern="1200">
        <a:solidFill>
          <a:schemeClr val="tx1"/>
        </a:solidFill>
        <a:latin typeface="Arial" charset="0"/>
        <a:ea typeface="ＭＳ Ｐゴシック" pitchFamily="50" charset="-128"/>
        <a:cs typeface="+mn-cs"/>
      </a:defRPr>
    </a:lvl6pPr>
    <a:lvl7pPr marL="2743200" algn="l" defTabSz="914400" rtl="0" eaLnBrk="1" latinLnBrk="0" hangingPunct="1">
      <a:defRPr kern="1200">
        <a:solidFill>
          <a:schemeClr val="tx1"/>
        </a:solidFill>
        <a:latin typeface="Arial" charset="0"/>
        <a:ea typeface="ＭＳ Ｐゴシック" pitchFamily="50" charset="-128"/>
        <a:cs typeface="+mn-cs"/>
      </a:defRPr>
    </a:lvl7pPr>
    <a:lvl8pPr marL="3200400" algn="l" defTabSz="914400" rtl="0" eaLnBrk="1" latinLnBrk="0" hangingPunct="1">
      <a:defRPr kern="1200">
        <a:solidFill>
          <a:schemeClr val="tx1"/>
        </a:solidFill>
        <a:latin typeface="Arial" charset="0"/>
        <a:ea typeface="ＭＳ Ｐゴシック" pitchFamily="50" charset="-128"/>
        <a:cs typeface="+mn-cs"/>
      </a:defRPr>
    </a:lvl8pPr>
    <a:lvl9pPr marL="3657600" algn="l" defTabSz="914400" rtl="0" eaLnBrk="1" latinLnBrk="0" hangingPunct="1">
      <a:defRPr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CE1D8"/>
    <a:srgbClr val="FDEDE7"/>
    <a:srgbClr val="F9D5C7"/>
    <a:srgbClr val="F4AF94"/>
    <a:srgbClr val="D6BCC2"/>
    <a:srgbClr val="DEB4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88" autoAdjust="0"/>
    <p:restoredTop sz="94660"/>
  </p:normalViewPr>
  <p:slideViewPr>
    <p:cSldViewPr>
      <p:cViewPr varScale="1">
        <p:scale>
          <a:sx n="104" d="100"/>
          <a:sy n="104" d="100"/>
        </p:scale>
        <p:origin x="-1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58"/>
    </p:cViewPr>
  </p:sorterViewPr>
  <p:notesViewPr>
    <p:cSldViewPr>
      <p:cViewPr varScale="1">
        <p:scale>
          <a:sx n="61" d="100"/>
          <a:sy n="61" d="100"/>
        </p:scale>
        <p:origin x="-1692" y="-84"/>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39" Type="http://schemas.openxmlformats.org/officeDocument/2006/relationships/slide" Target="slides/slide37.xml"/><Relationship Id="rId7" Type="http://schemas.openxmlformats.org/officeDocument/2006/relationships/slide" Target="slides/slide5.xml"/><Relationship Id="rId43" Type="http://schemas.openxmlformats.org/officeDocument/2006/relationships/slide" Target="slides/slide41.xml"/><Relationship Id="rId25" Type="http://schemas.openxmlformats.org/officeDocument/2006/relationships/slide" Target="slides/slide23.xml"/><Relationship Id="rId10" Type="http://schemas.openxmlformats.org/officeDocument/2006/relationships/slide" Target="slides/slide8.xml"/><Relationship Id="rId50" Type="http://schemas.openxmlformats.org/officeDocument/2006/relationships/theme" Target="theme/theme1.xml"/><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27" Type="http://schemas.openxmlformats.org/officeDocument/2006/relationships/slide" Target="slides/slide25.xml"/><Relationship Id="rId14" Type="http://schemas.openxmlformats.org/officeDocument/2006/relationships/slide" Target="slides/slide12.xml"/><Relationship Id="rId4" Type="http://schemas.openxmlformats.org/officeDocument/2006/relationships/slide" Target="slides/slide2.xml"/><Relationship Id="rId28" Type="http://schemas.openxmlformats.org/officeDocument/2006/relationships/slide" Target="slides/slide26.xml"/><Relationship Id="rId45" Type="http://schemas.openxmlformats.org/officeDocument/2006/relationships/notesMaster" Target="notesMasters/notesMaster1.xml"/><Relationship Id="rId42" Type="http://schemas.openxmlformats.org/officeDocument/2006/relationships/slide" Target="slides/slide40.xml"/><Relationship Id="rId6" Type="http://schemas.openxmlformats.org/officeDocument/2006/relationships/slide" Target="slides/slide4.xml"/><Relationship Id="rId49" Type="http://schemas.openxmlformats.org/officeDocument/2006/relationships/viewProps" Target="viewProps.xml"/><Relationship Id="rId44" Type="http://schemas.openxmlformats.org/officeDocument/2006/relationships/slide" Target="slides/slide42.xml"/><Relationship Id="rId19" Type="http://schemas.openxmlformats.org/officeDocument/2006/relationships/slide" Target="slides/slide17.xml"/><Relationship Id="rId38" Type="http://schemas.openxmlformats.org/officeDocument/2006/relationships/slide" Target="slides/slide36.xml"/><Relationship Id="rId20" Type="http://schemas.openxmlformats.org/officeDocument/2006/relationships/slide" Target="slides/slide18.xml"/><Relationship Id="rId2" Type="http://schemas.openxmlformats.org/officeDocument/2006/relationships/slideMaster" Target="slideMasters/slideMaster2.xml"/><Relationship Id="rId46" Type="http://schemas.openxmlformats.org/officeDocument/2006/relationships/handoutMaster" Target="handoutMasters/handoutMaster1.xml"/><Relationship Id="rId35" Type="http://schemas.openxmlformats.org/officeDocument/2006/relationships/slide" Target="slides/slide33.xml"/><Relationship Id="rId51" Type="http://schemas.openxmlformats.org/officeDocument/2006/relationships/tableStyles" Target="tableStyles.xml"/><Relationship Id="rId31" Type="http://schemas.openxmlformats.org/officeDocument/2006/relationships/slide" Target="slides/slide29.xml"/><Relationship Id="rId34" Type="http://schemas.openxmlformats.org/officeDocument/2006/relationships/slide" Target="slides/slide32.xml"/><Relationship Id="rId40" Type="http://schemas.openxmlformats.org/officeDocument/2006/relationships/slide" Target="slides/slide38.xml"/><Relationship Id="rId36" Type="http://schemas.openxmlformats.org/officeDocument/2006/relationships/slide" Target="slides/slide34.xml"/><Relationship Id="rId1" Type="http://schemas.openxmlformats.org/officeDocument/2006/relationships/slideMaster" Target="slideMasters/slideMaster1.xml"/><Relationship Id="rId24" Type="http://schemas.openxmlformats.org/officeDocument/2006/relationships/slide" Target="slides/slide22.xml"/><Relationship Id="rId47" Type="http://schemas.openxmlformats.org/officeDocument/2006/relationships/printerSettings" Target="printerSettings/printerSettings1.bin"/><Relationship Id="rId48" Type="http://schemas.openxmlformats.org/officeDocument/2006/relationships/presProps" Target="presProps.xml"/><Relationship Id="rId8" Type="http://schemas.openxmlformats.org/officeDocument/2006/relationships/slide" Target="slides/slide6.xml"/><Relationship Id="rId13" Type="http://schemas.openxmlformats.org/officeDocument/2006/relationships/slide" Target="slides/slide11.xml"/><Relationship Id="rId32" Type="http://schemas.openxmlformats.org/officeDocument/2006/relationships/slide" Target="slides/slide30.xml"/><Relationship Id="rId37" Type="http://schemas.openxmlformats.org/officeDocument/2006/relationships/slide" Target="slides/slide35.xml"/><Relationship Id="rId12" Type="http://schemas.openxmlformats.org/officeDocument/2006/relationships/slide" Target="slides/slide10.xml"/><Relationship Id="rId3" Type="http://schemas.openxmlformats.org/officeDocument/2006/relationships/slide" Target="slides/slide1.xml"/><Relationship Id="rId23" Type="http://schemas.openxmlformats.org/officeDocument/2006/relationships/slide" Target="slides/slide21.xml"/><Relationship Id="rId26" Type="http://schemas.openxmlformats.org/officeDocument/2006/relationships/slide" Target="slides/slide24.xml"/><Relationship Id="rId30" Type="http://schemas.openxmlformats.org/officeDocument/2006/relationships/slide" Target="slides/slide28.xml"/><Relationship Id="rId11" Type="http://schemas.openxmlformats.org/officeDocument/2006/relationships/slide" Target="slides/slide9.xml"/><Relationship Id="rId29" Type="http://schemas.openxmlformats.org/officeDocument/2006/relationships/slide" Target="slides/slide27.xml"/><Relationship Id="rId16" Type="http://schemas.openxmlformats.org/officeDocument/2006/relationships/slide" Target="slides/slide14.xml"/><Relationship Id="rId33" Type="http://schemas.openxmlformats.org/officeDocument/2006/relationships/slide" Target="slides/slide31.xml"/><Relationship Id="rId41" Type="http://schemas.openxmlformats.org/officeDocument/2006/relationships/slide" Target="slides/slide39.xml"/><Relationship Id="rId5" Type="http://schemas.openxmlformats.org/officeDocument/2006/relationships/slide" Target="slides/slide3.xml"/><Relationship Id="rId15" Type="http://schemas.openxmlformats.org/officeDocument/2006/relationships/slide" Target="slides/slide13.xml"/><Relationship Id="rId22" Type="http://schemas.openxmlformats.org/officeDocument/2006/relationships/slide" Target="slides/slide20.xml"/><Relationship Id="rId21"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191491"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91492"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191493"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461C901-7EA9-4F12-AEB6-257D0326DD33}" type="slidenum">
              <a:rPr lang="ja-JP" altLang="en-US"/>
              <a:pPr/>
              <a:t>‹#›</a:t>
            </a:fld>
            <a:endParaRPr lang="en-US" altLang="ja-JP"/>
          </a:p>
        </p:txBody>
      </p:sp>
    </p:spTree>
    <p:extLst>
      <p:ext uri="{BB962C8B-B14F-4D97-AF65-F5344CB8AC3E}">
        <p14:creationId xmlns:p14="http://schemas.microsoft.com/office/powerpoint/2010/main" val="169254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27652"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16C703-2DED-4300-BF12-41AF86B17239}" type="slidenum">
              <a:rPr lang="ja-JP" altLang="en-US"/>
              <a:pPr/>
              <a:t>‹#›</a:t>
            </a:fld>
            <a:endParaRPr lang="en-US" altLang="ja-JP"/>
          </a:p>
        </p:txBody>
      </p:sp>
    </p:spTree>
    <p:extLst>
      <p:ext uri="{BB962C8B-B14F-4D97-AF65-F5344CB8AC3E}">
        <p14:creationId xmlns:p14="http://schemas.microsoft.com/office/powerpoint/2010/main" val="3216988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1pPr>
    <a:lvl2pPr marL="4572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2pPr>
    <a:lvl3pPr marL="9144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3pPr>
    <a:lvl4pPr marL="13716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4pPr>
    <a:lvl5pPr marL="18288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50" charset="-128"/>
              </a:defRPr>
            </a:lvl1pPr>
            <a:lvl2pPr marL="37931725" indent="-37474525" eaLnBrk="0" hangingPunct="0">
              <a:defRPr sz="2400">
                <a:solidFill>
                  <a:schemeClr val="tx1"/>
                </a:solidFill>
                <a:latin typeface="Arial" charset="0"/>
                <a:ea typeface="ＭＳ Ｐゴシック" pitchFamily="50" charset="-128"/>
              </a:defRPr>
            </a:lvl2pPr>
            <a:lvl3pPr eaLnBrk="0" hangingPunct="0">
              <a:defRPr sz="2400">
                <a:solidFill>
                  <a:schemeClr val="tx1"/>
                </a:solidFill>
                <a:latin typeface="Arial" charset="0"/>
                <a:ea typeface="ＭＳ Ｐゴシック" pitchFamily="50" charset="-128"/>
              </a:defRPr>
            </a:lvl3pPr>
            <a:lvl4pPr eaLnBrk="0" hangingPunct="0">
              <a:defRPr sz="2400">
                <a:solidFill>
                  <a:schemeClr val="tx1"/>
                </a:solidFill>
                <a:latin typeface="Arial" charset="0"/>
                <a:ea typeface="ＭＳ Ｐゴシック" pitchFamily="50" charset="-128"/>
              </a:defRPr>
            </a:lvl4pPr>
            <a:lvl5pPr eaLnBrk="0" hangingPunct="0">
              <a:defRPr sz="2400">
                <a:solidFill>
                  <a:schemeClr val="tx1"/>
                </a:solidFill>
                <a:latin typeface="Arial" charset="0"/>
                <a:ea typeface="ＭＳ Ｐゴシック" pitchFamily="50" charset="-128"/>
              </a:defRPr>
            </a:lvl5pPr>
            <a:lvl6pPr marL="457200" eaLnBrk="0" fontAlgn="base" hangingPunct="0">
              <a:spcBef>
                <a:spcPct val="0"/>
              </a:spcBef>
              <a:spcAft>
                <a:spcPct val="0"/>
              </a:spcAft>
              <a:defRPr sz="2400">
                <a:solidFill>
                  <a:schemeClr val="tx1"/>
                </a:solidFill>
                <a:latin typeface="Arial" charset="0"/>
                <a:ea typeface="ＭＳ Ｐゴシック" pitchFamily="50" charset="-128"/>
              </a:defRPr>
            </a:lvl6pPr>
            <a:lvl7pPr marL="914400" eaLnBrk="0" fontAlgn="base" hangingPunct="0">
              <a:spcBef>
                <a:spcPct val="0"/>
              </a:spcBef>
              <a:spcAft>
                <a:spcPct val="0"/>
              </a:spcAft>
              <a:defRPr sz="2400">
                <a:solidFill>
                  <a:schemeClr val="tx1"/>
                </a:solidFill>
                <a:latin typeface="Arial" charset="0"/>
                <a:ea typeface="ＭＳ Ｐゴシック" pitchFamily="50" charset="-128"/>
              </a:defRPr>
            </a:lvl7pPr>
            <a:lvl8pPr marL="1371600" eaLnBrk="0" fontAlgn="base" hangingPunct="0">
              <a:spcBef>
                <a:spcPct val="0"/>
              </a:spcBef>
              <a:spcAft>
                <a:spcPct val="0"/>
              </a:spcAft>
              <a:defRPr sz="2400">
                <a:solidFill>
                  <a:schemeClr val="tx1"/>
                </a:solidFill>
                <a:latin typeface="Arial" charset="0"/>
                <a:ea typeface="ＭＳ Ｐゴシック" pitchFamily="50" charset="-128"/>
              </a:defRPr>
            </a:lvl8pPr>
            <a:lvl9pPr marL="1828800" eaLnBrk="0" fontAlgn="base" hangingPunct="0">
              <a:spcBef>
                <a:spcPct val="0"/>
              </a:spcBef>
              <a:spcAft>
                <a:spcPct val="0"/>
              </a:spcAft>
              <a:defRPr sz="2400">
                <a:solidFill>
                  <a:schemeClr val="tx1"/>
                </a:solidFill>
                <a:latin typeface="Arial" charset="0"/>
                <a:ea typeface="ＭＳ Ｐゴシック" pitchFamily="50" charset="-128"/>
              </a:defRPr>
            </a:lvl9pPr>
          </a:lstStyle>
          <a:p>
            <a:pPr eaLnBrk="1" hangingPunct="1"/>
            <a:fld id="{04142C6C-4D32-4B36-8F55-457BDDA09DAC}" type="slidenum">
              <a:rPr lang="ja-JP" altLang="en-US" sz="1200"/>
              <a:pPr eaLnBrk="1" hangingPunct="1"/>
              <a:t>1</a:t>
            </a:fld>
            <a:endParaRPr lang="en-US" altLang="ja-JP"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smtClean="0">
              <a:latin typeface="Arial" charset="0"/>
              <a:ea typeface="ＭＳ Ｐゴシック"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r>
              <a:rPr lang="en-US" altLang="ja-JP"/>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en-US" altLang="ja-JP"/>
              <a:t>Click to edit Master subtitle style</a:t>
            </a:r>
          </a:p>
        </p:txBody>
      </p:sp>
      <p:sp>
        <p:nvSpPr>
          <p:cNvPr id="4" name="Rectangle 4"/>
          <p:cNvSpPr>
            <a:spLocks noGrp="1" noChangeArrowheads="1"/>
          </p:cNvSpPr>
          <p:nvPr>
            <p:ph type="dt" sz="half" idx="10"/>
          </p:nvPr>
        </p:nvSpPr>
        <p:spPr/>
        <p:txBody>
          <a:bodyPr/>
          <a:lstStyle>
            <a:lvl1pPr>
              <a:defRPr/>
            </a:lvl1pPr>
          </a:lstStyle>
          <a:p>
            <a:endParaRPr lang="en-US" altLang="ja-JP"/>
          </a:p>
        </p:txBody>
      </p:sp>
      <p:sp>
        <p:nvSpPr>
          <p:cNvPr id="5" name="Rectangle 5"/>
          <p:cNvSpPr>
            <a:spLocks noGrp="1" noChangeArrowheads="1"/>
          </p:cNvSpPr>
          <p:nvPr>
            <p:ph type="ftr" sz="quarter" idx="11"/>
          </p:nvPr>
        </p:nvSpPr>
        <p:spPr/>
        <p:txBody>
          <a:bodyPr/>
          <a:lstStyle>
            <a:lvl1pPr>
              <a:defRPr/>
            </a:lvl1pPr>
          </a:lstStyle>
          <a:p>
            <a:endParaRPr lang="en-US" altLang="ja-JP"/>
          </a:p>
        </p:txBody>
      </p:sp>
      <p:sp>
        <p:nvSpPr>
          <p:cNvPr id="6" name="Rectangle 6"/>
          <p:cNvSpPr>
            <a:spLocks noGrp="1" noChangeArrowheads="1"/>
          </p:cNvSpPr>
          <p:nvPr>
            <p:ph type="sldNum" sz="quarter" idx="12"/>
          </p:nvPr>
        </p:nvSpPr>
        <p:spPr/>
        <p:txBody>
          <a:bodyPr/>
          <a:lstStyle>
            <a:lvl1pPr>
              <a:defRPr/>
            </a:lvl1pPr>
          </a:lstStyle>
          <a:p>
            <a:fld id="{5C45627C-1AC3-40AE-8DBD-ED984E7B1607}" type="slidenum">
              <a:rPr lang="ja-JP" altLang="en-US"/>
              <a:pPr/>
              <a:t>‹#›</a:t>
            </a:fld>
            <a:endParaRPr lang="en-US" altLang="ja-JP"/>
          </a:p>
        </p:txBody>
      </p:sp>
    </p:spTree>
    <p:extLst>
      <p:ext uri="{BB962C8B-B14F-4D97-AF65-F5344CB8AC3E}">
        <p14:creationId xmlns:p14="http://schemas.microsoft.com/office/powerpoint/2010/main" val="2320511750"/>
      </p:ext>
    </p:extLst>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AAA2C4BA-B23C-4B4F-BCEF-075D590D93B2}" type="slidenum">
              <a:rPr lang="ja-JP" altLang="en-US"/>
              <a:pPr/>
              <a:t>‹#›</a:t>
            </a:fld>
            <a:endParaRPr lang="en-US" altLang="ja-JP"/>
          </a:p>
        </p:txBody>
      </p:sp>
    </p:spTree>
    <p:extLst>
      <p:ext uri="{BB962C8B-B14F-4D97-AF65-F5344CB8AC3E}">
        <p14:creationId xmlns:p14="http://schemas.microsoft.com/office/powerpoint/2010/main" val="52352121"/>
      </p:ext>
    </p:extLst>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2AB47AFD-CA63-428A-B99B-05069D1696E0}" type="slidenum">
              <a:rPr lang="ja-JP" altLang="en-US"/>
              <a:pPr/>
              <a:t>‹#›</a:t>
            </a:fld>
            <a:endParaRPr lang="en-US" altLang="ja-JP"/>
          </a:p>
        </p:txBody>
      </p:sp>
    </p:spTree>
    <p:extLst>
      <p:ext uri="{BB962C8B-B14F-4D97-AF65-F5344CB8AC3E}">
        <p14:creationId xmlns:p14="http://schemas.microsoft.com/office/powerpoint/2010/main" val="1146255052"/>
      </p:ext>
    </p:extLst>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4FBBF268-3F23-4A80-99FF-1CA2593CE168}" type="slidenum">
              <a:rPr lang="ja-JP" altLang="en-US"/>
              <a:pPr/>
              <a:t>‹#›</a:t>
            </a:fld>
            <a:endParaRPr lang="en-US" altLang="ja-JP"/>
          </a:p>
        </p:txBody>
      </p:sp>
    </p:spTree>
    <p:extLst>
      <p:ext uri="{BB962C8B-B14F-4D97-AF65-F5344CB8AC3E}">
        <p14:creationId xmlns:p14="http://schemas.microsoft.com/office/powerpoint/2010/main" val="2890266685"/>
      </p:ext>
    </p:extLst>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endParaRPr lang="en-US" altLang="ja-JP"/>
          </a:p>
        </p:txBody>
      </p:sp>
      <p:sp>
        <p:nvSpPr>
          <p:cNvPr id="8" name="Rectangle 8"/>
          <p:cNvSpPr>
            <a:spLocks noGrp="1" noChangeArrowheads="1"/>
          </p:cNvSpPr>
          <p:nvPr>
            <p:ph type="ftr" sz="quarter" idx="11"/>
          </p:nvPr>
        </p:nvSpPr>
        <p:spPr>
          <a:ln/>
        </p:spPr>
        <p:txBody>
          <a:bodyPr/>
          <a:lstStyle>
            <a:lvl1pPr>
              <a:defRPr/>
            </a:lvl1pPr>
          </a:lstStyle>
          <a:p>
            <a:endParaRPr lang="en-US" altLang="ja-JP"/>
          </a:p>
        </p:txBody>
      </p:sp>
      <p:sp>
        <p:nvSpPr>
          <p:cNvPr id="9" name="Rectangle 9"/>
          <p:cNvSpPr>
            <a:spLocks noGrp="1" noChangeArrowheads="1"/>
          </p:cNvSpPr>
          <p:nvPr>
            <p:ph type="sldNum" sz="quarter" idx="12"/>
          </p:nvPr>
        </p:nvSpPr>
        <p:spPr>
          <a:ln/>
        </p:spPr>
        <p:txBody>
          <a:bodyPr/>
          <a:lstStyle>
            <a:lvl1pPr>
              <a:defRPr/>
            </a:lvl1pPr>
          </a:lstStyle>
          <a:p>
            <a:fld id="{6AB79E9E-10FE-48CB-9F45-0260D94C6D8E}" type="slidenum">
              <a:rPr lang="ja-JP" altLang="en-US"/>
              <a:pPr/>
              <a:t>‹#›</a:t>
            </a:fld>
            <a:endParaRPr lang="en-US" altLang="ja-JP"/>
          </a:p>
        </p:txBody>
      </p:sp>
    </p:spTree>
    <p:extLst>
      <p:ext uri="{BB962C8B-B14F-4D97-AF65-F5344CB8AC3E}">
        <p14:creationId xmlns:p14="http://schemas.microsoft.com/office/powerpoint/2010/main" val="2728621391"/>
      </p:ext>
    </p:extLst>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endParaRPr lang="en-US" altLang="ja-JP"/>
          </a:p>
        </p:txBody>
      </p:sp>
      <p:sp>
        <p:nvSpPr>
          <p:cNvPr id="4" name="Rectangle 8"/>
          <p:cNvSpPr>
            <a:spLocks noGrp="1" noChangeArrowheads="1"/>
          </p:cNvSpPr>
          <p:nvPr>
            <p:ph type="ftr" sz="quarter" idx="11"/>
          </p:nvPr>
        </p:nvSpPr>
        <p:spPr>
          <a:ln/>
        </p:spPr>
        <p:txBody>
          <a:bodyPr/>
          <a:lstStyle>
            <a:lvl1pPr>
              <a:defRPr/>
            </a:lvl1pPr>
          </a:lstStyle>
          <a:p>
            <a:endParaRPr lang="en-US" altLang="ja-JP"/>
          </a:p>
        </p:txBody>
      </p:sp>
      <p:sp>
        <p:nvSpPr>
          <p:cNvPr id="5" name="Rectangle 9"/>
          <p:cNvSpPr>
            <a:spLocks noGrp="1" noChangeArrowheads="1"/>
          </p:cNvSpPr>
          <p:nvPr>
            <p:ph type="sldNum" sz="quarter" idx="12"/>
          </p:nvPr>
        </p:nvSpPr>
        <p:spPr>
          <a:ln/>
        </p:spPr>
        <p:txBody>
          <a:bodyPr/>
          <a:lstStyle>
            <a:lvl1pPr>
              <a:defRPr/>
            </a:lvl1pPr>
          </a:lstStyle>
          <a:p>
            <a:fld id="{7BB7741C-EC5E-4113-8761-86BA38735975}" type="slidenum">
              <a:rPr lang="ja-JP" altLang="en-US"/>
              <a:pPr/>
              <a:t>‹#›</a:t>
            </a:fld>
            <a:endParaRPr lang="en-US" altLang="ja-JP"/>
          </a:p>
        </p:txBody>
      </p:sp>
    </p:spTree>
    <p:extLst>
      <p:ext uri="{BB962C8B-B14F-4D97-AF65-F5344CB8AC3E}">
        <p14:creationId xmlns:p14="http://schemas.microsoft.com/office/powerpoint/2010/main" val="4020082624"/>
      </p:ext>
    </p:extLst>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endParaRPr lang="en-US" altLang="ja-JP"/>
          </a:p>
        </p:txBody>
      </p:sp>
      <p:sp>
        <p:nvSpPr>
          <p:cNvPr id="3" name="Rectangle 8"/>
          <p:cNvSpPr>
            <a:spLocks noGrp="1" noChangeArrowheads="1"/>
          </p:cNvSpPr>
          <p:nvPr>
            <p:ph type="ftr" sz="quarter" idx="11"/>
          </p:nvPr>
        </p:nvSpPr>
        <p:spPr>
          <a:ln/>
        </p:spPr>
        <p:txBody>
          <a:bodyPr/>
          <a:lstStyle>
            <a:lvl1pPr>
              <a:defRPr/>
            </a:lvl1pPr>
          </a:lstStyle>
          <a:p>
            <a:endParaRPr lang="en-US" altLang="ja-JP"/>
          </a:p>
        </p:txBody>
      </p:sp>
      <p:sp>
        <p:nvSpPr>
          <p:cNvPr id="4" name="Rectangle 9"/>
          <p:cNvSpPr>
            <a:spLocks noGrp="1" noChangeArrowheads="1"/>
          </p:cNvSpPr>
          <p:nvPr>
            <p:ph type="sldNum" sz="quarter" idx="12"/>
          </p:nvPr>
        </p:nvSpPr>
        <p:spPr>
          <a:ln/>
        </p:spPr>
        <p:txBody>
          <a:bodyPr/>
          <a:lstStyle>
            <a:lvl1pPr>
              <a:defRPr/>
            </a:lvl1pPr>
          </a:lstStyle>
          <a:p>
            <a:fld id="{925098F5-9627-4B4D-9931-5BA61F434DF2}" type="slidenum">
              <a:rPr lang="ja-JP" altLang="en-US"/>
              <a:pPr/>
              <a:t>‹#›</a:t>
            </a:fld>
            <a:endParaRPr lang="en-US" altLang="ja-JP"/>
          </a:p>
        </p:txBody>
      </p:sp>
    </p:spTree>
    <p:extLst>
      <p:ext uri="{BB962C8B-B14F-4D97-AF65-F5344CB8AC3E}">
        <p14:creationId xmlns:p14="http://schemas.microsoft.com/office/powerpoint/2010/main" val="2514064265"/>
      </p:ext>
    </p:extLst>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5AE71E18-9007-4AD7-B436-B8D94D7D0BFD}" type="slidenum">
              <a:rPr lang="ja-JP" altLang="en-US"/>
              <a:pPr/>
              <a:t>‹#›</a:t>
            </a:fld>
            <a:endParaRPr lang="en-US" altLang="ja-JP"/>
          </a:p>
        </p:txBody>
      </p:sp>
    </p:spTree>
    <p:extLst>
      <p:ext uri="{BB962C8B-B14F-4D97-AF65-F5344CB8AC3E}">
        <p14:creationId xmlns:p14="http://schemas.microsoft.com/office/powerpoint/2010/main" val="2934387868"/>
      </p:ext>
    </p:extLst>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75893290-3747-4BB0-A9BE-AECF6230BEB3}" type="slidenum">
              <a:rPr lang="ja-JP" altLang="en-US"/>
              <a:pPr/>
              <a:t>‹#›</a:t>
            </a:fld>
            <a:endParaRPr lang="en-US" altLang="ja-JP"/>
          </a:p>
        </p:txBody>
      </p:sp>
    </p:spTree>
    <p:extLst>
      <p:ext uri="{BB962C8B-B14F-4D97-AF65-F5344CB8AC3E}">
        <p14:creationId xmlns:p14="http://schemas.microsoft.com/office/powerpoint/2010/main" val="406736026"/>
      </p:ext>
    </p:extLst>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944E1203-3216-4210-A05F-909837C13A17}" type="slidenum">
              <a:rPr lang="ja-JP" altLang="en-US"/>
              <a:pPr/>
              <a:t>‹#›</a:t>
            </a:fld>
            <a:endParaRPr lang="en-US" altLang="ja-JP"/>
          </a:p>
        </p:txBody>
      </p:sp>
    </p:spTree>
    <p:extLst>
      <p:ext uri="{BB962C8B-B14F-4D97-AF65-F5344CB8AC3E}">
        <p14:creationId xmlns:p14="http://schemas.microsoft.com/office/powerpoint/2010/main" val="3472368706"/>
      </p:ext>
    </p:extLst>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B98827DD-A639-410B-8B08-0FB9F7FFE418}" type="slidenum">
              <a:rPr lang="ja-JP" altLang="en-US"/>
              <a:pPr/>
              <a:t>‹#›</a:t>
            </a:fld>
            <a:endParaRPr lang="en-US" altLang="ja-JP"/>
          </a:p>
        </p:txBody>
      </p:sp>
    </p:spTree>
    <p:extLst>
      <p:ext uri="{BB962C8B-B14F-4D97-AF65-F5344CB8AC3E}">
        <p14:creationId xmlns:p14="http://schemas.microsoft.com/office/powerpoint/2010/main" val="1952905096"/>
      </p:ext>
    </p:extLst>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grpSp>
      </p:grpSp>
      <p:sp>
        <p:nvSpPr>
          <p:cNvPr id="12699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ltLang="ja-JP"/>
              <a:t>Click to edit Master title style</a:t>
            </a:r>
          </a:p>
        </p:txBody>
      </p:sp>
      <p:sp>
        <p:nvSpPr>
          <p:cNvPr id="126996" name="Rectangle 20"/>
          <p:cNvSpPr>
            <a:spLocks noGrp="1" noChangeArrowheads="1"/>
          </p:cNvSpPr>
          <p:nvPr>
            <p:ph type="subTitle" idx="1"/>
          </p:nvPr>
        </p:nvSpPr>
        <p:spPr>
          <a:xfrm>
            <a:off x="2971800" y="4267200"/>
            <a:ext cx="6019800" cy="1752600"/>
          </a:xfrm>
        </p:spPr>
        <p:txBody>
          <a:bodyPr/>
          <a:lstStyle>
            <a:lvl1pPr marL="0" indent="0">
              <a:buFont typeface="Wingdings" pitchFamily="-106" charset="2"/>
              <a:buNone/>
              <a:defRPr sz="3400"/>
            </a:lvl1pPr>
          </a:lstStyle>
          <a:p>
            <a:r>
              <a:rPr lang="en-US" altLang="ja-JP"/>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endParaRPr lang="en-US" altLang="ja-JP"/>
          </a:p>
        </p:txBody>
      </p:sp>
      <p:sp>
        <p:nvSpPr>
          <p:cNvPr id="19" name="Rectangle 17"/>
          <p:cNvSpPr>
            <a:spLocks noGrp="1" noChangeArrowheads="1"/>
          </p:cNvSpPr>
          <p:nvPr>
            <p:ph type="ftr" sz="quarter" idx="11"/>
          </p:nvPr>
        </p:nvSpPr>
        <p:spPr/>
        <p:txBody>
          <a:bodyPr/>
          <a:lstStyle>
            <a:lvl1pPr>
              <a:defRPr/>
            </a:lvl1pPr>
          </a:lstStyle>
          <a:p>
            <a:endParaRPr lang="en-US" altLang="ja-JP"/>
          </a:p>
        </p:txBody>
      </p:sp>
      <p:sp>
        <p:nvSpPr>
          <p:cNvPr id="20" name="Rectangle 18"/>
          <p:cNvSpPr>
            <a:spLocks noGrp="1" noChangeArrowheads="1"/>
          </p:cNvSpPr>
          <p:nvPr>
            <p:ph type="sldNum" sz="quarter" idx="12"/>
          </p:nvPr>
        </p:nvSpPr>
        <p:spPr/>
        <p:txBody>
          <a:bodyPr/>
          <a:lstStyle>
            <a:lvl1pPr>
              <a:defRPr/>
            </a:lvl1pPr>
          </a:lstStyle>
          <a:p>
            <a:fld id="{E7B8F157-063F-45CC-8B14-BD4945215BE5}" type="slidenum">
              <a:rPr lang="ja-JP" altLang="en-US"/>
              <a:pPr/>
              <a:t>‹#›</a:t>
            </a:fld>
            <a:endParaRPr lang="en-US" altLang="ja-JP"/>
          </a:p>
        </p:txBody>
      </p:sp>
    </p:spTree>
    <p:extLst>
      <p:ext uri="{BB962C8B-B14F-4D97-AF65-F5344CB8AC3E}">
        <p14:creationId xmlns:p14="http://schemas.microsoft.com/office/powerpoint/2010/main" val="1507930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5638CEA5-2A42-4286-BB0F-F2BAF27C2CB5}"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19812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4279078D-AA65-4660-8A50-E77ECF3BE2BB}"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488150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C8DBCE61-463B-40EA-83FE-B5096C07213E}"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27598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ltLang="ja-JP"/>
          </a:p>
        </p:txBody>
      </p:sp>
      <p:sp>
        <p:nvSpPr>
          <p:cNvPr id="8" name="Rectangle 3"/>
          <p:cNvSpPr>
            <a:spLocks noGrp="1" noChangeArrowheads="1"/>
          </p:cNvSpPr>
          <p:nvPr>
            <p:ph type="sldNum" sz="quarter" idx="11"/>
          </p:nvPr>
        </p:nvSpPr>
        <p:spPr>
          <a:ln/>
        </p:spPr>
        <p:txBody>
          <a:bodyPr/>
          <a:lstStyle>
            <a:lvl1pPr>
              <a:defRPr/>
            </a:lvl1pPr>
          </a:lstStyle>
          <a:p>
            <a:fld id="{C5828562-6ADF-4592-9CF3-19557EB5BC89}" type="slidenum">
              <a:rPr lang="ja-JP" altLang="en-US"/>
              <a:pPr/>
              <a:t>‹#›</a:t>
            </a:fld>
            <a:endParaRPr lang="en-US" altLang="ja-JP"/>
          </a:p>
        </p:txBody>
      </p:sp>
      <p:sp>
        <p:nvSpPr>
          <p:cNvPr id="9"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828503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1B448EA0-2056-451C-9479-2F3825080730}"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415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ltLang="ja-JP"/>
          </a:p>
        </p:txBody>
      </p:sp>
      <p:sp>
        <p:nvSpPr>
          <p:cNvPr id="3" name="Rectangle 3"/>
          <p:cNvSpPr>
            <a:spLocks noGrp="1" noChangeArrowheads="1"/>
          </p:cNvSpPr>
          <p:nvPr>
            <p:ph type="sldNum" sz="quarter" idx="11"/>
          </p:nvPr>
        </p:nvSpPr>
        <p:spPr>
          <a:ln/>
        </p:spPr>
        <p:txBody>
          <a:bodyPr/>
          <a:lstStyle>
            <a:lvl1pPr>
              <a:defRPr/>
            </a:lvl1pPr>
          </a:lstStyle>
          <a:p>
            <a:fld id="{1B0C6D91-F0CA-44DE-BEF7-0AC817791EEF}" type="slidenum">
              <a:rPr lang="ja-JP" altLang="en-US"/>
              <a:pPr/>
              <a:t>‹#›</a:t>
            </a:fld>
            <a:endParaRPr lang="en-US" altLang="ja-JP"/>
          </a:p>
        </p:txBody>
      </p:sp>
      <p:sp>
        <p:nvSpPr>
          <p:cNvPr id="4"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2805739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A78435D0-2CA0-417B-B5AC-A9AED34E4735}"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200142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177BAD84-1E71-4A72-9BC7-B38D3F19581B}"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96854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A4B47943-ADA0-467E-8548-E682BB8904F2}"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351948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3CF0F113-3D9B-4B0F-876F-A8C82AF45EAD}"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897113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6580F542-36A4-49F4-AF1B-5E30CE1769E3}"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013834392"/>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4" Type="http://schemas.openxmlformats.org/officeDocument/2006/relationships/slideLayout" Target="../slideLayouts/slideLayout15.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8" Type="http://schemas.openxmlformats.org/officeDocument/2006/relationships/slideLayout" Target="../slideLayouts/slideLayout19.xml"/><Relationship Id="rId13" Type="http://schemas.openxmlformats.org/officeDocument/2006/relationships/theme" Target="../theme/theme2.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Century Gothic" pitchFamily="34" charset="0"/>
              </a:defRPr>
            </a:lvl1pPr>
          </a:lstStyle>
          <a:p>
            <a:endParaRPr lang="en-US" altLang="ja-JP"/>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entury Gothic" pitchFamily="34" charset="0"/>
              </a:defRPr>
            </a:lvl1pPr>
          </a:lstStyle>
          <a:p>
            <a:endParaRPr lang="en-US" altLang="ja-JP"/>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entury Gothic" pitchFamily="34" charset="0"/>
              </a:defRPr>
            </a:lvl1pPr>
          </a:lstStyle>
          <a:p>
            <a:fld id="{4FE21AAB-9B04-45C8-9F66-73B41327B403}"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11"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Lst>
  <p:transition xmlns:p14="http://schemas.microsoft.com/office/powerpoint/2010/main" spd="med"/>
  <p:hf hdr="0" ftr="0" dt="0"/>
  <p:txStyles>
    <p:titleStyle>
      <a:lvl1pPr algn="l" rtl="0" eaLnBrk="0" fontAlgn="base" hangingPunct="0">
        <a:spcBef>
          <a:spcPct val="0"/>
        </a:spcBef>
        <a:spcAft>
          <a:spcPct val="0"/>
        </a:spcAft>
        <a:defRPr sz="3600">
          <a:solidFill>
            <a:schemeClr val="tx2"/>
          </a:solidFill>
          <a:latin typeface="+mj-lt"/>
          <a:ea typeface="ＭＳ Ｐゴシック" pitchFamily="50" charset="-128"/>
          <a:cs typeface="+mj-cs"/>
        </a:defRPr>
      </a:lvl1pPr>
      <a:lvl2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2pPr>
      <a:lvl3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3pPr>
      <a:lvl4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4pPr>
      <a:lvl5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5pPr>
      <a:lvl6pPr marL="457200" algn="l" rtl="0" fontAlgn="base">
        <a:spcBef>
          <a:spcPct val="0"/>
        </a:spcBef>
        <a:spcAft>
          <a:spcPct val="0"/>
        </a:spcAft>
        <a:defRPr sz="3600">
          <a:solidFill>
            <a:schemeClr val="tx2"/>
          </a:solidFill>
          <a:latin typeface="Century Gothic" pitchFamily="-106" charset="0"/>
        </a:defRPr>
      </a:lvl6pPr>
      <a:lvl7pPr marL="914400" algn="l" rtl="0" fontAlgn="base">
        <a:spcBef>
          <a:spcPct val="0"/>
        </a:spcBef>
        <a:spcAft>
          <a:spcPct val="0"/>
        </a:spcAft>
        <a:defRPr sz="3600">
          <a:solidFill>
            <a:schemeClr val="tx2"/>
          </a:solidFill>
          <a:latin typeface="Century Gothic" pitchFamily="-106" charset="0"/>
        </a:defRPr>
      </a:lvl7pPr>
      <a:lvl8pPr marL="1371600" algn="l" rtl="0" fontAlgn="base">
        <a:spcBef>
          <a:spcPct val="0"/>
        </a:spcBef>
        <a:spcAft>
          <a:spcPct val="0"/>
        </a:spcAft>
        <a:defRPr sz="3600">
          <a:solidFill>
            <a:schemeClr val="tx2"/>
          </a:solidFill>
          <a:latin typeface="Century Gothic" pitchFamily="-106" charset="0"/>
        </a:defRPr>
      </a:lvl8pPr>
      <a:lvl9pPr marL="1828800" algn="l" rtl="0" fontAlgn="base">
        <a:spcBef>
          <a:spcPct val="0"/>
        </a:spcBef>
        <a:spcAft>
          <a:spcPct val="0"/>
        </a:spcAft>
        <a:defRPr sz="3600">
          <a:solidFill>
            <a:schemeClr val="tx2"/>
          </a:solidFill>
          <a:latin typeface="Century Gothic" pitchFamily="-106"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50" charset="-128"/>
          <a:cs typeface="+mn-cs"/>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600">
          <a:solidFill>
            <a:schemeClr val="tx1"/>
          </a:solidFill>
          <a:latin typeface="+mn-lt"/>
          <a:ea typeface="ＭＳ Ｐゴシック" pitchFamily="-106" charset="-128"/>
        </a:defRPr>
      </a:lvl6pPr>
      <a:lvl7pPr marL="2971800" indent="-228600" algn="l" rtl="0" fontAlgn="base">
        <a:spcBef>
          <a:spcPct val="20000"/>
        </a:spcBef>
        <a:spcAft>
          <a:spcPct val="0"/>
        </a:spcAft>
        <a:buChar char="»"/>
        <a:defRPr sz="1600">
          <a:solidFill>
            <a:schemeClr val="tx1"/>
          </a:solidFill>
          <a:latin typeface="+mn-lt"/>
          <a:ea typeface="ＭＳ Ｐゴシック" pitchFamily="-106" charset="-128"/>
        </a:defRPr>
      </a:lvl7pPr>
      <a:lvl8pPr marL="3429000" indent="-228600" algn="l" rtl="0" fontAlgn="base">
        <a:spcBef>
          <a:spcPct val="20000"/>
        </a:spcBef>
        <a:spcAft>
          <a:spcPct val="0"/>
        </a:spcAft>
        <a:buChar char="»"/>
        <a:defRPr sz="1600">
          <a:solidFill>
            <a:schemeClr val="tx1"/>
          </a:solidFill>
          <a:latin typeface="+mn-lt"/>
          <a:ea typeface="ＭＳ Ｐゴシック" pitchFamily="-106" charset="-128"/>
        </a:defRPr>
      </a:lvl8pPr>
      <a:lvl9pPr marL="3886200" indent="-228600" algn="l" rtl="0" fontAlgn="base">
        <a:spcBef>
          <a:spcPct val="20000"/>
        </a:spcBef>
        <a:spcAft>
          <a:spcPct val="0"/>
        </a:spcAft>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2595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470F7375-FE40-45C8-857C-38916E30C35D}" type="slidenum">
              <a:rPr lang="ja-JP" altLang="en-US"/>
              <a:pPr/>
              <a:t>‹#›</a:t>
            </a:fld>
            <a:endParaRPr lang="en-US" altLang="ja-JP"/>
          </a:p>
        </p:txBody>
      </p:sp>
      <p:grpSp>
        <p:nvGrpSpPr>
          <p:cNvPr id="13316" name="Group 4"/>
          <p:cNvGrpSpPr>
            <a:grpSpLocks/>
          </p:cNvGrpSpPr>
          <p:nvPr/>
        </p:nvGrpSpPr>
        <p:grpSpPr bwMode="auto">
          <a:xfrm>
            <a:off x="0" y="0"/>
            <a:ext cx="9144000" cy="546100"/>
            <a:chOff x="0" y="0"/>
            <a:chExt cx="5760" cy="344"/>
          </a:xfrm>
        </p:grpSpPr>
        <p:sp>
          <p:nvSpPr>
            <p:cNvPr id="12595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12595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lgn="l"/>
              <a:endParaRPr lang="ja-JP" altLang="en-US" sz="2400">
                <a:latin typeface="Times New Roman" pitchFamily="18" charset="0"/>
              </a:endParaRPr>
            </a:p>
          </p:txBody>
        </p:sp>
        <p:sp>
          <p:nvSpPr>
            <p:cNvPr id="12595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596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grpSp>
      <p:sp>
        <p:nvSpPr>
          <p:cNvPr id="13317"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3318"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2596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Tree>
  </p:cSld>
  <p:clrMap bg1="lt1" tx1="dk1" bg2="lt2" tx2="dk2" accent1="accent1" accent2="accent2" accent3="accent3" accent4="accent4" accent5="accent5" accent6="accent6" hlink="hlink" folHlink="folHlink"/>
  <p:sldLayoutIdLst>
    <p:sldLayoutId id="2147483712" r:id="rId1"/>
    <p:sldLayoutId id="2147483710" r:id="rId2"/>
    <p:sldLayoutId id="2147483709" r:id="rId3"/>
    <p:sldLayoutId id="2147483708" r:id="rId4"/>
    <p:sldLayoutId id="2147483707" r:id="rId5"/>
    <p:sldLayoutId id="2147483706" r:id="rId6"/>
    <p:sldLayoutId id="2147483705" r:id="rId7"/>
    <p:sldLayoutId id="2147483704" r:id="rId8"/>
    <p:sldLayoutId id="2147483703" r:id="rId9"/>
    <p:sldLayoutId id="2147483702" r:id="rId10"/>
    <p:sldLayoutId id="2147483701" r:id="rId11"/>
    <p:sldLayoutId id="2147483700" r:id="rId12"/>
  </p:sldLayoutIdLst>
  <p:hf hdr="0" ftr="0" dt="0"/>
  <p:txStyles>
    <p:title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5pPr>
      <a:lvl6pPr marL="4572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6pPr>
      <a:lvl7pPr marL="9144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7pPr>
      <a:lvl8pPr marL="13716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8pPr>
      <a:lvl9pPr marL="18288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bg2"/>
        </a:buClr>
        <a:buFont typeface="Wingdings" pitchFamily="2" charset="2"/>
        <a:buChar char="§"/>
        <a:defRPr kumimoji="1" sz="2000">
          <a:solidFill>
            <a:schemeClr val="tx1"/>
          </a:solidFill>
          <a:latin typeface="+mn-lt"/>
          <a:ea typeface="+mn-ea"/>
        </a:defRPr>
      </a:lvl5pPr>
      <a:lvl6pPr marL="25146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4" Type="http://schemas.openxmlformats.org/officeDocument/2006/relationships/package" Target="../embeddings/Microsoft_Word_Document1.docx"/><Relationship Id="rId1" Type="http://schemas.openxmlformats.org/officeDocument/2006/relationships/vmlDrawing" Target="../drawings/vmlDrawing1.vml"/><Relationship Id="rId2" Type="http://schemas.openxmlformats.org/officeDocument/2006/relationships/slideLayout" Target="../slideLayouts/slideLayout18.xml"/><Relationship Id="rId3" Type="http://schemas.openxmlformats.org/officeDocument/2006/relationships/oleObject" Target="../embeddings/oleObject1.bin"/><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6" Type="http://schemas.openxmlformats.org/officeDocument/2006/relationships/hyperlink" Target="mailto:henrysm@umich.edu" TargetMode="External"/><Relationship Id="rId4" Type="http://schemas.openxmlformats.org/officeDocument/2006/relationships/hyperlink" Target="mailto:llalwani@umich.edu" TargetMode="External"/><Relationship Id="rId1" Type="http://schemas.openxmlformats.org/officeDocument/2006/relationships/slideLayout" Target="../slideLayouts/slideLayout13.xml"/><Relationship Id="rId2" Type="http://schemas.openxmlformats.org/officeDocument/2006/relationships/hyperlink" Target="mailto:superman@umich.edu" TargetMode="External"/><Relationship Id="rId3" Type="http://schemas.openxmlformats.org/officeDocument/2006/relationships/hyperlink" Target="mailto:grocho@umich.edu" TargetMode="External"/><Relationship Id="rId5" Type="http://schemas.openxmlformats.org/officeDocument/2006/relationships/hyperlink" Target="mailto:hayashin@umic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2411760" y="2276872"/>
            <a:ext cx="6552854" cy="1224137"/>
          </a:xfrm>
        </p:spPr>
        <p:txBody>
          <a:bodyPr/>
          <a:lstStyle/>
          <a:p>
            <a:pPr algn="ctr" eaLnBrk="1" hangingPunct="1"/>
            <a:r>
              <a:rPr kumimoji="0" lang="en-US" altLang="ja-JP" sz="3300" b="1" dirty="0" smtClean="0">
                <a:latin typeface="Calibri" pitchFamily="34" charset="0"/>
                <a:cs typeface="Calibri" pitchFamily="34" charset="0"/>
              </a:rPr>
              <a:t>E-Textbooks for Engineering Courses</a:t>
            </a:r>
            <a:endParaRPr kumimoji="0" lang="ja-JP" altLang="en-US" sz="3300" b="1" dirty="0" smtClean="0">
              <a:latin typeface="Calibri" pitchFamily="34" charset="0"/>
              <a:cs typeface="Calibri" pitchFamily="34" charset="0"/>
            </a:endParaRPr>
          </a:p>
        </p:txBody>
      </p:sp>
      <p:sp>
        <p:nvSpPr>
          <p:cNvPr id="28675" name="Rectangle 3"/>
          <p:cNvSpPr>
            <a:spLocks noGrp="1" noChangeArrowheads="1"/>
          </p:cNvSpPr>
          <p:nvPr>
            <p:ph type="subTitle" idx="1"/>
          </p:nvPr>
        </p:nvSpPr>
        <p:spPr>
          <a:xfrm>
            <a:off x="1763713" y="4293096"/>
            <a:ext cx="6624637" cy="1656183"/>
          </a:xfrm>
        </p:spPr>
        <p:txBody>
          <a:bodyPr/>
          <a:lstStyle/>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David Carter</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Paul Grochowski</a:t>
            </a: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Leena</a:t>
            </a:r>
            <a:r>
              <a:rPr kumimoji="0" lang="en-US" altLang="ja-JP" sz="1800" b="1" dirty="0" smtClean="0">
                <a:solidFill>
                  <a:schemeClr val="bg2"/>
                </a:solidFill>
                <a:latin typeface="Calibri" pitchFamily="34" charset="0"/>
                <a:cs typeface="Calibri" pitchFamily="34" charset="0"/>
              </a:rPr>
              <a:t> </a:t>
            </a:r>
            <a:r>
              <a:rPr kumimoji="0" lang="en-US" altLang="ja-JP" sz="1800" b="1" dirty="0" err="1" smtClean="0">
                <a:solidFill>
                  <a:schemeClr val="bg2"/>
                </a:solidFill>
                <a:latin typeface="Calibri" pitchFamily="34" charset="0"/>
                <a:cs typeface="Calibri" pitchFamily="34" charset="0"/>
              </a:rPr>
              <a:t>Lalwani</a:t>
            </a:r>
            <a:endParaRPr kumimoji="0" lang="en-US" altLang="ja-JP" sz="1800" b="1" dirty="0" smtClean="0">
              <a:solidFill>
                <a:schemeClr val="bg2"/>
              </a:solidFill>
              <a:latin typeface="Calibri" pitchFamily="34" charset="0"/>
              <a:cs typeface="Calibri" pitchFamily="34" charset="0"/>
            </a:endParaRP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Natsuko</a:t>
            </a:r>
            <a:r>
              <a:rPr kumimoji="0" lang="en-US" altLang="ja-JP" sz="1800" b="1" dirty="0" smtClean="0">
                <a:solidFill>
                  <a:schemeClr val="bg2"/>
                </a:solidFill>
                <a:latin typeface="Calibri" pitchFamily="34" charset="0"/>
                <a:cs typeface="Calibri" pitchFamily="34" charset="0"/>
              </a:rPr>
              <a:t> Nicholls</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Sara Samuel</a:t>
            </a:r>
          </a:p>
          <a:p>
            <a:pPr algn="ctr" eaLnBrk="1" hangingPunct="1">
              <a:lnSpc>
                <a:spcPct val="80000"/>
              </a:lnSpc>
              <a:buFont typeface="Wingdings" pitchFamily="2" charset="2"/>
              <a:buNone/>
            </a:pPr>
            <a:endParaRPr kumimoji="0" lang="en-US" altLang="ja-JP" sz="1400" b="1" dirty="0" smtClean="0">
              <a:solidFill>
                <a:schemeClr val="bg2"/>
              </a:solidFill>
              <a:latin typeface="Calibri" pitchFamily="34" charset="0"/>
              <a:cs typeface="Calibri" pitchFamily="34" charset="0"/>
            </a:endParaRPr>
          </a:p>
        </p:txBody>
      </p:sp>
      <p:sp>
        <p:nvSpPr>
          <p:cNvPr id="28676" name="Rectangle 5"/>
          <p:cNvSpPr>
            <a:spLocks noChangeArrowheads="1"/>
          </p:cNvSpPr>
          <p:nvPr/>
        </p:nvSpPr>
        <p:spPr bwMode="auto">
          <a:xfrm>
            <a:off x="2231231" y="5885910"/>
            <a:ext cx="5689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500" b="1" dirty="0" smtClean="0">
                <a:solidFill>
                  <a:schemeClr val="accent2"/>
                </a:solidFill>
                <a:latin typeface="Calibri" pitchFamily="34" charset="0"/>
                <a:cs typeface="Calibri" pitchFamily="34" charset="0"/>
              </a:rPr>
              <a:t>Special Libraries Association, All Sciences Poster Session</a:t>
            </a:r>
          </a:p>
          <a:p>
            <a:r>
              <a:rPr lang="en-US" altLang="ja-JP" sz="1500" b="1" dirty="0" smtClean="0">
                <a:solidFill>
                  <a:schemeClr val="accent2"/>
                </a:solidFill>
                <a:latin typeface="Calibri" pitchFamily="34" charset="0"/>
                <a:cs typeface="Calibri" pitchFamily="34" charset="0"/>
              </a:rPr>
              <a:t>July 17, 2012</a:t>
            </a:r>
          </a:p>
          <a:p>
            <a:r>
              <a:rPr lang="en-US" altLang="ja-JP" sz="1500" b="1" dirty="0" smtClean="0">
                <a:solidFill>
                  <a:schemeClr val="accent2"/>
                </a:solidFill>
                <a:latin typeface="Calibri" pitchFamily="34" charset="0"/>
                <a:cs typeface="Calibri" pitchFamily="34" charset="0"/>
              </a:rPr>
              <a:t>Chicago, IL</a:t>
            </a:r>
            <a:endParaRPr lang="en-US" altLang="ja-JP" sz="1500" b="1" dirty="0">
              <a:solidFill>
                <a:schemeClr val="accent2"/>
              </a:solidFill>
              <a:latin typeface="Calibri" pitchFamily="34" charset="0"/>
              <a:cs typeface="Calibri" pitchFamily="34" charset="0"/>
            </a:endParaRPr>
          </a:p>
        </p:txBody>
      </p:sp>
      <p:pic>
        <p:nvPicPr>
          <p:cNvPr id="28677" name="Picture 6" descr="MLibrary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39688"/>
            <a:ext cx="20875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Background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248472"/>
          </a:xfrm>
        </p:spPr>
        <p:txBody>
          <a:bodyPr>
            <a:normAutofit fontScale="77500" lnSpcReduction="20000"/>
          </a:bodyPr>
          <a:lstStyle/>
          <a:p>
            <a:r>
              <a:rPr lang="en-US" dirty="0" smtClean="0">
                <a:latin typeface="Calibri" pitchFamily="34" charset="0"/>
                <a:cs typeface="Calibri" pitchFamily="34" charset="0"/>
              </a:rPr>
              <a:t>Rising textbook </a:t>
            </a:r>
            <a:r>
              <a:rPr lang="en-US" dirty="0">
                <a:latin typeface="Calibri" pitchFamily="34" charset="0"/>
                <a:cs typeface="Calibri" pitchFamily="34" charset="0"/>
              </a:rPr>
              <a:t>c</a:t>
            </a:r>
            <a:r>
              <a:rPr lang="en-US" dirty="0" smtClean="0">
                <a:latin typeface="Calibri" pitchFamily="34" charset="0"/>
                <a:cs typeface="Calibri" pitchFamily="34" charset="0"/>
              </a:rPr>
              <a:t>osts are a concern for students so we try to make textbooks available to students whenever possible through:</a:t>
            </a:r>
          </a:p>
          <a:p>
            <a:pPr lvl="1"/>
            <a:r>
              <a:rPr lang="en-US" dirty="0" smtClean="0">
                <a:latin typeface="Calibri" pitchFamily="34" charset="0"/>
                <a:cs typeface="Calibri" pitchFamily="34" charset="0"/>
              </a:rPr>
              <a:t>Course reserves</a:t>
            </a:r>
          </a:p>
          <a:p>
            <a:pPr lvl="1"/>
            <a:r>
              <a:rPr lang="en-US" dirty="0" smtClean="0">
                <a:latin typeface="Calibri" pitchFamily="34" charset="0"/>
                <a:cs typeface="Calibri" pitchFamily="34" charset="0"/>
              </a:rPr>
              <a:t>E-books: </a:t>
            </a:r>
            <a:r>
              <a:rPr lang="en-US" dirty="0">
                <a:latin typeface="Calibri" pitchFamily="34" charset="0"/>
                <a:cs typeface="Calibri" pitchFamily="34" charset="0"/>
              </a:rPr>
              <a:t>Purchase e-textbooks when </a:t>
            </a:r>
            <a:r>
              <a:rPr lang="en-US" dirty="0" smtClean="0">
                <a:latin typeface="Calibri" pitchFamily="34" charset="0"/>
                <a:cs typeface="Calibri" pitchFamily="34" charset="0"/>
              </a:rPr>
              <a:t>possible</a:t>
            </a:r>
          </a:p>
          <a:p>
            <a:r>
              <a:rPr lang="en-US" sz="2800" dirty="0">
                <a:latin typeface="Calibri" pitchFamily="34" charset="0"/>
                <a:cs typeface="Calibri" pitchFamily="34" charset="0"/>
              </a:rPr>
              <a:t>Fall 2011: Library providing 41 e-textbooks to 2072 students in 36 classes (~ 8% of engineering courses)</a:t>
            </a:r>
          </a:p>
          <a:p>
            <a:r>
              <a:rPr lang="en-US" sz="2800" dirty="0">
                <a:latin typeface="Calibri" pitchFamily="34" charset="0"/>
                <a:cs typeface="Calibri" pitchFamily="34" charset="0"/>
              </a:rPr>
              <a:t>Vendors: </a:t>
            </a:r>
          </a:p>
          <a:p>
            <a:pPr lvl="1"/>
            <a:r>
              <a:rPr lang="en-US" dirty="0">
                <a:latin typeface="Calibri" pitchFamily="34" charset="0"/>
                <a:cs typeface="Calibri" pitchFamily="34" charset="0"/>
              </a:rPr>
              <a:t>Subscriptions: ebrary, </a:t>
            </a:r>
            <a:r>
              <a:rPr lang="en-US" dirty="0" err="1">
                <a:latin typeface="Calibri" pitchFamily="34" charset="0"/>
                <a:cs typeface="Calibri" pitchFamily="34" charset="0"/>
              </a:rPr>
              <a:t>Knovel</a:t>
            </a:r>
            <a:r>
              <a:rPr lang="en-US" dirty="0">
                <a:latin typeface="Calibri" pitchFamily="34" charset="0"/>
                <a:cs typeface="Calibri" pitchFamily="34" charset="0"/>
              </a:rPr>
              <a:t>, Safari, </a:t>
            </a:r>
            <a:r>
              <a:rPr lang="en-US" dirty="0" err="1">
                <a:latin typeface="Calibri" pitchFamily="34" charset="0"/>
                <a:cs typeface="Calibri" pitchFamily="34" charset="0"/>
              </a:rPr>
              <a:t>NetLibrary</a:t>
            </a:r>
            <a:endParaRPr lang="en-US" dirty="0">
              <a:latin typeface="Calibri" pitchFamily="34" charset="0"/>
              <a:cs typeface="Calibri" pitchFamily="34" charset="0"/>
            </a:endParaRPr>
          </a:p>
          <a:p>
            <a:pPr lvl="1"/>
            <a:r>
              <a:rPr lang="en-US" dirty="0">
                <a:latin typeface="Calibri" pitchFamily="34" charset="0"/>
                <a:cs typeface="Calibri" pitchFamily="34" charset="0"/>
              </a:rPr>
              <a:t>Single title purchases: ebrary, MyiLibrary, </a:t>
            </a:r>
            <a:r>
              <a:rPr lang="en-US" dirty="0" err="1">
                <a:latin typeface="Calibri" pitchFamily="34" charset="0"/>
                <a:cs typeface="Calibri" pitchFamily="34" charset="0"/>
              </a:rPr>
              <a:t>NetLibrary</a:t>
            </a:r>
            <a:endParaRPr lang="en-US" dirty="0">
              <a:latin typeface="Calibri" pitchFamily="34" charset="0"/>
              <a:cs typeface="Calibri" pitchFamily="34" charset="0"/>
            </a:endParaRPr>
          </a:p>
          <a:p>
            <a:pPr lvl="1"/>
            <a:r>
              <a:rPr lang="en-US" dirty="0">
                <a:latin typeface="Calibri" pitchFamily="34" charset="0"/>
                <a:cs typeface="Calibri" pitchFamily="34" charset="0"/>
              </a:rPr>
              <a:t>Packages: Elsevier, Springer, Wiley</a:t>
            </a:r>
          </a:p>
          <a:p>
            <a:r>
              <a:rPr lang="en-US" dirty="0">
                <a:latin typeface="Calibri" pitchFamily="34" charset="0"/>
                <a:cs typeface="Calibri" pitchFamily="34" charset="0"/>
              </a:rPr>
              <a:t>Are students actually using these e-textbooks</a:t>
            </a:r>
            <a:r>
              <a:rPr lang="en-US" dirty="0" smtClean="0">
                <a:latin typeface="Calibri" pitchFamily="34" charset="0"/>
                <a:cs typeface="Calibri" pitchFamily="34" charset="0"/>
              </a:rPr>
              <a:t>?</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a:t>
            </a:fld>
            <a:endParaRPr lang="en-US"/>
          </a:p>
        </p:txBody>
      </p:sp>
    </p:spTree>
    <p:extLst>
      <p:ext uri="{BB962C8B-B14F-4D97-AF65-F5344CB8AC3E}">
        <p14:creationId xmlns:p14="http://schemas.microsoft.com/office/powerpoint/2010/main" val="23847077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alibri" pitchFamily="34" charset="0"/>
                <a:cs typeface="Calibri" pitchFamily="34" charset="0"/>
              </a:rPr>
              <a:t> Method: Survey</a:t>
            </a:r>
            <a:r>
              <a:rPr lang="en-US" dirty="0" smtClean="0">
                <a:latin typeface="Calibri" pitchFamily="34" charset="0"/>
                <a:cs typeface="Calibri" pitchFamily="34" charset="0"/>
              </a:rPr>
              <a:t/>
            </a:r>
            <a:br>
              <a:rPr lang="en-US" dirty="0" smtClean="0">
                <a:latin typeface="Calibri" pitchFamily="34" charset="0"/>
                <a:cs typeface="Calibri" pitchFamily="34" charset="0"/>
              </a:rPr>
            </a:br>
            <a:r>
              <a:rPr lang="en-US" dirty="0" smtClean="0">
                <a:latin typeface="Calibri" pitchFamily="34" charset="0"/>
                <a:cs typeface="Calibri" pitchFamily="34" charset="0"/>
              </a:rPr>
              <a:t>Fall 2011</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rmAutofit/>
          </a:bodyPr>
          <a:lstStyle/>
          <a:p>
            <a:r>
              <a:rPr lang="en-US" sz="2200" dirty="0" smtClean="0">
                <a:latin typeface="Calibri" pitchFamily="34" charset="0"/>
                <a:cs typeface="Calibri" pitchFamily="34" charset="0"/>
              </a:rPr>
              <a:t>Objectives</a:t>
            </a:r>
          </a:p>
          <a:p>
            <a:pPr lvl="1">
              <a:buFont typeface="Wingdings" pitchFamily="2" charset="2"/>
              <a:buChar char="q"/>
            </a:pPr>
            <a:r>
              <a:rPr lang="en-US" sz="2200" dirty="0" smtClean="0">
                <a:latin typeface="Calibri" pitchFamily="34" charset="0"/>
                <a:cs typeface="Calibri" pitchFamily="34" charset="0"/>
              </a:rPr>
              <a:t>To help us assess usage of e-textbooks.</a:t>
            </a:r>
          </a:p>
          <a:p>
            <a:pPr lvl="1">
              <a:buFont typeface="Wingdings" pitchFamily="2" charset="2"/>
              <a:buChar char="q"/>
            </a:pPr>
            <a:r>
              <a:rPr lang="en-US" sz="2200" dirty="0" smtClean="0">
                <a:latin typeface="Calibri" pitchFamily="34" charset="0"/>
                <a:cs typeface="Calibri" pitchFamily="34" charset="0"/>
              </a:rPr>
              <a:t>To better understand student expectations of e-textbooks.</a:t>
            </a:r>
          </a:p>
          <a:p>
            <a:r>
              <a:rPr lang="en-US" sz="2200" dirty="0" smtClean="0">
                <a:latin typeface="Calibri" pitchFamily="34" charset="0"/>
                <a:cs typeface="Calibri" pitchFamily="34" charset="0"/>
              </a:rPr>
              <a:t>Methodology</a:t>
            </a:r>
          </a:p>
          <a:p>
            <a:pPr lvl="1">
              <a:buFont typeface="Wingdings" pitchFamily="2" charset="2"/>
              <a:buChar char="q"/>
            </a:pPr>
            <a:r>
              <a:rPr lang="en-US" sz="2200" dirty="0" smtClean="0">
                <a:latin typeface="Calibri" pitchFamily="34" charset="0"/>
                <a:cs typeface="Calibri" pitchFamily="34" charset="0"/>
              </a:rPr>
              <a:t>2072 students in 36 Engineering courses were invited to take a survey.</a:t>
            </a:r>
          </a:p>
          <a:p>
            <a:pPr lvl="1">
              <a:buFont typeface="Wingdings" pitchFamily="2" charset="2"/>
              <a:buChar char="q"/>
            </a:pPr>
            <a:r>
              <a:rPr lang="en-US" sz="2200" dirty="0" smtClean="0">
                <a:latin typeface="Calibri" pitchFamily="34" charset="0"/>
                <a:cs typeface="Calibri" pitchFamily="34" charset="0"/>
              </a:rPr>
              <a:t>15% response rate (n=299).</a:t>
            </a:r>
          </a:p>
          <a:p>
            <a:r>
              <a:rPr lang="en-US" sz="2200" dirty="0" smtClean="0">
                <a:latin typeface="Calibri" pitchFamily="34" charset="0"/>
                <a:cs typeface="Calibri" pitchFamily="34" charset="0"/>
              </a:rPr>
              <a:t>The survey contained twenty-one questions, divided into three sections: (</a:t>
            </a:r>
            <a:r>
              <a:rPr lang="en-US" sz="2200" dirty="0">
                <a:latin typeface="Calibri" pitchFamily="34" charset="0"/>
                <a:cs typeface="Calibri" pitchFamily="34" charset="0"/>
              </a:rPr>
              <a:t>1</a:t>
            </a:r>
            <a:r>
              <a:rPr lang="en-US" sz="2200" dirty="0" smtClean="0">
                <a:latin typeface="Calibri" pitchFamily="34" charset="0"/>
                <a:cs typeface="Calibri" pitchFamily="34" charset="0"/>
              </a:rPr>
              <a:t>) Demographics, (2) Awareness of the existence of the e-textbook, and (</a:t>
            </a:r>
            <a:r>
              <a:rPr lang="en-US" sz="2200" dirty="0">
                <a:latin typeface="Calibri" pitchFamily="34" charset="0"/>
                <a:cs typeface="Calibri" pitchFamily="34" charset="0"/>
              </a:rPr>
              <a:t>3</a:t>
            </a:r>
            <a:r>
              <a:rPr lang="en-US" sz="2200" dirty="0" smtClean="0">
                <a:latin typeface="Calibri" pitchFamily="34" charset="0"/>
                <a:cs typeface="Calibri" pitchFamily="34" charset="0"/>
              </a:rPr>
              <a:t>) Student’s e-textbook experience.</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a:t>
            </a:fld>
            <a:endParaRPr lang="en-US"/>
          </a:p>
        </p:txBody>
      </p:sp>
    </p:spTree>
    <p:extLst>
      <p:ext uri="{BB962C8B-B14F-4D97-AF65-F5344CB8AC3E}">
        <p14:creationId xmlns:p14="http://schemas.microsoft.com/office/powerpoint/2010/main" val="30148891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008112"/>
          </a:xfrm>
        </p:spPr>
        <p:txBody>
          <a:bodyPr/>
          <a:lstStyle/>
          <a:p>
            <a:pPr algn="ctr"/>
            <a:r>
              <a:rPr lang="en-US" dirty="0" smtClean="0">
                <a:latin typeface="Calibri" pitchFamily="34" charset="0"/>
                <a:cs typeface="Calibri" pitchFamily="34" charset="0"/>
              </a:rPr>
              <a:t>Demographics - Vendors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4</a:t>
            </a:fld>
            <a:endParaRPr lang="en-US"/>
          </a:p>
        </p:txBody>
      </p:sp>
      <p:sp>
        <p:nvSpPr>
          <p:cNvPr id="5" name="TextBox 4"/>
          <p:cNvSpPr txBox="1"/>
          <p:nvPr/>
        </p:nvSpPr>
        <p:spPr>
          <a:xfrm>
            <a:off x="2790610" y="2160000"/>
            <a:ext cx="184666" cy="369332"/>
          </a:xfrm>
          <a:prstGeom prst="rect">
            <a:avLst/>
          </a:prstGeom>
          <a:noFill/>
        </p:spPr>
        <p:txBody>
          <a:bodyPr wrap="none" rtlCol="0">
            <a:spAutoFit/>
          </a:bodyPr>
          <a:lstStyle/>
          <a:p>
            <a:endParaRPr lang="en-US" dirty="0"/>
          </a:p>
        </p:txBody>
      </p:sp>
      <p:pic>
        <p:nvPicPr>
          <p:cNvPr id="14" name="Content Placeholder 13" descr="Picture 2.jpg"/>
          <p:cNvPicPr>
            <a:picLocks noGrp="1" noChangeAspect="1"/>
          </p:cNvPicPr>
          <p:nvPr>
            <p:ph idx="1"/>
          </p:nvPr>
        </p:nvPicPr>
        <p:blipFill>
          <a:blip r:embed="rId2">
            <a:extLst>
              <a:ext uri="{28A0092B-C50C-407E-A947-70E740481C1C}">
                <a14:useLocalDpi xmlns:a14="http://schemas.microsoft.com/office/drawing/2010/main" val="0"/>
              </a:ext>
            </a:extLst>
          </a:blip>
          <a:srcRect l="-27564" r="-27564"/>
          <a:stretch>
            <a:fillRect/>
          </a:stretch>
        </p:blipFill>
        <p:spPr>
          <a:xfrm>
            <a:off x="-1332656" y="1361751"/>
            <a:ext cx="11639117" cy="5496249"/>
          </a:xfrm>
        </p:spPr>
      </p:pic>
    </p:spTree>
    <p:extLst>
      <p:ext uri="{BB962C8B-B14F-4D97-AF65-F5344CB8AC3E}">
        <p14:creationId xmlns:p14="http://schemas.microsoft.com/office/powerpoint/2010/main" val="38611033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Student Status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5</a:t>
            </a:fld>
            <a:endParaRPr lang="en-US"/>
          </a:p>
        </p:txBody>
      </p:sp>
      <p:pic>
        <p:nvPicPr>
          <p:cNvPr id="7" name="Content Placeholder 6" descr="Picture 3.jpg"/>
          <p:cNvPicPr>
            <a:picLocks noGrp="1" noChangeAspect="1"/>
          </p:cNvPicPr>
          <p:nvPr>
            <p:ph idx="1"/>
          </p:nvPr>
        </p:nvPicPr>
        <p:blipFill>
          <a:blip r:embed="rId2">
            <a:extLst>
              <a:ext uri="{28A0092B-C50C-407E-A947-70E740481C1C}">
                <a14:useLocalDpi xmlns:a14="http://schemas.microsoft.com/office/drawing/2010/main" val="0"/>
              </a:ext>
            </a:extLst>
          </a:blip>
          <a:srcRect t="-9564" b="-9564"/>
          <a:stretch>
            <a:fillRect/>
          </a:stretch>
        </p:blipFill>
        <p:spPr/>
      </p:pic>
    </p:spTree>
    <p:extLst>
      <p:ext uri="{BB962C8B-B14F-4D97-AF65-F5344CB8AC3E}">
        <p14:creationId xmlns:p14="http://schemas.microsoft.com/office/powerpoint/2010/main" val="28739832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 Gender</a:t>
            </a:r>
            <a:endParaRPr lang="en-US" dirty="0">
              <a:latin typeface="Calibri" pitchFamily="34" charset="0"/>
              <a:cs typeface="Calibri" pitchFamily="34" charset="0"/>
            </a:endParaRPr>
          </a:p>
        </p:txBody>
      </p:sp>
      <p:pic>
        <p:nvPicPr>
          <p:cNvPr id="5" name="Content Placeholder 4" descr="Picture 4.jpg"/>
          <p:cNvPicPr>
            <a:picLocks noGrp="1" noChangeAspect="1"/>
          </p:cNvPicPr>
          <p:nvPr>
            <p:ph idx="1"/>
          </p:nvPr>
        </p:nvPicPr>
        <p:blipFill>
          <a:blip r:embed="rId2">
            <a:extLst>
              <a:ext uri="{28A0092B-C50C-407E-A947-70E740481C1C}">
                <a14:useLocalDpi xmlns:a14="http://schemas.microsoft.com/office/drawing/2010/main" val="0"/>
              </a:ext>
            </a:extLst>
          </a:blip>
          <a:srcRect l="-2678" r="-2678"/>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6</a:t>
            </a:fld>
            <a:endParaRPr lang="en-US"/>
          </a:p>
        </p:txBody>
      </p:sp>
    </p:spTree>
    <p:extLst>
      <p:ext uri="{BB962C8B-B14F-4D97-AF65-F5344CB8AC3E}">
        <p14:creationId xmlns:p14="http://schemas.microsoft.com/office/powerpoint/2010/main" val="34026414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Awareness</a:t>
            </a:r>
            <a:endParaRPr lang="en-US" dirty="0">
              <a:latin typeface="Calibri" pitchFamily="34" charset="0"/>
              <a:cs typeface="Calibri" pitchFamily="34" charset="0"/>
            </a:endParaRPr>
          </a:p>
        </p:txBody>
      </p:sp>
      <p:pic>
        <p:nvPicPr>
          <p:cNvPr id="5" name="Content Placeholder 4" descr="Picture 5.jpg"/>
          <p:cNvPicPr>
            <a:picLocks noGrp="1" noChangeAspect="1"/>
          </p:cNvPicPr>
          <p:nvPr>
            <p:ph idx="1"/>
          </p:nvPr>
        </p:nvPicPr>
        <p:blipFill>
          <a:blip r:embed="rId2">
            <a:extLst>
              <a:ext uri="{28A0092B-C50C-407E-A947-70E740481C1C}">
                <a14:useLocalDpi xmlns:a14="http://schemas.microsoft.com/office/drawing/2010/main" val="0"/>
              </a:ext>
            </a:extLst>
          </a:blip>
          <a:srcRect l="-8732" r="-873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7</a:t>
            </a:fld>
            <a:endParaRPr lang="en-US"/>
          </a:p>
        </p:txBody>
      </p:sp>
    </p:spTree>
    <p:extLst>
      <p:ext uri="{BB962C8B-B14F-4D97-AF65-F5344CB8AC3E}">
        <p14:creationId xmlns:p14="http://schemas.microsoft.com/office/powerpoint/2010/main" val="19792120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Usage</a:t>
            </a:r>
            <a:endParaRPr lang="en-US" dirty="0">
              <a:latin typeface="Calibri" pitchFamily="34" charset="0"/>
              <a:cs typeface="Calibri" pitchFamily="34" charset="0"/>
            </a:endParaRPr>
          </a:p>
        </p:txBody>
      </p:sp>
      <p:pic>
        <p:nvPicPr>
          <p:cNvPr id="5" name="Content Placeholder 4" descr="Picture 6.jpg"/>
          <p:cNvPicPr>
            <a:picLocks noGrp="1" noChangeAspect="1"/>
          </p:cNvPicPr>
          <p:nvPr>
            <p:ph idx="1"/>
          </p:nvPr>
        </p:nvPicPr>
        <p:blipFill>
          <a:blip r:embed="rId2">
            <a:extLst>
              <a:ext uri="{28A0092B-C50C-407E-A947-70E740481C1C}">
                <a14:useLocalDpi xmlns:a14="http://schemas.microsoft.com/office/drawing/2010/main" val="0"/>
              </a:ext>
            </a:extLst>
          </a:blip>
          <a:srcRect t="-9242" b="-924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8</a:t>
            </a:fld>
            <a:endParaRPr lang="en-US"/>
          </a:p>
        </p:txBody>
      </p:sp>
    </p:spTree>
    <p:extLst>
      <p:ext uri="{BB962C8B-B14F-4D97-AF65-F5344CB8AC3E}">
        <p14:creationId xmlns:p14="http://schemas.microsoft.com/office/powerpoint/2010/main" val="8976699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U</a:t>
            </a:r>
            <a:r>
              <a:rPr lang="en-US" dirty="0" smtClean="0">
                <a:latin typeface="Calibri" pitchFamily="34" charset="0"/>
                <a:cs typeface="Calibri" pitchFamily="34" charset="0"/>
              </a:rPr>
              <a:t>sage based on Awareness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9</a:t>
            </a:fld>
            <a:endParaRPr lang="en-US"/>
          </a:p>
        </p:txBody>
      </p:sp>
      <p:pic>
        <p:nvPicPr>
          <p:cNvPr id="9" name="Content Placeholder 8" descr="Picture 9.jpg"/>
          <p:cNvPicPr>
            <a:picLocks noGrp="1" noChangeAspect="1"/>
          </p:cNvPicPr>
          <p:nvPr>
            <p:ph idx="1"/>
          </p:nvPr>
        </p:nvPicPr>
        <p:blipFill>
          <a:blip r:embed="rId2">
            <a:extLst>
              <a:ext uri="{28A0092B-C50C-407E-A947-70E740481C1C}">
                <a14:useLocalDpi xmlns:a14="http://schemas.microsoft.com/office/drawing/2010/main" val="0"/>
              </a:ext>
            </a:extLst>
          </a:blip>
          <a:srcRect l="-7844" r="-7844"/>
          <a:stretch>
            <a:fillRect/>
          </a:stretch>
        </p:blipFill>
        <p:spPr/>
      </p:pic>
    </p:spTree>
    <p:extLst>
      <p:ext uri="{BB962C8B-B14F-4D97-AF65-F5344CB8AC3E}">
        <p14:creationId xmlns:p14="http://schemas.microsoft.com/office/powerpoint/2010/main" val="16876676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680520"/>
          </a:xfrm>
        </p:spPr>
        <p:txBody>
          <a:bodyPr>
            <a:noAutofit/>
          </a:bodyPr>
          <a:lstStyle/>
          <a:p>
            <a:r>
              <a:rPr lang="en-US" sz="1950" dirty="0" smtClean="0">
                <a:latin typeface="Calibri" pitchFamily="34" charset="0"/>
                <a:cs typeface="Calibri" pitchFamily="34" charset="0"/>
              </a:rPr>
              <a:t>Research Question: What influences Library e-book usage?</a:t>
            </a:r>
          </a:p>
          <a:p>
            <a:r>
              <a:rPr lang="en-US" sz="1950" dirty="0" smtClean="0">
                <a:latin typeface="Calibri" pitchFamily="34" charset="0"/>
                <a:cs typeface="Calibri" pitchFamily="34" charset="0"/>
              </a:rPr>
              <a:t>Hypothesis: Students are more likely to use an electronic copy of their assigned textbooks from the library when they are informed of its availability </a:t>
            </a:r>
          </a:p>
          <a:p>
            <a:r>
              <a:rPr lang="en-US" sz="1950" dirty="0" smtClean="0">
                <a:latin typeface="Calibri" pitchFamily="34" charset="0"/>
                <a:cs typeface="Calibri" pitchFamily="34" charset="0"/>
              </a:rPr>
              <a:t>Method: </a:t>
            </a:r>
            <a:r>
              <a:rPr lang="en-US" sz="1950" dirty="0" err="1" smtClean="0">
                <a:latin typeface="Calibri" pitchFamily="34" charset="0"/>
                <a:cs typeface="Calibri" pitchFamily="34" charset="0"/>
              </a:rPr>
              <a:t>Logit</a:t>
            </a:r>
            <a:r>
              <a:rPr lang="en-US" sz="1950" dirty="0" smtClean="0">
                <a:latin typeface="Calibri" pitchFamily="34" charset="0"/>
                <a:cs typeface="Calibri" pitchFamily="34" charset="0"/>
              </a:rPr>
              <a:t> estimation </a:t>
            </a:r>
          </a:p>
          <a:p>
            <a:r>
              <a:rPr lang="en-US" sz="1950" dirty="0" smtClean="0">
                <a:latin typeface="Calibri" pitchFamily="34" charset="0"/>
                <a:cs typeface="Calibri" pitchFamily="34" charset="0"/>
              </a:rPr>
              <a:t>Findings: </a:t>
            </a:r>
          </a:p>
          <a:p>
            <a:pPr lvl="1">
              <a:buFont typeface="Wingdings" pitchFamily="2" charset="2"/>
              <a:buChar char="§"/>
            </a:pPr>
            <a:r>
              <a:rPr lang="en-US" sz="1950" dirty="0" smtClean="0">
                <a:latin typeface="Calibri" pitchFamily="34" charset="0"/>
                <a:cs typeface="Calibri" pitchFamily="34" charset="0"/>
              </a:rPr>
              <a:t>Students are more likely to use library copies of e-textbooks when they know there is a copy available.</a:t>
            </a:r>
          </a:p>
          <a:p>
            <a:pPr lvl="1">
              <a:buFont typeface="Wingdings" pitchFamily="2" charset="2"/>
              <a:buChar char="§"/>
            </a:pPr>
            <a:r>
              <a:rPr lang="en-US" sz="1950" dirty="0" smtClean="0">
                <a:latin typeface="Calibri" pitchFamily="34" charset="0"/>
                <a:cs typeface="Calibri" pitchFamily="34" charset="0"/>
              </a:rPr>
              <a:t>On substantive side: Students are about 51% more likely to use library electronic copies given the advanced notice.</a:t>
            </a:r>
          </a:p>
          <a:p>
            <a:pPr lvl="1">
              <a:buFont typeface="Wingdings" pitchFamily="2" charset="2"/>
              <a:buChar char="§"/>
            </a:pPr>
            <a:r>
              <a:rPr lang="en-US" sz="1950" dirty="0" smtClean="0">
                <a:latin typeface="Calibri" pitchFamily="34" charset="0"/>
                <a:cs typeface="Calibri" pitchFamily="34" charset="0"/>
              </a:rPr>
              <a:t>By controlling for other variables associated with the outcome of student’s library textbook use, providing students with information about the availability of electronic copies has the most significant impact on increasing student use of e-textbooks from the library.</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10</a:t>
            </a:fld>
            <a:endParaRPr lang="en-US" dirty="0"/>
          </a:p>
        </p:txBody>
      </p:sp>
    </p:spTree>
    <p:extLst>
      <p:ext uri="{BB962C8B-B14F-4D97-AF65-F5344CB8AC3E}">
        <p14:creationId xmlns:p14="http://schemas.microsoft.com/office/powerpoint/2010/main" val="194461756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a:xfrm>
            <a:off x="457200" y="6245225"/>
            <a:ext cx="2133600" cy="476250"/>
          </a:xfrm>
        </p:spPr>
        <p:txBody>
          <a:bodyPr/>
          <a:lstStyle/>
          <a:p>
            <a:fld id="{A674EE97-9643-5846-9928-60A3514F42B2}" type="slidenum">
              <a:rPr lang="en-US" smtClean="0"/>
              <a:pPr/>
              <a:t>11</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101663981"/>
              </p:ext>
            </p:extLst>
          </p:nvPr>
        </p:nvGraphicFramePr>
        <p:xfrm>
          <a:off x="971600" y="620688"/>
          <a:ext cx="7224464" cy="6502018"/>
        </p:xfrm>
        <a:graphic>
          <a:graphicData uri="http://schemas.openxmlformats.org/presentationml/2006/ole">
            <mc:AlternateContent xmlns:mc="http://schemas.openxmlformats.org/markup-compatibility/2006">
              <mc:Choice xmlns:v="urn:schemas-microsoft-com:vml" Requires="v">
                <p:oleObj spid="_x0000_s1080" name="Document" r:id="rId4" imgW="6096000" imgH="5486400" progId="Word.Document.12">
                  <p:embed/>
                </p:oleObj>
              </mc:Choice>
              <mc:Fallback>
                <p:oleObj name="Document" r:id="rId4" imgW="6096000" imgH="5486400" progId="Word.Document.12">
                  <p:embed/>
                  <p:pic>
                    <p:nvPicPr>
                      <p:cNvPr id="0" name=""/>
                      <p:cNvPicPr/>
                      <p:nvPr/>
                    </p:nvPicPr>
                    <p:blipFill>
                      <a:blip r:embed="rId5"/>
                      <a:stretch>
                        <a:fillRect/>
                      </a:stretch>
                    </p:blipFill>
                    <p:spPr>
                      <a:xfrm>
                        <a:off x="971600" y="620688"/>
                        <a:ext cx="7224464" cy="6502018"/>
                      </a:xfrm>
                      <a:prstGeom prst="rect">
                        <a:avLst/>
                      </a:prstGeom>
                    </p:spPr>
                  </p:pic>
                </p:oleObj>
              </mc:Fallback>
            </mc:AlternateContent>
          </a:graphicData>
        </a:graphic>
      </p:graphicFrame>
    </p:spTree>
    <p:extLst>
      <p:ext uri="{BB962C8B-B14F-4D97-AF65-F5344CB8AC3E}">
        <p14:creationId xmlns:p14="http://schemas.microsoft.com/office/powerpoint/2010/main" val="206991086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Perception</a:t>
            </a: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Our survey asked students for their perceptions of their e-textbooks in regard to 12 criteria.  For each criterion (e.g., “Easy to Use”) we asked the students to answer Strongly Disagree, Disagree, Agree, Strongly Agree, or Don’t Know.</a:t>
            </a:r>
          </a:p>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When we sort the results by vendor, we gain a glimpse into comparative student perceptions of the platforms offered by the various vendors.</a:t>
            </a:r>
          </a:p>
          <a:p>
            <a:pPr marL="0" indent="0">
              <a:buNone/>
            </a:pP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12</a:t>
            </a:fld>
            <a:endParaRPr lang="en-US"/>
          </a:p>
        </p:txBody>
      </p:sp>
    </p:spTree>
    <p:extLst>
      <p:ext uri="{BB962C8B-B14F-4D97-AF65-F5344CB8AC3E}">
        <p14:creationId xmlns:p14="http://schemas.microsoft.com/office/powerpoint/2010/main" val="16406621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10 		9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16 		0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39 		13</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19 		2</a:t>
            </a:r>
          </a:p>
          <a:p>
            <a:r>
              <a:rPr lang="en-US" sz="2200" dirty="0" smtClean="0">
                <a:latin typeface="Calibri" pitchFamily="34" charset="0"/>
                <a:cs typeface="Calibri" pitchFamily="34" charset="0"/>
              </a:rPr>
              <a:t>Springer: 		5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p>
          <a:p>
            <a:r>
              <a:rPr lang="en-US" sz="2200" dirty="0" smtClean="0">
                <a:latin typeface="Calibri" pitchFamily="34" charset="0"/>
                <a:cs typeface="Calibri" pitchFamily="34" charset="0"/>
              </a:rPr>
              <a:t>Totals:		99		26</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13</a:t>
            </a:fld>
            <a:endParaRPr lang="en-US"/>
          </a:p>
        </p:txBody>
      </p:sp>
    </p:spTree>
    <p:extLst>
      <p:ext uri="{BB962C8B-B14F-4D97-AF65-F5344CB8AC3E}">
        <p14:creationId xmlns:p14="http://schemas.microsoft.com/office/powerpoint/2010/main" val="34925106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 – Comments</a:t>
            </a:r>
            <a:endParaRPr lang="en-US" sz="2200" dirty="0">
              <a:latin typeface="Calibri" pitchFamily="34" charset="0"/>
              <a:cs typeface="Calibri" pitchFamily="34" charset="0"/>
            </a:endParaRP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“Easy to use, quick access.”  (Wiley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“While the textbook is good to have in general, [its] division into multiple subsections is annoying; if you open a given section as a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it give ~30 pages, which may or may not be equal to the actual section length.”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14</a:t>
            </a:fld>
            <a:endParaRPr lang="en-US"/>
          </a:p>
        </p:txBody>
      </p:sp>
    </p:spTree>
    <p:extLst>
      <p:ext uri="{BB962C8B-B14F-4D97-AF65-F5344CB8AC3E}">
        <p14:creationId xmlns:p14="http://schemas.microsoft.com/office/powerpoint/2010/main" val="369178137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Access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6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14 		2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42 		11 </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18 		2 </a:t>
            </a:r>
          </a:p>
          <a:p>
            <a:r>
              <a:rPr lang="en-US" sz="2200" dirty="0" smtClean="0">
                <a:latin typeface="Calibri" pitchFamily="34" charset="0"/>
                <a:cs typeface="Calibri" pitchFamily="34" charset="0"/>
              </a:rPr>
              <a:t>Springer: 		4 		3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 </a:t>
            </a:r>
          </a:p>
          <a:p>
            <a:r>
              <a:rPr lang="en-US" sz="2200" dirty="0" smtClean="0">
                <a:latin typeface="Calibri" pitchFamily="34" charset="0"/>
                <a:cs typeface="Calibri" pitchFamily="34" charset="0"/>
              </a:rPr>
              <a:t>Totals:		101		24</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15</a:t>
            </a:fld>
            <a:endParaRPr lang="en-US"/>
          </a:p>
        </p:txBody>
      </p:sp>
    </p:spTree>
    <p:extLst>
      <p:ext uri="{BB962C8B-B14F-4D97-AF65-F5344CB8AC3E}">
        <p14:creationId xmlns:p14="http://schemas.microsoft.com/office/powerpoint/2010/main" val="23750572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Access – Comments</a:t>
            </a:r>
          </a:p>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“I can access the textbooks without lugging the hard copies around.  Only once did I have trouble accessing the book.”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“Seemed to be a maximum number of people able to view product [at] a given time.  This caused the book to be inaccessible at times.”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16</a:t>
            </a:fld>
            <a:endParaRPr lang="en-US"/>
          </a:p>
        </p:txBody>
      </p:sp>
    </p:spTree>
    <p:extLst>
      <p:ext uri="{BB962C8B-B14F-4D97-AF65-F5344CB8AC3E}">
        <p14:creationId xmlns:p14="http://schemas.microsoft.com/office/powerpoint/2010/main" val="172056058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16 		7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13 		3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30 		22 </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16 		5 </a:t>
            </a:r>
          </a:p>
          <a:p>
            <a:r>
              <a:rPr lang="en-US" sz="2200" dirty="0" smtClean="0">
                <a:latin typeface="Calibri" pitchFamily="34" charset="0"/>
                <a:cs typeface="Calibri" pitchFamily="34" charset="0"/>
              </a:rPr>
              <a:t>Springer: 		4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r>
              <a:rPr lang="en-US" sz="2200" dirty="0" smtClean="0">
                <a:latin typeface="Calibri" pitchFamily="34" charset="0"/>
                <a:cs typeface="Calibri" pitchFamily="34" charset="0"/>
              </a:rPr>
              <a:t>Totals:		99		39</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17</a:t>
            </a:fld>
            <a:endParaRPr lang="en-US"/>
          </a:p>
        </p:txBody>
      </p:sp>
    </p:spTree>
    <p:extLst>
      <p:ext uri="{BB962C8B-B14F-4D97-AF65-F5344CB8AC3E}">
        <p14:creationId xmlns:p14="http://schemas.microsoft.com/office/powerpoint/2010/main" val="92807734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“It was an easy book to [read] online…”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quality is bad so it’s difficult to read even when zoomed in…”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18</a:t>
            </a:fld>
            <a:endParaRPr lang="en-US"/>
          </a:p>
        </p:txBody>
      </p:sp>
    </p:spTree>
    <p:extLst>
      <p:ext uri="{BB962C8B-B14F-4D97-AF65-F5344CB8AC3E}">
        <p14:creationId xmlns:p14="http://schemas.microsoft.com/office/powerpoint/2010/main" val="3561868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5 		9</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1</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18 		19</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15 		3</a:t>
            </a:r>
          </a:p>
          <a:p>
            <a:r>
              <a:rPr lang="en-US" sz="2200" dirty="0" smtClean="0">
                <a:latin typeface="Calibri" pitchFamily="34" charset="0"/>
                <a:cs typeface="Calibri" pitchFamily="34" charset="0"/>
              </a:rPr>
              <a:t>Springer: 		0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1</a:t>
            </a:r>
          </a:p>
          <a:p>
            <a:r>
              <a:rPr lang="en-US" sz="2200" dirty="0" smtClean="0">
                <a:latin typeface="Calibri" pitchFamily="34" charset="0"/>
                <a:cs typeface="Calibri" pitchFamily="34" charset="0"/>
              </a:rPr>
              <a:t>Totals:		56		35</a:t>
            </a:r>
          </a:p>
          <a:p>
            <a:pPr marL="0" indent="0">
              <a:buNone/>
            </a:pPr>
            <a:r>
              <a:rPr lang="en-US" sz="1800" dirty="0">
                <a:latin typeface="Calibri" pitchFamily="34" charset="0"/>
                <a:cs typeface="Calibri" pitchFamily="34" charset="0"/>
              </a:rPr>
              <a:t>	</a:t>
            </a:r>
            <a:r>
              <a:rPr lang="en-US" sz="18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19</a:t>
            </a:fld>
            <a:endParaRPr lang="en-US"/>
          </a:p>
        </p:txBody>
      </p:sp>
    </p:spTree>
    <p:extLst>
      <p:ext uri="{BB962C8B-B14F-4D97-AF65-F5344CB8AC3E}">
        <p14:creationId xmlns:p14="http://schemas.microsoft.com/office/powerpoint/2010/main" val="26940689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attempted to print out a diagram from the textbook.  The diagram was impossible to read, so I just wasted paper by printing it out.”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20</a:t>
            </a:fld>
            <a:endParaRPr lang="en-US"/>
          </a:p>
        </p:txBody>
      </p:sp>
    </p:spTree>
    <p:extLst>
      <p:ext uri="{BB962C8B-B14F-4D97-AF65-F5344CB8AC3E}">
        <p14:creationId xmlns:p14="http://schemas.microsoft.com/office/powerpoint/2010/main" val="388579755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Share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6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1</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21 		16</a:t>
            </a:r>
          </a:p>
          <a:p>
            <a:r>
              <a:rPr lang="en-US" sz="2200" dirty="0" smtClean="0">
                <a:latin typeface="Calibri" pitchFamily="34" charset="0"/>
                <a:cs typeface="Calibri" pitchFamily="34" charset="0"/>
              </a:rPr>
              <a:t>Safari:		7 		1</a:t>
            </a:r>
          </a:p>
          <a:p>
            <a:r>
              <a:rPr lang="en-US" sz="2200" dirty="0" smtClean="0">
                <a:latin typeface="Calibri" pitchFamily="34" charset="0"/>
                <a:cs typeface="Calibri" pitchFamily="34" charset="0"/>
              </a:rPr>
              <a:t>Wiley:		10 		2</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1</a:t>
            </a:r>
          </a:p>
          <a:p>
            <a:r>
              <a:rPr lang="en-US" sz="2200" dirty="0" smtClean="0">
                <a:latin typeface="Calibri" pitchFamily="34" charset="0"/>
                <a:cs typeface="Calibri" pitchFamily="34" charset="0"/>
              </a:rPr>
              <a:t>Totals:		55		26</a:t>
            </a:r>
          </a:p>
          <a:p>
            <a:pPr marL="0" indent="0">
              <a:buNone/>
            </a:pPr>
            <a:r>
              <a:rPr lang="en-US" sz="1800" dirty="0">
                <a:latin typeface="Calibri" pitchFamily="34" charset="0"/>
                <a:cs typeface="Calibri" pitchFamily="34" charset="0"/>
              </a:rPr>
              <a:t>	</a:t>
            </a:r>
            <a:r>
              <a:rPr lang="en-US" sz="18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21</a:t>
            </a:fld>
            <a:endParaRPr lang="en-US"/>
          </a:p>
        </p:txBody>
      </p:sp>
    </p:spTree>
    <p:extLst>
      <p:ext uri="{BB962C8B-B14F-4D97-AF65-F5344CB8AC3E}">
        <p14:creationId xmlns:p14="http://schemas.microsoft.com/office/powerpoint/2010/main" val="409417656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Copy and Paste Content from E-Books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5 		9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7 		4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12 		19 </a:t>
            </a:r>
          </a:p>
          <a:p>
            <a:r>
              <a:rPr lang="en-US" sz="2200" dirty="0" smtClean="0">
                <a:latin typeface="Calibri" pitchFamily="34" charset="0"/>
                <a:cs typeface="Calibri" pitchFamily="34" charset="0"/>
              </a:rPr>
              <a:t>Safari:		6 		0 </a:t>
            </a:r>
          </a:p>
          <a:p>
            <a:r>
              <a:rPr lang="en-US" sz="2200" dirty="0" smtClean="0">
                <a:latin typeface="Calibri" pitchFamily="34" charset="0"/>
                <a:cs typeface="Calibri" pitchFamily="34" charset="0"/>
              </a:rPr>
              <a:t>Wiley:		8 		5 </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39		38 </a:t>
            </a:r>
          </a:p>
          <a:p>
            <a:pPr marL="0" indent="0">
              <a:buNone/>
            </a:pP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22</a:t>
            </a:fld>
            <a:endParaRPr lang="en-US"/>
          </a:p>
        </p:txBody>
      </p:sp>
    </p:spTree>
    <p:extLst>
      <p:ext uri="{BB962C8B-B14F-4D97-AF65-F5344CB8AC3E}">
        <p14:creationId xmlns:p14="http://schemas.microsoft.com/office/powerpoint/2010/main" val="124996294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Highlight and Take Notes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4 		12</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3 		9</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9 		23</a:t>
            </a:r>
          </a:p>
          <a:p>
            <a:r>
              <a:rPr lang="en-US" sz="2200" dirty="0" smtClean="0">
                <a:latin typeface="Calibri" pitchFamily="34" charset="0"/>
                <a:cs typeface="Calibri" pitchFamily="34" charset="0"/>
              </a:rPr>
              <a:t>Safari:		5 		4</a:t>
            </a:r>
          </a:p>
          <a:p>
            <a:r>
              <a:rPr lang="en-US" sz="2200" dirty="0" smtClean="0">
                <a:latin typeface="Calibri" pitchFamily="34" charset="0"/>
                <a:cs typeface="Calibri" pitchFamily="34" charset="0"/>
              </a:rPr>
              <a:t>Wiley:		7 		8</a:t>
            </a:r>
          </a:p>
          <a:p>
            <a:r>
              <a:rPr lang="en-US" sz="2200" dirty="0" smtClean="0">
                <a:latin typeface="Calibri" pitchFamily="34" charset="0"/>
                <a:cs typeface="Calibri" pitchFamily="34" charset="0"/>
              </a:rPr>
              <a:t>Springer: 		2 		2</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30		58</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23</a:t>
            </a:fld>
            <a:endParaRPr lang="en-US"/>
          </a:p>
        </p:txBody>
      </p:sp>
    </p:spTree>
    <p:extLst>
      <p:ext uri="{BB962C8B-B14F-4D97-AF65-F5344CB8AC3E}">
        <p14:creationId xmlns:p14="http://schemas.microsoft.com/office/powerpoint/2010/main" val="260128355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Highlight and Take Notes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“…being able to ‘take notes’ on the pages is key for me.  I use a PDF editor that can write on the page…”  (Safari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t>
            </a:r>
            <a:r>
              <a:rPr lang="en-US" sz="2200" dirty="0" err="1" smtClean="0">
                <a:latin typeface="Calibri" pitchFamily="34" charset="0"/>
                <a:cs typeface="Calibri" pitchFamily="34" charset="0"/>
              </a:rPr>
              <a:t>couldn</a:t>
            </a:r>
            <a:r>
              <a:rPr lang="fr-FR" sz="2200" dirty="0" smtClean="0">
                <a:latin typeface="Calibri" pitchFamily="34" charset="0"/>
                <a:cs typeface="Calibri" pitchFamily="34" charset="0"/>
              </a:rPr>
              <a:t>’</a:t>
            </a:r>
            <a:r>
              <a:rPr lang="en-US" sz="2200" dirty="0" smtClean="0">
                <a:latin typeface="Calibri" pitchFamily="34" charset="0"/>
                <a:cs typeface="Calibri" pitchFamily="34" charset="0"/>
              </a:rPr>
              <a:t>t figure out how to high light or take notes.”  (Wiley book)</a:t>
            </a:r>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24</a:t>
            </a:fld>
            <a:endParaRPr lang="en-US"/>
          </a:p>
        </p:txBody>
      </p:sp>
    </p:spTree>
    <p:extLst>
      <p:ext uri="{BB962C8B-B14F-4D97-AF65-F5344CB8AC3E}">
        <p14:creationId xmlns:p14="http://schemas.microsoft.com/office/powerpoint/2010/main" val="11618728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Share Notes and Highlights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 		8</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2 		8</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9 		21</a:t>
            </a:r>
          </a:p>
          <a:p>
            <a:r>
              <a:rPr lang="en-US" sz="2200" dirty="0" smtClean="0">
                <a:latin typeface="Calibri" pitchFamily="34" charset="0"/>
                <a:cs typeface="Calibri" pitchFamily="34" charset="0"/>
              </a:rPr>
              <a:t>Safari:		5 		3</a:t>
            </a:r>
          </a:p>
          <a:p>
            <a:r>
              <a:rPr lang="en-US" sz="2200" dirty="0" smtClean="0">
                <a:latin typeface="Calibri" pitchFamily="34" charset="0"/>
                <a:cs typeface="Calibri" pitchFamily="34" charset="0"/>
              </a:rPr>
              <a:t>Wiley:		7 		7</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25		48</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25</a:t>
            </a:fld>
            <a:endParaRPr lang="en-US"/>
          </a:p>
        </p:txBody>
      </p:sp>
    </p:spTree>
    <p:extLst>
      <p:ext uri="{BB962C8B-B14F-4D97-AF65-F5344CB8AC3E}">
        <p14:creationId xmlns:p14="http://schemas.microsoft.com/office/powerpoint/2010/main" val="113597944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Search for Particular Words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3</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2</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35 		8</a:t>
            </a:r>
          </a:p>
          <a:p>
            <a:r>
              <a:rPr lang="en-US" sz="2200" dirty="0" smtClean="0">
                <a:latin typeface="Calibri" pitchFamily="34" charset="0"/>
                <a:cs typeface="Calibri" pitchFamily="34" charset="0"/>
              </a:rPr>
              <a:t>Safari:		6 		0</a:t>
            </a:r>
          </a:p>
          <a:p>
            <a:r>
              <a:rPr lang="en-US" sz="2200" dirty="0" smtClean="0">
                <a:latin typeface="Calibri" pitchFamily="34" charset="0"/>
                <a:cs typeface="Calibri" pitchFamily="34" charset="0"/>
              </a:rPr>
              <a:t>Wiley:		15 		2</a:t>
            </a:r>
          </a:p>
          <a:p>
            <a:r>
              <a:rPr lang="en-US" sz="2200" dirty="0" smtClean="0">
                <a:latin typeface="Calibri" pitchFamily="34" charset="0"/>
                <a:cs typeface="Calibri" pitchFamily="34" charset="0"/>
              </a:rPr>
              <a:t>Springer: 		3 		3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p>
          <a:p>
            <a:r>
              <a:rPr lang="en-US" sz="2200" dirty="0" smtClean="0">
                <a:latin typeface="Calibri" pitchFamily="34" charset="0"/>
                <a:cs typeface="Calibri" pitchFamily="34" charset="0"/>
              </a:rPr>
              <a:t>Totals:		83		18</a:t>
            </a:r>
          </a:p>
          <a:p>
            <a:pPr marL="0" indent="0">
              <a:buNone/>
            </a:pPr>
            <a:r>
              <a:rPr lang="en-US" sz="2200" dirty="0" smtClean="0">
                <a:latin typeface="Calibri" pitchFamily="34" charset="0"/>
                <a:cs typeface="Calibri" pitchFamily="34" charset="0"/>
              </a:rPr>
              <a:t>			</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26</a:t>
            </a:fld>
            <a:endParaRPr lang="en-US"/>
          </a:p>
        </p:txBody>
      </p:sp>
    </p:spTree>
    <p:extLst>
      <p:ext uri="{BB962C8B-B14F-4D97-AF65-F5344CB8AC3E}">
        <p14:creationId xmlns:p14="http://schemas.microsoft.com/office/powerpoint/2010/main" val="411732118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Search for Particular Words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can…search the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files, which is more efficient than skimming pages of text for a key [word] manually.”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‘Find’ function doesn’t work very well.  It would make using the book a lot easier if it did.”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27</a:t>
            </a:fld>
            <a:endParaRPr lang="en-US"/>
          </a:p>
        </p:txBody>
      </p:sp>
    </p:spTree>
    <p:extLst>
      <p:ext uri="{BB962C8B-B14F-4D97-AF65-F5344CB8AC3E}">
        <p14:creationId xmlns:p14="http://schemas.microsoft.com/office/powerpoint/2010/main" val="312467361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Portable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a:t>
            </a:r>
            <a:r>
              <a:rPr lang="en-US" sz="2200" dirty="0">
                <a:latin typeface="Calibri" pitchFamily="34" charset="0"/>
                <a:cs typeface="Calibri" pitchFamily="34" charset="0"/>
              </a:rPr>
              <a:t>e</a:t>
            </a: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17 		2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16 		0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40 		9</a:t>
            </a:r>
          </a:p>
          <a:p>
            <a:r>
              <a:rPr lang="en-US" sz="2200" dirty="0" smtClean="0">
                <a:latin typeface="Calibri" pitchFamily="34" charset="0"/>
                <a:cs typeface="Calibri" pitchFamily="34" charset="0"/>
              </a:rPr>
              <a:t>Safari:		8 		1 </a:t>
            </a:r>
          </a:p>
          <a:p>
            <a:r>
              <a:rPr lang="en-US" sz="2200" dirty="0" smtClean="0">
                <a:latin typeface="Calibri" pitchFamily="34" charset="0"/>
                <a:cs typeface="Calibri" pitchFamily="34" charset="0"/>
              </a:rPr>
              <a:t>Wiley:		19 		1</a:t>
            </a:r>
          </a:p>
          <a:p>
            <a:r>
              <a:rPr lang="en-US" sz="2200" dirty="0" smtClean="0">
                <a:latin typeface="Calibri" pitchFamily="34" charset="0"/>
                <a:cs typeface="Calibri" pitchFamily="34" charset="0"/>
              </a:rPr>
              <a:t>Springer: 		4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104		15</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28</a:t>
            </a:fld>
            <a:endParaRPr lang="en-US"/>
          </a:p>
        </p:txBody>
      </p:sp>
    </p:spTree>
    <p:extLst>
      <p:ext uri="{BB962C8B-B14F-4D97-AF65-F5344CB8AC3E}">
        <p14:creationId xmlns:p14="http://schemas.microsoft.com/office/powerpoint/2010/main" val="17755287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Portable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“It was really useful having the electronic copy because just had to open it up on a computer rather than carry around a book.”  (Safari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always have my laptop with me, so therefore I always have the text book without having to carry around something else.”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29</a:t>
            </a:fld>
            <a:endParaRPr lang="en-US"/>
          </a:p>
        </p:txBody>
      </p:sp>
    </p:spTree>
    <p:extLst>
      <p:ext uri="{BB962C8B-B14F-4D97-AF65-F5344CB8AC3E}">
        <p14:creationId xmlns:p14="http://schemas.microsoft.com/office/powerpoint/2010/main" val="41146707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Environmentally Friendly</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12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14 		0</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44 		1</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18 		1</a:t>
            </a:r>
          </a:p>
          <a:p>
            <a:r>
              <a:rPr lang="en-US" sz="2200" dirty="0" smtClean="0">
                <a:latin typeface="Calibri" pitchFamily="34" charset="0"/>
                <a:cs typeface="Calibri" pitchFamily="34" charset="0"/>
              </a:rPr>
              <a:t>Springer: 		5 		1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101		7</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30</a:t>
            </a:fld>
            <a:endParaRPr lang="en-US"/>
          </a:p>
        </p:txBody>
      </p:sp>
    </p:spTree>
    <p:extLst>
      <p:ext uri="{BB962C8B-B14F-4D97-AF65-F5344CB8AC3E}">
        <p14:creationId xmlns:p14="http://schemas.microsoft.com/office/powerpoint/2010/main" val="207666534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A Positive Benefit to Student Learning</a:t>
            </a:r>
          </a:p>
          <a:p>
            <a:pPr marL="0" indent="0">
              <a:buNone/>
            </a:pPr>
            <a:endParaRPr lang="en-US" sz="2200" dirty="0" smtClean="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Agree		Disagree</a:t>
            </a:r>
            <a:endParaRPr lang="en-US" sz="14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15 		0</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40 		10</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15 		1</a:t>
            </a:r>
          </a:p>
          <a:p>
            <a:r>
              <a:rPr lang="en-US" sz="2200" dirty="0" smtClean="0">
                <a:latin typeface="Calibri" pitchFamily="34" charset="0"/>
                <a:cs typeface="Calibri" pitchFamily="34" charset="0"/>
              </a:rPr>
              <a:t>Springer: 		5 		1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 </a:t>
            </a:r>
          </a:p>
          <a:p>
            <a:r>
              <a:rPr lang="en-US" sz="2200" dirty="0" smtClean="0">
                <a:latin typeface="Calibri" pitchFamily="34" charset="0"/>
                <a:cs typeface="Calibri" pitchFamily="34" charset="0"/>
              </a:rPr>
              <a:t>Totals:		100		16</a:t>
            </a: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31</a:t>
            </a:fld>
            <a:endParaRPr lang="en-US"/>
          </a:p>
        </p:txBody>
      </p:sp>
    </p:spTree>
    <p:extLst>
      <p:ext uri="{BB962C8B-B14F-4D97-AF65-F5344CB8AC3E}">
        <p14:creationId xmlns:p14="http://schemas.microsoft.com/office/powerpoint/2010/main" val="45343222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br>
              <a:rPr lang="en-US" dirty="0" smtClean="0">
                <a:latin typeface="Calibri" pitchFamily="34" charset="0"/>
                <a:cs typeface="Calibri" pitchFamily="34" charset="0"/>
              </a:rPr>
            </a:br>
            <a:r>
              <a:rPr lang="en-US" dirty="0" smtClean="0">
                <a:latin typeface="Calibri" pitchFamily="34" charset="0"/>
                <a:cs typeface="Calibri" pitchFamily="34" charset="0"/>
              </a:rPr>
              <a:t>Overall Satisfaction</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Very Dissatisfied:		1		1%</a:t>
            </a:r>
          </a:p>
          <a:p>
            <a:r>
              <a:rPr lang="en-US" sz="2200" dirty="0" smtClean="0">
                <a:latin typeface="Calibri" pitchFamily="34" charset="0"/>
                <a:cs typeface="Calibri" pitchFamily="34" charset="0"/>
              </a:rPr>
              <a:t>Dissatisfied:			9		7%</a:t>
            </a:r>
          </a:p>
          <a:p>
            <a:r>
              <a:rPr lang="en-US" sz="2200" dirty="0" smtClean="0">
                <a:latin typeface="Calibri" pitchFamily="34" charset="0"/>
                <a:cs typeface="Calibri" pitchFamily="34" charset="0"/>
              </a:rPr>
              <a:t>Neutral:			31		25%</a:t>
            </a:r>
          </a:p>
          <a:p>
            <a:r>
              <a:rPr lang="en-US" sz="2200" dirty="0" smtClean="0">
                <a:latin typeface="Calibri" pitchFamily="34" charset="0"/>
                <a:cs typeface="Calibri" pitchFamily="34" charset="0"/>
              </a:rPr>
              <a:t>Satisfied:			50		40%</a:t>
            </a:r>
          </a:p>
          <a:p>
            <a:r>
              <a:rPr lang="en-US" sz="2200" dirty="0" smtClean="0">
                <a:latin typeface="Calibri" pitchFamily="34" charset="0"/>
                <a:cs typeface="Calibri" pitchFamily="34" charset="0"/>
              </a:rPr>
              <a:t>Very Satisfied:		34		27%</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32</a:t>
            </a:fld>
            <a:endParaRPr lang="en-US"/>
          </a:p>
        </p:txBody>
      </p:sp>
    </p:spTree>
    <p:extLst>
      <p:ext uri="{BB962C8B-B14F-4D97-AF65-F5344CB8AC3E}">
        <p14:creationId xmlns:p14="http://schemas.microsoft.com/office/powerpoint/2010/main" val="385062466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Experience</a:t>
            </a:r>
            <a:br>
              <a:rPr lang="en-US" dirty="0">
                <a:latin typeface="Calibri" pitchFamily="34" charset="0"/>
                <a:cs typeface="Calibri" pitchFamily="34" charset="0"/>
              </a:rPr>
            </a:br>
            <a:r>
              <a:rPr lang="en-US" dirty="0">
                <a:latin typeface="Calibri" pitchFamily="34" charset="0"/>
                <a:cs typeface="Calibri" pitchFamily="34" charset="0"/>
              </a:rPr>
              <a:t>Satisfaction Level by Vendors</a:t>
            </a:r>
          </a:p>
        </p:txBody>
      </p:sp>
      <p:sp>
        <p:nvSpPr>
          <p:cNvPr id="3" name="Content Placeholder 2"/>
          <p:cNvSpPr>
            <a:spLocks noGrp="1"/>
          </p:cNvSpPr>
          <p:nvPr>
            <p:ph idx="1"/>
          </p:nvPr>
        </p:nvSpPr>
        <p:spPr>
          <a:xfrm>
            <a:off x="395536"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smtClean="0">
              <a:latin typeface="Calibri" pitchFamily="34" charset="0"/>
              <a:cs typeface="Calibri" pitchFamily="34" charset="0"/>
            </a:endParaRPr>
          </a:p>
          <a:p>
            <a:pPr marL="0" indent="0">
              <a:buNone/>
            </a:pPr>
            <a:r>
              <a:rPr lang="en-US" sz="2200" dirty="0">
                <a:latin typeface="Calibri" pitchFamily="34" charset="0"/>
                <a:cs typeface="Calibri" pitchFamily="34" charset="0"/>
              </a:rPr>
              <a:t>		</a:t>
            </a:r>
            <a:endParaRPr lang="en-US" sz="2200" dirty="0" smtClean="0">
              <a:latin typeface="Calibri" pitchFamily="34" charset="0"/>
              <a:cs typeface="Calibri" pitchFamily="34" charset="0"/>
            </a:endParaRP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743829677"/>
              </p:ext>
            </p:extLst>
          </p:nvPr>
        </p:nvGraphicFramePr>
        <p:xfrm>
          <a:off x="899592" y="2996952"/>
          <a:ext cx="7200800" cy="3384378"/>
        </p:xfrm>
        <a:graphic>
          <a:graphicData uri="http://schemas.openxmlformats.org/drawingml/2006/table">
            <a:tbl>
              <a:tblPr firstRow="1" bandRow="1">
                <a:tableStyleId>{2D5ABB26-0587-4C30-8999-92F81FD0307C}</a:tableStyleId>
              </a:tblPr>
              <a:tblGrid>
                <a:gridCol w="1584176"/>
                <a:gridCol w="1296144"/>
                <a:gridCol w="1656184"/>
                <a:gridCol w="1080120"/>
                <a:gridCol w="1584176"/>
              </a:tblGrid>
              <a:tr h="496143">
                <a:tc>
                  <a:txBody>
                    <a:bodyPr/>
                    <a:lstStyle/>
                    <a:p>
                      <a:endParaRPr lang="en-US" sz="2000" dirty="0"/>
                    </a:p>
                  </a:txBody>
                  <a:tcPr/>
                </a:tc>
                <a:tc>
                  <a:txBody>
                    <a:bodyPr/>
                    <a:lstStyle/>
                    <a:p>
                      <a:r>
                        <a:rPr lang="en-US" sz="2000" dirty="0" smtClean="0"/>
                        <a:t>Satisfied</a:t>
                      </a:r>
                      <a:endParaRPr lang="en-US" sz="2000" dirty="0">
                        <a:solidFill>
                          <a:schemeClr val="tx1"/>
                        </a:solidFill>
                      </a:endParaRPr>
                    </a:p>
                  </a:txBody>
                  <a:tcPr/>
                </a:tc>
                <a:tc>
                  <a:txBody>
                    <a:bodyPr/>
                    <a:lstStyle/>
                    <a:p>
                      <a:r>
                        <a:rPr lang="en-US" sz="2000" dirty="0" smtClean="0"/>
                        <a:t>Dissatisfied</a:t>
                      </a:r>
                      <a:endParaRPr lang="en-US" sz="2000" dirty="0">
                        <a:solidFill>
                          <a:schemeClr val="tx1"/>
                        </a:solidFill>
                      </a:endParaRPr>
                    </a:p>
                  </a:txBody>
                  <a:tcPr/>
                </a:tc>
                <a:tc>
                  <a:txBody>
                    <a:bodyPr/>
                    <a:lstStyle/>
                    <a:p>
                      <a:r>
                        <a:rPr lang="en-US" sz="2000" dirty="0" smtClean="0"/>
                        <a:t>Neutral</a:t>
                      </a:r>
                      <a:endParaRPr lang="en-US" sz="2000" dirty="0">
                        <a:solidFill>
                          <a:schemeClr val="tx1"/>
                        </a:solidFill>
                      </a:endParaRPr>
                    </a:p>
                  </a:txBody>
                  <a:tcPr/>
                </a:tc>
                <a:tc>
                  <a:txBody>
                    <a:bodyPr/>
                    <a:lstStyle/>
                    <a:p>
                      <a:r>
                        <a:rPr lang="en-US" sz="2000" dirty="0" smtClean="0"/>
                        <a:t>%Satisfied</a:t>
                      </a:r>
                      <a:endParaRPr lang="en-US" sz="2000" dirty="0">
                        <a:solidFill>
                          <a:schemeClr val="tx1"/>
                        </a:solidFill>
                      </a:endParaRPr>
                    </a:p>
                  </a:txBody>
                  <a:tcPr/>
                </a:tc>
              </a:tr>
              <a:tr h="412605">
                <a:tc>
                  <a:txBody>
                    <a:bodyPr/>
                    <a:lstStyle/>
                    <a:p>
                      <a:r>
                        <a:rPr lang="en-US" sz="2000" dirty="0" err="1" smtClean="0"/>
                        <a:t>ebrary</a:t>
                      </a:r>
                      <a:endParaRPr lang="en-US" sz="2000" dirty="0"/>
                    </a:p>
                  </a:txBody>
                  <a:tcPr/>
                </a:tc>
                <a:tc>
                  <a:txBody>
                    <a:bodyPr/>
                    <a:lstStyle/>
                    <a:p>
                      <a:r>
                        <a:rPr lang="en-US" sz="2000" dirty="0" smtClean="0"/>
                        <a:t>12</a:t>
                      </a:r>
                    </a:p>
                  </a:txBody>
                  <a:tcPr/>
                </a:tc>
                <a:tc>
                  <a:txBody>
                    <a:bodyPr/>
                    <a:lstStyle/>
                    <a:p>
                      <a:r>
                        <a:rPr lang="en-US" sz="2000" dirty="0" smtClean="0"/>
                        <a:t>3</a:t>
                      </a:r>
                      <a:endParaRPr lang="en-US" sz="2000" dirty="0"/>
                    </a:p>
                  </a:txBody>
                  <a:tcPr/>
                </a:tc>
                <a:tc>
                  <a:txBody>
                    <a:bodyPr/>
                    <a:lstStyle/>
                    <a:p>
                      <a:r>
                        <a:rPr lang="en-US" sz="2000" dirty="0" smtClean="0"/>
                        <a:t>4</a:t>
                      </a:r>
                      <a:endParaRPr lang="en-US" sz="2000" dirty="0"/>
                    </a:p>
                  </a:txBody>
                  <a:tcPr/>
                </a:tc>
                <a:tc>
                  <a:txBody>
                    <a:bodyPr/>
                    <a:lstStyle/>
                    <a:p>
                      <a:r>
                        <a:rPr lang="en-US" sz="2000" dirty="0" smtClean="0"/>
                        <a:t>70%</a:t>
                      </a:r>
                      <a:endParaRPr lang="en-US" sz="2000" dirty="0"/>
                    </a:p>
                  </a:txBody>
                  <a:tcPr/>
                </a:tc>
              </a:tr>
              <a:tr h="412605">
                <a:tc>
                  <a:txBody>
                    <a:bodyPr/>
                    <a:lstStyle/>
                    <a:p>
                      <a:r>
                        <a:rPr lang="en-US" sz="2000" dirty="0" err="1" smtClean="0"/>
                        <a:t>Knovel</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1</a:t>
                      </a:r>
                      <a:endParaRPr lang="en-US" sz="2000" dirty="0"/>
                    </a:p>
                  </a:txBody>
                  <a:tcPr/>
                </a:tc>
                <a:tc>
                  <a:txBody>
                    <a:bodyPr/>
                    <a:lstStyle/>
                    <a:p>
                      <a:r>
                        <a:rPr lang="en-US" sz="2000" dirty="0" smtClean="0"/>
                        <a:t>94%</a:t>
                      </a:r>
                      <a:endParaRPr lang="en-US" sz="2000" dirty="0"/>
                    </a:p>
                  </a:txBody>
                  <a:tcPr/>
                </a:tc>
              </a:tr>
              <a:tr h="412605">
                <a:tc>
                  <a:txBody>
                    <a:bodyPr/>
                    <a:lstStyle/>
                    <a:p>
                      <a:r>
                        <a:rPr lang="en-US" sz="2000" dirty="0" err="1" smtClean="0"/>
                        <a:t>MyiLibrary</a:t>
                      </a:r>
                      <a:endParaRPr lang="en-US" sz="2000" dirty="0"/>
                    </a:p>
                  </a:txBody>
                  <a:tcPr/>
                </a:tc>
                <a:tc>
                  <a:txBody>
                    <a:bodyPr/>
                    <a:lstStyle/>
                    <a:p>
                      <a:r>
                        <a:rPr lang="en-US" sz="2000" dirty="0" smtClean="0"/>
                        <a:t>30</a:t>
                      </a:r>
                      <a:endParaRPr lang="en-US" sz="2000" dirty="0"/>
                    </a:p>
                  </a:txBody>
                  <a:tcPr/>
                </a:tc>
                <a:tc>
                  <a:txBody>
                    <a:bodyPr/>
                    <a:lstStyle/>
                    <a:p>
                      <a:r>
                        <a:rPr lang="en-US" sz="2000" dirty="0" smtClean="0"/>
                        <a:t>7</a:t>
                      </a:r>
                      <a:endParaRPr lang="en-US" sz="2000" dirty="0"/>
                    </a:p>
                  </a:txBody>
                  <a:tcPr/>
                </a:tc>
                <a:tc>
                  <a:txBody>
                    <a:bodyPr/>
                    <a:lstStyle/>
                    <a:p>
                      <a:r>
                        <a:rPr lang="en-US" sz="2000" dirty="0" smtClean="0"/>
                        <a:t>15</a:t>
                      </a:r>
                      <a:endParaRPr lang="en-US" sz="2000" dirty="0"/>
                    </a:p>
                  </a:txBody>
                  <a:tcPr/>
                </a:tc>
                <a:tc>
                  <a:txBody>
                    <a:bodyPr/>
                    <a:lstStyle/>
                    <a:p>
                      <a:r>
                        <a:rPr lang="en-US" sz="2000" dirty="0" smtClean="0"/>
                        <a:t>58%</a:t>
                      </a:r>
                      <a:endParaRPr lang="en-US" sz="2000" dirty="0"/>
                    </a:p>
                  </a:txBody>
                  <a:tcPr/>
                </a:tc>
              </a:tr>
              <a:tr h="412605">
                <a:tc>
                  <a:txBody>
                    <a:bodyPr/>
                    <a:lstStyle/>
                    <a:p>
                      <a:r>
                        <a:rPr lang="en-US" sz="2000" dirty="0" smtClean="0"/>
                        <a:t>Safari</a:t>
                      </a:r>
                      <a:endParaRPr lang="en-US" sz="2000" dirty="0"/>
                    </a:p>
                  </a:txBody>
                  <a:tcPr/>
                </a:tc>
                <a:tc>
                  <a:txBody>
                    <a:bodyPr/>
                    <a:lstStyle/>
                    <a:p>
                      <a:r>
                        <a:rPr lang="en-US" sz="2000" dirty="0" smtClean="0"/>
                        <a:t>6</a:t>
                      </a:r>
                      <a:endParaRPr lang="en-US" sz="2000" dirty="0"/>
                    </a:p>
                  </a:txBody>
                  <a:tcPr/>
                </a:tc>
                <a:tc>
                  <a:txBody>
                    <a:bodyPr/>
                    <a:lstStyle/>
                    <a:p>
                      <a:r>
                        <a:rPr lang="en-US" sz="2000" dirty="0" smtClean="0"/>
                        <a:t>0</a:t>
                      </a:r>
                      <a:endParaRPr lang="en-US" sz="2000" dirty="0"/>
                    </a:p>
                  </a:txBody>
                  <a:tcPr/>
                </a:tc>
                <a:tc>
                  <a:txBody>
                    <a:bodyPr/>
                    <a:lstStyle/>
                    <a:p>
                      <a:r>
                        <a:rPr lang="en-US" sz="2000" dirty="0" smtClean="0"/>
                        <a:t>3</a:t>
                      </a:r>
                      <a:endParaRPr lang="en-US" sz="2000" dirty="0"/>
                    </a:p>
                  </a:txBody>
                  <a:tcPr/>
                </a:tc>
                <a:tc>
                  <a:txBody>
                    <a:bodyPr/>
                    <a:lstStyle/>
                    <a:p>
                      <a:r>
                        <a:rPr lang="en-US" sz="2000" dirty="0" smtClean="0"/>
                        <a:t>67%</a:t>
                      </a:r>
                      <a:endParaRPr lang="en-US" sz="2000" dirty="0"/>
                    </a:p>
                  </a:txBody>
                  <a:tcPr/>
                </a:tc>
              </a:tr>
              <a:tr h="412605">
                <a:tc>
                  <a:txBody>
                    <a:bodyPr/>
                    <a:lstStyle/>
                    <a:p>
                      <a:r>
                        <a:rPr lang="en-US" sz="2000" dirty="0" smtClean="0"/>
                        <a:t>Wiley</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6</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smtClean="0"/>
                        <a:t>Springer</a:t>
                      </a:r>
                      <a:endParaRPr lang="en-US" sz="2000" dirty="0"/>
                    </a:p>
                  </a:txBody>
                  <a:tcPr/>
                </a:tc>
                <a:tc>
                  <a:txBody>
                    <a:bodyPr/>
                    <a:lstStyle/>
                    <a:p>
                      <a:r>
                        <a:rPr lang="en-US" sz="2000" dirty="0" smtClean="0"/>
                        <a:t>5</a:t>
                      </a:r>
                      <a:endParaRPr lang="en-US" sz="2000" dirty="0"/>
                    </a:p>
                  </a:txBody>
                  <a:tcPr/>
                </a:tc>
                <a:tc>
                  <a:txBody>
                    <a:bodyPr/>
                    <a:lstStyle/>
                    <a:p>
                      <a:r>
                        <a:rPr lang="en-US" sz="2000" dirty="0" smtClean="0"/>
                        <a:t>0</a:t>
                      </a:r>
                      <a:endParaRPr lang="en-US" sz="2000" dirty="0"/>
                    </a:p>
                  </a:txBody>
                  <a:tcPr/>
                </a:tc>
                <a:tc>
                  <a:txBody>
                    <a:bodyPr/>
                    <a:lstStyle/>
                    <a:p>
                      <a:r>
                        <a:rPr lang="en-US" sz="2000" dirty="0" smtClean="0"/>
                        <a:t>2</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c>
                  <a:txBody>
                    <a:bodyPr/>
                    <a:lstStyle/>
                    <a:p>
                      <a:r>
                        <a:rPr lang="en-US" sz="2000" dirty="0" smtClean="0"/>
                        <a:t>0</a:t>
                      </a:r>
                      <a:endParaRPr lang="en-US" sz="2000" dirty="0"/>
                    </a:p>
                  </a:txBody>
                  <a:tcPr/>
                </a:tc>
                <a:tc>
                  <a:txBody>
                    <a:bodyPr/>
                    <a:lstStyle/>
                    <a:p>
                      <a:r>
                        <a:rPr lang="en-US" sz="2000" dirty="0" smtClean="0"/>
                        <a:t>100%</a:t>
                      </a:r>
                      <a:endParaRPr lang="en-US" sz="2000" dirty="0"/>
                    </a:p>
                  </a:txBody>
                  <a:tcPr/>
                </a:tc>
              </a:tr>
            </a:tbl>
          </a:graphicData>
        </a:graphic>
      </p:graphicFrame>
    </p:spTree>
    <p:extLst>
      <p:ext uri="{BB962C8B-B14F-4D97-AF65-F5344CB8AC3E}">
        <p14:creationId xmlns:p14="http://schemas.microsoft.com/office/powerpoint/2010/main" val="176409822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50 comments on usability.  Selected examples:</a:t>
            </a:r>
          </a:p>
          <a:p>
            <a:pPr marL="0" indent="0">
              <a:buNone/>
            </a:pPr>
            <a:endParaRPr lang="en-US" sz="2200" dirty="0">
              <a:latin typeface="Calibri" pitchFamily="34" charset="0"/>
              <a:cs typeface="Calibri" pitchFamily="34" charset="0"/>
            </a:endParaRPr>
          </a:p>
          <a:p>
            <a:r>
              <a:rPr lang="en-US" sz="2400" dirty="0"/>
              <a:t>“</a:t>
            </a:r>
            <a:r>
              <a:rPr lang="en-US" sz="2000" dirty="0"/>
              <a:t>Hard to use, hard to view multiple pages at once on one screen, hard to find online from </a:t>
            </a:r>
            <a:r>
              <a:rPr lang="en-US" sz="2000" dirty="0" err="1"/>
              <a:t>ctools</a:t>
            </a:r>
            <a:r>
              <a:rPr lang="en-US" sz="2000" dirty="0"/>
              <a:t>.  Prefer paper copy.”  (</a:t>
            </a:r>
            <a:r>
              <a:rPr lang="en-US" sz="2000" dirty="0" err="1"/>
              <a:t>MyiLibrary</a:t>
            </a:r>
            <a:r>
              <a:rPr lang="en-US" sz="2000" dirty="0"/>
              <a:t> book</a:t>
            </a:r>
            <a:r>
              <a:rPr lang="en-US" sz="2000" dirty="0" smtClean="0"/>
              <a:t>)</a:t>
            </a:r>
          </a:p>
          <a:p>
            <a:pPr marL="0" indent="0">
              <a:buNone/>
            </a:pPr>
            <a:endParaRPr lang="en-US" sz="2000" dirty="0" smtClean="0"/>
          </a:p>
          <a:p>
            <a:r>
              <a:rPr lang="en-US" sz="2000" dirty="0"/>
              <a:t>“Its not easy to look at two pages at once.  For example, end of chapter problems and different sections in that chapter.”  (</a:t>
            </a:r>
            <a:r>
              <a:rPr lang="en-US" sz="2000" dirty="0" err="1"/>
              <a:t>ebrary</a:t>
            </a:r>
            <a:r>
              <a:rPr lang="en-US" sz="2000" dirty="0"/>
              <a:t> book</a:t>
            </a:r>
            <a:r>
              <a:rPr lang="en-US" sz="2000" dirty="0" smtClean="0"/>
              <a:t>)</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34</a:t>
            </a:fld>
            <a:endParaRPr lang="en-US"/>
          </a:p>
        </p:txBody>
      </p:sp>
    </p:spTree>
    <p:extLst>
      <p:ext uri="{BB962C8B-B14F-4D97-AF65-F5344CB8AC3E}">
        <p14:creationId xmlns:p14="http://schemas.microsoft.com/office/powerpoint/2010/main" val="79677339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a:t>
            </a:r>
            <a:r>
              <a:rPr lang="en-US" sz="2200" dirty="0">
                <a:latin typeface="Calibri" pitchFamily="34" charset="0"/>
                <a:cs typeface="Calibri" pitchFamily="34" charset="0"/>
              </a:rPr>
              <a:t>s</a:t>
            </a:r>
            <a:r>
              <a:rPr lang="en-US" sz="2200" dirty="0" smtClean="0">
                <a:latin typeface="Calibri" pitchFamily="34" charset="0"/>
                <a:cs typeface="Calibri" pitchFamily="34" charset="0"/>
              </a:rPr>
              <a:t>ample comments on usability:</a:t>
            </a:r>
          </a:p>
          <a:p>
            <a:pPr marL="0" indent="0">
              <a:buNone/>
            </a:pPr>
            <a:endParaRPr lang="en-US" sz="2200" dirty="0">
              <a:latin typeface="Calibri" pitchFamily="34" charset="0"/>
              <a:cs typeface="Calibri" pitchFamily="34" charset="0"/>
            </a:endParaRPr>
          </a:p>
          <a:p>
            <a:r>
              <a:rPr lang="en-US" sz="2000" dirty="0"/>
              <a:t>“Content was not organized exactly the same as the print book so I knew what I was looking for and where it should be but it wasn’t there.  I had to waste time looking for it again.”  (</a:t>
            </a:r>
            <a:r>
              <a:rPr lang="en-US" sz="2000" dirty="0" err="1"/>
              <a:t>MyiLibrary</a:t>
            </a:r>
            <a:r>
              <a:rPr lang="en-US" sz="2000" dirty="0"/>
              <a:t> book)</a:t>
            </a:r>
          </a:p>
          <a:p>
            <a:pPr marL="0" indent="0">
              <a:buNone/>
            </a:pPr>
            <a:endParaRPr lang="en-US" sz="2000" dirty="0"/>
          </a:p>
          <a:p>
            <a:r>
              <a:rPr lang="en-US" sz="2000" dirty="0"/>
              <a:t>“All electronic textbooks have the inherent problem of preventing the readers from forming spatial memory about the text, which is a positive aspect of physical books.  Also, fast seeking through the pages is not possible.  These are technical issues of all electronic textbooks, not this particular one.”  (</a:t>
            </a:r>
            <a:r>
              <a:rPr lang="en-US" sz="2000" dirty="0" err="1"/>
              <a:t>ebrary</a:t>
            </a:r>
            <a:r>
              <a:rPr lang="en-US" sz="2000" dirty="0"/>
              <a:t> book)</a:t>
            </a:r>
          </a:p>
          <a:p>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35</a:t>
            </a:fld>
            <a:endParaRPr lang="en-US"/>
          </a:p>
        </p:txBody>
      </p:sp>
    </p:spTree>
    <p:extLst>
      <p:ext uri="{BB962C8B-B14F-4D97-AF65-F5344CB8AC3E}">
        <p14:creationId xmlns:p14="http://schemas.microsoft.com/office/powerpoint/2010/main" val="340603397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67 suggestions.  Selected examples:</a:t>
            </a:r>
          </a:p>
          <a:p>
            <a:pPr marL="0" indent="0">
              <a:buNone/>
            </a:pPr>
            <a:endParaRPr lang="en-US" sz="2200" dirty="0">
              <a:latin typeface="Calibri" pitchFamily="34" charset="0"/>
              <a:cs typeface="Calibri" pitchFamily="34" charset="0"/>
            </a:endParaRPr>
          </a:p>
          <a:p>
            <a:r>
              <a:rPr lang="en-US" sz="2000" dirty="0" smtClean="0"/>
              <a:t>“</a:t>
            </a:r>
            <a:r>
              <a:rPr lang="en-US" sz="2000" dirty="0"/>
              <a:t>Please let us know that the electronic version of the textbook is available online at the beginning of the term, not at the end.”</a:t>
            </a:r>
          </a:p>
          <a:p>
            <a:endParaRPr lang="en-US" sz="2000" dirty="0" smtClean="0"/>
          </a:p>
          <a:p>
            <a:r>
              <a:rPr lang="en-US" sz="2000" dirty="0" smtClean="0"/>
              <a:t>“</a:t>
            </a:r>
            <a:r>
              <a:rPr lang="en-US" sz="2000" dirty="0"/>
              <a:t>It should be distributed in any </a:t>
            </a:r>
            <a:r>
              <a:rPr lang="en-US" sz="2000" dirty="0" err="1"/>
              <a:t>ereader</a:t>
            </a:r>
            <a:r>
              <a:rPr lang="en-US" sz="2000" dirty="0"/>
              <a:t> format, not just .</a:t>
            </a:r>
            <a:r>
              <a:rPr lang="en-US" sz="2000" dirty="0" err="1"/>
              <a:t>pdf</a:t>
            </a:r>
            <a:r>
              <a:rPr lang="en-US" sz="2000" dirty="0"/>
              <a:t>, this enhances the use of word search and dictionaries to define words or even translate them.”  (Wiley book)</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36</a:t>
            </a:fld>
            <a:endParaRPr lang="en-US"/>
          </a:p>
        </p:txBody>
      </p:sp>
    </p:spTree>
    <p:extLst>
      <p:ext uri="{BB962C8B-B14F-4D97-AF65-F5344CB8AC3E}">
        <p14:creationId xmlns:p14="http://schemas.microsoft.com/office/powerpoint/2010/main" val="237783303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sample suggestions:</a:t>
            </a:r>
          </a:p>
          <a:p>
            <a:pPr marL="0" indent="0">
              <a:buNone/>
            </a:pPr>
            <a:endParaRPr lang="en-US" sz="2200" dirty="0">
              <a:latin typeface="Calibri" pitchFamily="34" charset="0"/>
              <a:cs typeface="Calibri" pitchFamily="34" charset="0"/>
            </a:endParaRPr>
          </a:p>
          <a:p>
            <a:r>
              <a:rPr lang="en-US" sz="2000" dirty="0" smtClean="0"/>
              <a:t>“I would prefer a hard copy over the electronic copy of the book since the hard copy is tangible and has less fatigue to the eyes when reading for a long period of time...I would suggest to have more books on reserve at the library.”</a:t>
            </a:r>
            <a:endParaRPr lang="en-US" sz="2000" dirty="0"/>
          </a:p>
          <a:p>
            <a:endParaRPr lang="en-US" sz="2000" dirty="0" smtClean="0"/>
          </a:p>
          <a:p>
            <a:r>
              <a:rPr lang="en-US" sz="2000" dirty="0" smtClean="0"/>
              <a:t>“</a:t>
            </a:r>
            <a:r>
              <a:rPr lang="en-US" sz="2000" dirty="0"/>
              <a:t>For </a:t>
            </a:r>
            <a:r>
              <a:rPr lang="en-US" sz="2000" dirty="0" smtClean="0"/>
              <a:t>[my class], </a:t>
            </a:r>
            <a:r>
              <a:rPr lang="en-US" sz="2000" dirty="0"/>
              <a:t>we have open-book exams.  This means that we can take our book into the exam with us.  We cannot have electronic devices, thus eliminating the possibility of using an electronic textbook during an exam.”</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37</a:t>
            </a:fld>
            <a:endParaRPr lang="en-US"/>
          </a:p>
        </p:txBody>
      </p:sp>
    </p:spTree>
    <p:extLst>
      <p:ext uri="{BB962C8B-B14F-4D97-AF65-F5344CB8AC3E}">
        <p14:creationId xmlns:p14="http://schemas.microsoft.com/office/powerpoint/2010/main" val="375266332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844824"/>
            <a:ext cx="8229600" cy="4176464"/>
          </a:xfrm>
        </p:spPr>
        <p:txBody>
          <a:bodyPr>
            <a:noAutofit/>
          </a:bodyPr>
          <a:lstStyle/>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71% of students who were aware of the e-textbook used it.</a:t>
            </a:r>
          </a:p>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We also had some students say they used the book after they received the survey.</a:t>
            </a:r>
            <a:endParaRPr lang="en-US"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38</a:t>
            </a:fld>
            <a:endParaRPr lang="en-US"/>
          </a:p>
        </p:txBody>
      </p:sp>
    </p:spTree>
    <p:extLst>
      <p:ext uri="{BB962C8B-B14F-4D97-AF65-F5344CB8AC3E}">
        <p14:creationId xmlns:p14="http://schemas.microsoft.com/office/powerpoint/2010/main" val="242455123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Overall Usage </a:t>
            </a:r>
            <a:r>
              <a:rPr lang="en-US" smtClean="0">
                <a:latin typeface="Calibri" pitchFamily="34" charset="0"/>
                <a:cs typeface="Calibri" pitchFamily="34" charset="0"/>
              </a:rPr>
              <a:t>Statistics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536504"/>
          </a:xfrm>
        </p:spPr>
        <p:txBody>
          <a:bodyPr/>
          <a:lstStyle/>
          <a:p>
            <a:pPr marL="0" marR="0">
              <a:spcBef>
                <a:spcPts val="0"/>
              </a:spcBef>
              <a:spcAft>
                <a:spcPts val="1000"/>
              </a:spcAft>
            </a:pPr>
            <a:r>
              <a:rPr lang="en-US" sz="3000" dirty="0" smtClean="0">
                <a:effectLst/>
                <a:latin typeface="Calibri" pitchFamily="34" charset="0"/>
                <a:ea typeface="MS Mincho"/>
                <a:cs typeface="Calibri" pitchFamily="34" charset="0"/>
              </a:rPr>
              <a:t>We had anywhere from 0-25,000 uses of a book.</a:t>
            </a:r>
          </a:p>
          <a:p>
            <a:pPr marL="0" marR="0">
              <a:spcBef>
                <a:spcPts val="0"/>
              </a:spcBef>
              <a:spcAft>
                <a:spcPts val="1000"/>
              </a:spcAft>
            </a:pPr>
            <a:r>
              <a:rPr lang="en-US" sz="3000" dirty="0" smtClean="0">
                <a:effectLst/>
                <a:latin typeface="Calibri" pitchFamily="34" charset="0"/>
                <a:ea typeface="MS Mincho"/>
                <a:cs typeface="Calibri" pitchFamily="34" charset="0"/>
              </a:rPr>
              <a:t>Vendors provide different statistics so comparing usage between was not possible.</a:t>
            </a:r>
          </a:p>
          <a:p>
            <a:pPr marL="0" marR="0">
              <a:spcBef>
                <a:spcPts val="0"/>
              </a:spcBef>
              <a:spcAft>
                <a:spcPts val="1000"/>
              </a:spcAft>
            </a:pPr>
            <a:r>
              <a:rPr lang="en-US" sz="3000" dirty="0" smtClean="0">
                <a:effectLst/>
                <a:latin typeface="Calibri" pitchFamily="34" charset="0"/>
                <a:ea typeface="MS Mincho"/>
                <a:cs typeface="Calibri" pitchFamily="34" charset="0"/>
              </a:rPr>
              <a:t>Highest use for most books for the semester was in September.</a:t>
            </a:r>
          </a:p>
          <a:p>
            <a:pPr marL="0" marR="0">
              <a:spcBef>
                <a:spcPts val="0"/>
              </a:spcBef>
              <a:spcAft>
                <a:spcPts val="1000"/>
              </a:spcAft>
            </a:pPr>
            <a:r>
              <a:rPr lang="en-US" sz="3000" dirty="0" smtClean="0">
                <a:effectLst/>
                <a:latin typeface="Calibri" pitchFamily="34" charset="0"/>
                <a:ea typeface="MS Mincho"/>
                <a:cs typeface="Calibri" pitchFamily="34" charset="0"/>
              </a:rPr>
              <a:t>Springer has print on demand books for $24.95. Only 2 copies were purchased from 5 titles in </a:t>
            </a:r>
            <a:r>
              <a:rPr lang="en-US" sz="3000" dirty="0" err="1" smtClean="0">
                <a:effectLst/>
                <a:latin typeface="Calibri" pitchFamily="34" charset="0"/>
                <a:ea typeface="MS Mincho"/>
                <a:cs typeface="Calibri" pitchFamily="34" charset="0"/>
              </a:rPr>
              <a:t>SpringerLink</a:t>
            </a:r>
            <a:r>
              <a:rPr lang="en-US" sz="3000" dirty="0" smtClean="0">
                <a:effectLst/>
                <a:latin typeface="Calibri" pitchFamily="34" charset="0"/>
                <a:ea typeface="MS Mincho"/>
                <a:cs typeface="Calibri" pitchFamily="34" charset="0"/>
              </a:rPr>
              <a:t>.</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39</a:t>
            </a:fld>
            <a:endParaRPr lang="en-US"/>
          </a:p>
        </p:txBody>
      </p:sp>
    </p:spTree>
    <p:extLst>
      <p:ext uri="{BB962C8B-B14F-4D97-AF65-F5344CB8AC3E}">
        <p14:creationId xmlns:p14="http://schemas.microsoft.com/office/powerpoint/2010/main" val="141322023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Future </a:t>
            </a:r>
            <a:r>
              <a:rPr lang="en-US" dirty="0" smtClean="0">
                <a:latin typeface="Calibri" pitchFamily="34" charset="0"/>
                <a:cs typeface="Calibri" pitchFamily="34" charset="0"/>
              </a:rPr>
              <a:t>Plans</a:t>
            </a:r>
            <a:endParaRPr lang="en-US" dirty="0"/>
          </a:p>
        </p:txBody>
      </p:sp>
      <p:sp>
        <p:nvSpPr>
          <p:cNvPr id="3" name="Content Placeholder 2"/>
          <p:cNvSpPr>
            <a:spLocks noGrp="1"/>
          </p:cNvSpPr>
          <p:nvPr>
            <p:ph idx="1"/>
          </p:nvPr>
        </p:nvSpPr>
        <p:spPr>
          <a:xfrm>
            <a:off x="457200" y="1981200"/>
            <a:ext cx="8435280" cy="3968080"/>
          </a:xfrm>
        </p:spPr>
        <p:txBody>
          <a:bodyPr/>
          <a:lstStyle/>
          <a:p>
            <a:r>
              <a:rPr lang="en-US" dirty="0">
                <a:latin typeface="Calibri" pitchFamily="34" charset="0"/>
                <a:cs typeface="Calibri" pitchFamily="34" charset="0"/>
              </a:rPr>
              <a:t>Publicize the books more. </a:t>
            </a:r>
          </a:p>
          <a:p>
            <a:r>
              <a:rPr lang="en-US" dirty="0">
                <a:latin typeface="Calibri" pitchFamily="34" charset="0"/>
                <a:cs typeface="Calibri" pitchFamily="34" charset="0"/>
              </a:rPr>
              <a:t>Publicize them </a:t>
            </a:r>
            <a:r>
              <a:rPr lang="en-US" dirty="0" smtClean="0">
                <a:latin typeface="Calibri" pitchFamily="34" charset="0"/>
                <a:cs typeface="Calibri" pitchFamily="34" charset="0"/>
              </a:rPr>
              <a:t>early (but </a:t>
            </a:r>
            <a:r>
              <a:rPr lang="en-US" dirty="0">
                <a:latin typeface="Calibri" pitchFamily="34" charset="0"/>
                <a:cs typeface="Calibri" pitchFamily="34" charset="0"/>
              </a:rPr>
              <a:t>in most cases we do not have the information </a:t>
            </a:r>
            <a:r>
              <a:rPr lang="en-US" dirty="0" smtClean="0">
                <a:latin typeface="Calibri" pitchFamily="34" charset="0"/>
                <a:cs typeface="Calibri" pitchFamily="34" charset="0"/>
              </a:rPr>
              <a:t>earlier).</a:t>
            </a:r>
            <a:endParaRPr lang="en-US" dirty="0">
              <a:latin typeface="Calibri" pitchFamily="34" charset="0"/>
              <a:cs typeface="Calibri" pitchFamily="34" charset="0"/>
            </a:endParaRPr>
          </a:p>
          <a:p>
            <a:r>
              <a:rPr lang="en-US" dirty="0">
                <a:latin typeface="Calibri" pitchFamily="34" charset="0"/>
                <a:cs typeface="Calibri" pitchFamily="34" charset="0"/>
              </a:rPr>
              <a:t>Work to have links in </a:t>
            </a:r>
            <a:r>
              <a:rPr lang="en-US" dirty="0" smtClean="0">
                <a:latin typeface="Calibri" pitchFamily="34" charset="0"/>
                <a:cs typeface="Calibri" pitchFamily="34" charset="0"/>
              </a:rPr>
              <a:t>our learning management and </a:t>
            </a:r>
            <a:r>
              <a:rPr lang="en-US" smtClean="0">
                <a:latin typeface="Calibri" pitchFamily="34" charset="0"/>
                <a:cs typeface="Calibri" pitchFamily="34" charset="0"/>
              </a:rPr>
              <a:t>course registration systems </a:t>
            </a:r>
            <a:r>
              <a:rPr lang="en-US" dirty="0" smtClean="0">
                <a:latin typeface="Calibri" pitchFamily="34" charset="0"/>
                <a:cs typeface="Calibri" pitchFamily="34" charset="0"/>
              </a:rPr>
              <a:t>where </a:t>
            </a:r>
            <a:r>
              <a:rPr lang="en-US" dirty="0">
                <a:latin typeface="Calibri" pitchFamily="34" charset="0"/>
                <a:cs typeface="Calibri" pitchFamily="34" charset="0"/>
              </a:rPr>
              <a:t>the book information is originally available</a:t>
            </a:r>
            <a:r>
              <a:rPr lang="en-US" dirty="0" smtClean="0">
                <a:latin typeface="Calibri" pitchFamily="34" charset="0"/>
                <a:cs typeface="Calibri" pitchFamily="34" charset="0"/>
              </a:rPr>
              <a:t>.</a:t>
            </a:r>
          </a:p>
          <a:p>
            <a:r>
              <a:rPr lang="en-US" dirty="0" smtClean="0">
                <a:latin typeface="Calibri" pitchFamily="34" charset="0"/>
                <a:cs typeface="Calibri" pitchFamily="34" charset="0"/>
              </a:rPr>
              <a:t>Do some focus groups to get more information.</a:t>
            </a:r>
            <a:endParaRPr lang="en-US" dirty="0">
              <a:latin typeface="Calibri" pitchFamily="34" charset="0"/>
              <a:cs typeface="Calibri" pitchFamily="34" charset="0"/>
            </a:endParaRPr>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40</a:t>
            </a:fld>
            <a:endParaRPr lang="en-US" altLang="ja-JP"/>
          </a:p>
        </p:txBody>
      </p:sp>
    </p:spTree>
    <p:extLst>
      <p:ext uri="{BB962C8B-B14F-4D97-AF65-F5344CB8AC3E}">
        <p14:creationId xmlns:p14="http://schemas.microsoft.com/office/powerpoint/2010/main" val="340841923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Future Plans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916832"/>
            <a:ext cx="8229600" cy="4176464"/>
          </a:xfrm>
        </p:spPr>
        <p:txBody>
          <a:bodyPr>
            <a:noAutofit/>
          </a:bodyPr>
          <a:lstStyle/>
          <a:p>
            <a:r>
              <a:rPr lang="en-US" dirty="0" smtClean="0">
                <a:latin typeface="Calibri" pitchFamily="34" charset="0"/>
                <a:cs typeface="Calibri" pitchFamily="34" charset="0"/>
              </a:rPr>
              <a:t>We </a:t>
            </a:r>
            <a:r>
              <a:rPr lang="en-US" dirty="0">
                <a:latin typeface="Calibri" pitchFamily="34" charset="0"/>
                <a:cs typeface="Calibri" pitchFamily="34" charset="0"/>
              </a:rPr>
              <a:t>will continue to </a:t>
            </a:r>
            <a:r>
              <a:rPr lang="en-US" dirty="0" smtClean="0">
                <a:latin typeface="Calibri" pitchFamily="34" charset="0"/>
                <a:cs typeface="Calibri" pitchFamily="34" charset="0"/>
              </a:rPr>
              <a:t>notify classes of e-textbook access.</a:t>
            </a:r>
            <a:endParaRPr lang="en-US" dirty="0">
              <a:latin typeface="Calibri" pitchFamily="34" charset="0"/>
              <a:cs typeface="Calibri" pitchFamily="34" charset="0"/>
            </a:endParaRPr>
          </a:p>
          <a:p>
            <a:r>
              <a:rPr lang="en-US" dirty="0">
                <a:latin typeface="Calibri" pitchFamily="34" charset="0"/>
                <a:cs typeface="Calibri" pitchFamily="34" charset="0"/>
              </a:rPr>
              <a:t>We have </a:t>
            </a:r>
            <a:r>
              <a:rPr lang="en-US" dirty="0" smtClean="0">
                <a:latin typeface="Calibri" pitchFamily="34" charset="0"/>
                <a:cs typeface="Calibri" pitchFamily="34" charset="0"/>
              </a:rPr>
              <a:t>a few </a:t>
            </a:r>
            <a:r>
              <a:rPr lang="en-US" dirty="0">
                <a:latin typeface="Calibri" pitchFamily="34" charset="0"/>
                <a:cs typeface="Calibri" pitchFamily="34" charset="0"/>
              </a:rPr>
              <a:t>vendors now who let you download books so we will check to see how the students like the </a:t>
            </a:r>
            <a:r>
              <a:rPr lang="en-US" dirty="0" smtClean="0">
                <a:latin typeface="Calibri" pitchFamily="34" charset="0"/>
                <a:cs typeface="Calibri" pitchFamily="34" charset="0"/>
              </a:rPr>
              <a:t>download option from these vendors.</a:t>
            </a:r>
          </a:p>
          <a:p>
            <a:r>
              <a:rPr lang="en-US" dirty="0">
                <a:latin typeface="Calibri" pitchFamily="34" charset="0"/>
                <a:cs typeface="Calibri" pitchFamily="34" charset="0"/>
              </a:rPr>
              <a:t>University wide e-textbook initiative to start in </a:t>
            </a:r>
            <a:r>
              <a:rPr lang="en-US" dirty="0" smtClean="0">
                <a:latin typeface="Calibri" pitchFamily="34" charset="0"/>
                <a:cs typeface="Calibri" pitchFamily="34" charset="0"/>
              </a:rPr>
              <a:t>Fall 2012.</a:t>
            </a:r>
            <a:endParaRPr lang="en-US" dirty="0">
              <a:latin typeface="Calibri" pitchFamily="34" charset="0"/>
              <a:cs typeface="Calibri" pitchFamily="34" charset="0"/>
            </a:endParaRPr>
          </a:p>
          <a:p>
            <a:pPr marL="0" indent="0">
              <a:buNone/>
            </a:pP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41</a:t>
            </a:fld>
            <a:endParaRPr lang="en-US" dirty="0"/>
          </a:p>
        </p:txBody>
      </p:sp>
    </p:spTree>
    <p:extLst>
      <p:ext uri="{BB962C8B-B14F-4D97-AF65-F5344CB8AC3E}">
        <p14:creationId xmlns:p14="http://schemas.microsoft.com/office/powerpoint/2010/main" val="241963717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Contact Information</a:t>
            </a:r>
            <a:endParaRPr lang="en-US" dirty="0"/>
          </a:p>
        </p:txBody>
      </p:sp>
      <p:sp>
        <p:nvSpPr>
          <p:cNvPr id="3" name="Content Placeholder 2"/>
          <p:cNvSpPr>
            <a:spLocks noGrp="1"/>
          </p:cNvSpPr>
          <p:nvPr>
            <p:ph idx="1"/>
          </p:nvPr>
        </p:nvSpPr>
        <p:spPr>
          <a:xfrm>
            <a:off x="467544" y="1628800"/>
            <a:ext cx="8229600" cy="4824536"/>
          </a:xfrm>
        </p:spPr>
        <p:txBody>
          <a:bodyPr/>
          <a:lstStyle/>
          <a:p>
            <a:r>
              <a:rPr lang="en-US" dirty="0" smtClean="0"/>
              <a:t>David Carter </a:t>
            </a:r>
            <a:r>
              <a:rPr lang="en-US" dirty="0" smtClean="0">
                <a:hlinkClick r:id="rId2"/>
              </a:rPr>
              <a:t>superman@umich.edu</a:t>
            </a:r>
            <a:endParaRPr lang="en-US" dirty="0" smtClean="0"/>
          </a:p>
          <a:p>
            <a:r>
              <a:rPr lang="en-US" dirty="0" smtClean="0"/>
              <a:t>Paul Grochowski </a:t>
            </a:r>
            <a:r>
              <a:rPr lang="en-US" dirty="0" smtClean="0">
                <a:hlinkClick r:id="rId3"/>
              </a:rPr>
              <a:t>grocho@umich.edu</a:t>
            </a:r>
            <a:endParaRPr lang="en-US" dirty="0"/>
          </a:p>
          <a:p>
            <a:r>
              <a:rPr lang="en-US" dirty="0" err="1" smtClean="0"/>
              <a:t>Leena</a:t>
            </a:r>
            <a:r>
              <a:rPr lang="en-US" dirty="0" smtClean="0"/>
              <a:t> </a:t>
            </a:r>
            <a:r>
              <a:rPr lang="en-US" dirty="0" err="1" smtClean="0"/>
              <a:t>Lalwani</a:t>
            </a:r>
            <a:r>
              <a:rPr lang="en-US" dirty="0" smtClean="0"/>
              <a:t> </a:t>
            </a:r>
            <a:r>
              <a:rPr lang="en-US" dirty="0" smtClean="0">
                <a:hlinkClick r:id="rId4"/>
              </a:rPr>
              <a:t>llalwani@umich.edu</a:t>
            </a:r>
            <a:endParaRPr lang="en-US" dirty="0" smtClean="0"/>
          </a:p>
          <a:p>
            <a:r>
              <a:rPr lang="en-US" dirty="0" err="1" smtClean="0"/>
              <a:t>Natsuko</a:t>
            </a:r>
            <a:r>
              <a:rPr lang="en-US" dirty="0" smtClean="0"/>
              <a:t> Nicholls </a:t>
            </a:r>
            <a:r>
              <a:rPr lang="en-US" dirty="0" smtClean="0">
                <a:hlinkClick r:id="rId5"/>
              </a:rPr>
              <a:t>hayashin@umich.edu</a:t>
            </a:r>
            <a:endParaRPr lang="en-US" dirty="0" smtClean="0"/>
          </a:p>
          <a:p>
            <a:r>
              <a:rPr lang="en-US" dirty="0" smtClean="0"/>
              <a:t>Sara Samuel </a:t>
            </a:r>
            <a:r>
              <a:rPr lang="en-US" dirty="0" smtClean="0">
                <a:hlinkClick r:id="rId6"/>
              </a:rPr>
              <a:t>henrysm@umich.edu</a:t>
            </a:r>
            <a:endParaRPr lang="en-US" dirty="0" smtClean="0"/>
          </a:p>
          <a:p>
            <a:pPr marL="0" indent="0">
              <a:buNone/>
            </a:pPr>
            <a:endParaRPr lang="en-US" sz="1000" dirty="0"/>
          </a:p>
          <a:p>
            <a:pPr marL="0" indent="0">
              <a:buNone/>
            </a:pPr>
            <a:r>
              <a:rPr lang="en-US" dirty="0" smtClean="0"/>
              <a:t>Special Acknowledgements:</a:t>
            </a:r>
          </a:p>
          <a:p>
            <a:pPr lvl="1"/>
            <a:r>
              <a:rPr lang="en-US" sz="2400" dirty="0"/>
              <a:t>Susan </a:t>
            </a:r>
            <a:r>
              <a:rPr lang="en-US" sz="2400" dirty="0" err="1"/>
              <a:t>Hollar</a:t>
            </a:r>
            <a:r>
              <a:rPr lang="en-US" sz="2400" dirty="0"/>
              <a:t>, who worked with us on the survey design and implementation</a:t>
            </a:r>
            <a:r>
              <a:rPr lang="en-US" sz="2400" dirty="0" smtClean="0"/>
              <a:t>.</a:t>
            </a:r>
            <a:endParaRPr lang="en-US" sz="2400" dirty="0"/>
          </a:p>
          <a:p>
            <a:pPr lvl="1"/>
            <a:r>
              <a:rPr lang="en-US" sz="2400" dirty="0"/>
              <a:t>Kathleen </a:t>
            </a:r>
            <a:r>
              <a:rPr lang="en-US" sz="2400" dirty="0" err="1"/>
              <a:t>Folger</a:t>
            </a:r>
            <a:r>
              <a:rPr lang="en-US" sz="2400" dirty="0"/>
              <a:t>, who helped with usage statistics.</a:t>
            </a:r>
          </a:p>
          <a:p>
            <a:pPr marL="0" indent="0">
              <a:buNone/>
            </a:pPr>
            <a:endParaRPr lang="en-US" dirty="0" smtClean="0"/>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42</a:t>
            </a:fld>
            <a:endParaRPr lang="en-US" altLang="ja-JP"/>
          </a:p>
        </p:txBody>
      </p:sp>
    </p:spTree>
    <p:extLst>
      <p:ext uri="{BB962C8B-B14F-4D97-AF65-F5344CB8AC3E}">
        <p14:creationId xmlns:p14="http://schemas.microsoft.com/office/powerpoint/2010/main" val="2974445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chool books design template">
  <a:themeElements>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hool book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hool book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hool book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hool book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hool book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hool book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hool book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hool book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hool book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hool book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hool book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hool book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School books design template</Template>
  <TotalTime>2546</TotalTime>
  <Words>1814</Words>
  <Application>Microsoft Macintosh PowerPoint</Application>
  <PresentationFormat>On-screen Show (4:3)</PresentationFormat>
  <Paragraphs>419</Paragraphs>
  <Slides>42</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45" baseType="lpstr">
      <vt:lpstr>School books design template</vt:lpstr>
      <vt:lpstr>Pixel</vt:lpstr>
      <vt:lpstr>Document</vt:lpstr>
      <vt:lpstr>E-Textbooks for Engineering Courses</vt:lpstr>
      <vt:lpstr>Background </vt:lpstr>
      <vt:lpstr> Method: Survey Fall 2011</vt:lpstr>
      <vt:lpstr>Demographics - Vendors</vt:lpstr>
      <vt:lpstr>Demographics- Student Status</vt:lpstr>
      <vt:lpstr>Demographics - Gender</vt:lpstr>
      <vt:lpstr>Awareness</vt:lpstr>
      <vt:lpstr>Usage</vt:lpstr>
      <vt:lpstr>Usage based on Awareness</vt:lpstr>
      <vt:lpstr>Library E-Textbook Usage: Awareness Matters</vt:lpstr>
      <vt:lpstr>PowerPoint Presentation</vt:lpstr>
      <vt:lpstr>E-Textbook Perception</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Experience Overall Satisfaction</vt:lpstr>
      <vt:lpstr>E-Textbook Experience Satisfaction Level by Vendors</vt:lpstr>
      <vt:lpstr>E-Textbook Experience Student Feedback</vt:lpstr>
      <vt:lpstr>E-Textbook Experience Student Feedback</vt:lpstr>
      <vt:lpstr>E-Textbook Experience Student Feedback</vt:lpstr>
      <vt:lpstr>E-Textbook Experience Student Feedback</vt:lpstr>
      <vt:lpstr>Library E-Textbook Usage: Awareness Matters</vt:lpstr>
      <vt:lpstr>Overall Usage Statistics </vt:lpstr>
      <vt:lpstr>Future Plans</vt:lpstr>
      <vt:lpstr>Future Plans</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Natsuko Hayashi Nicholls</dc:creator>
  <cp:lastModifiedBy>henrysm</cp:lastModifiedBy>
  <cp:revision>213</cp:revision>
  <dcterms:created xsi:type="dcterms:W3CDTF">2009-04-13T14:03:49Z</dcterms:created>
  <dcterms:modified xsi:type="dcterms:W3CDTF">2012-07-03T18:00:43Z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TC011594401033</vt:lpwstr>
  </property>
</Properties>
</file>