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67" r:id="rId4"/>
    <p:sldId id="270" r:id="rId5"/>
    <p:sldId id="263" r:id="rId6"/>
    <p:sldId id="257" r:id="rId7"/>
    <p:sldId id="265" r:id="rId8"/>
    <p:sldId id="260" r:id="rId9"/>
    <p:sldId id="258" r:id="rId10"/>
    <p:sldId id="259" r:id="rId11"/>
    <p:sldId id="273" r:id="rId12"/>
    <p:sldId id="262" r:id="rId13"/>
    <p:sldId id="272" r:id="rId14"/>
    <p:sldId id="261" r:id="rId15"/>
    <p:sldId id="264" r:id="rId16"/>
    <p:sldId id="266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8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D290233-0DD1-4A80-BB1E-9ADC3556DBB6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Disability in the Library Setting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8999"/>
            <a:ext cx="7342188" cy="2683933"/>
          </a:xfrm>
        </p:spPr>
        <p:txBody>
          <a:bodyPr>
            <a:normAutofit/>
          </a:bodyPr>
          <a:lstStyle/>
          <a:p>
            <a:r>
              <a:rPr lang="en-US" dirty="0" smtClean="0"/>
              <a:t>Anna </a:t>
            </a:r>
            <a:r>
              <a:rPr lang="en-US" dirty="0" err="1" smtClean="0"/>
              <a:t>Ercoli</a:t>
            </a:r>
            <a:r>
              <a:rPr lang="en-US" dirty="0" smtClean="0"/>
              <a:t> Schnitzer. AMLS</a:t>
            </a:r>
          </a:p>
          <a:p>
            <a:r>
              <a:rPr lang="en-US" dirty="0" smtClean="0"/>
              <a:t>Disability Issues &amp; Outreach Librarian</a:t>
            </a:r>
          </a:p>
          <a:p>
            <a:r>
              <a:rPr lang="en-US" dirty="0" err="1" smtClean="0"/>
              <a:t>Taubman</a:t>
            </a:r>
            <a:r>
              <a:rPr lang="en-US" dirty="0" smtClean="0"/>
              <a:t> Health Sciences Library</a:t>
            </a:r>
          </a:p>
          <a:p>
            <a:r>
              <a:rPr lang="en-US" dirty="0" smtClean="0"/>
              <a:t>University of Michigan, Ann Arbor</a:t>
            </a:r>
          </a:p>
          <a:p>
            <a:r>
              <a:rPr lang="en-US" dirty="0" err="1" smtClean="0"/>
              <a:t>schnitzr@umich.edu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765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U.S. Disability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51.2 million with some level of disability--18%</a:t>
            </a:r>
          </a:p>
          <a:p>
            <a:r>
              <a:rPr lang="en-US" dirty="0" smtClean="0"/>
              <a:t>32.5 million with severe disability--12% </a:t>
            </a:r>
          </a:p>
          <a:p>
            <a:r>
              <a:rPr lang="en-US" dirty="0" smtClean="0"/>
              <a:t>11% of children ages 6 to 14 (4 million children)</a:t>
            </a:r>
          </a:p>
          <a:p>
            <a:r>
              <a:rPr lang="en-US" dirty="0" smtClean="0"/>
              <a:t>72% of people 80 and older</a:t>
            </a:r>
          </a:p>
          <a:p>
            <a:r>
              <a:rPr lang="en-US" dirty="0" smtClean="0"/>
              <a:t>20% of females with disability; 17% of males</a:t>
            </a:r>
          </a:p>
          <a:p>
            <a:r>
              <a:rPr lang="en-US" dirty="0" smtClean="0"/>
              <a:t>Under age 5, more boys than girls—11% </a:t>
            </a:r>
            <a:r>
              <a:rPr lang="en-US" dirty="0" err="1" smtClean="0"/>
              <a:t>vs</a:t>
            </a:r>
            <a:r>
              <a:rPr lang="en-US" dirty="0" smtClean="0"/>
              <a:t> 6%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063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Disability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of 5 or 1 of 10 individuals, depending on definition of disability</a:t>
            </a:r>
          </a:p>
          <a:p>
            <a:r>
              <a:rPr lang="en-US" dirty="0" smtClean="0"/>
              <a:t>11% of students in higher education</a:t>
            </a:r>
          </a:p>
          <a:p>
            <a:r>
              <a:rPr lang="en-US" dirty="0" smtClean="0"/>
              <a:t>Both visible and invisible disabilities</a:t>
            </a:r>
          </a:p>
          <a:p>
            <a:r>
              <a:rPr lang="en-US" dirty="0" smtClean="0"/>
              <a:t>Both self-identified and not declared</a:t>
            </a:r>
          </a:p>
          <a:p>
            <a:r>
              <a:rPr lang="en-US" dirty="0" smtClean="0"/>
              <a:t>ADA covers physical, emotional, cognitive, developmental differences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35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ADA Definition of Disability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The American with Disabilities Act (ADA) has a three part definition of disability:</a:t>
            </a:r>
            <a:endParaRPr lang="en-US" dirty="0"/>
          </a:p>
          <a:p>
            <a:r>
              <a:rPr lang="en-US" dirty="0" smtClean="0"/>
              <a:t>1) Individual  has a physical or mental impairment that limits one or more major life activities</a:t>
            </a:r>
          </a:p>
          <a:p>
            <a:pPr marL="0" indent="0">
              <a:buNone/>
            </a:pPr>
            <a:r>
              <a:rPr lang="en-US" dirty="0" smtClean="0"/>
              <a:t>or</a:t>
            </a:r>
          </a:p>
          <a:p>
            <a:r>
              <a:rPr lang="en-US" dirty="0" smtClean="0"/>
              <a:t> 2) Individual has a record of such impairment</a:t>
            </a:r>
          </a:p>
          <a:p>
            <a:pPr marL="0" indent="0">
              <a:buNone/>
            </a:pPr>
            <a:r>
              <a:rPr lang="en-US" dirty="0" smtClean="0"/>
              <a:t>or</a:t>
            </a:r>
          </a:p>
          <a:p>
            <a:r>
              <a:rPr lang="en-US" dirty="0" smtClean="0"/>
              <a:t> 3) Individual  is regarded as having such an impairment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002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Diversity of Disabilities</a:t>
            </a:r>
            <a:endParaRPr lang="en-US" dirty="0"/>
          </a:p>
        </p:txBody>
      </p:sp>
      <p:pic>
        <p:nvPicPr>
          <p:cNvPr id="4" name="Content Placeholder 3" descr="all dogs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" b="15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05713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Getting Into &amp; Around the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368" y="2133601"/>
            <a:ext cx="7720700" cy="394142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Accessible parking nearby </a:t>
            </a:r>
          </a:p>
          <a:p>
            <a:r>
              <a:rPr lang="en-US" dirty="0" smtClean="0"/>
              <a:t>ADA-approved low energy doors</a:t>
            </a:r>
          </a:p>
          <a:p>
            <a:r>
              <a:rPr lang="en-US" dirty="0" smtClean="0"/>
              <a:t>Adequate space between desks and shelves for wheelchairs</a:t>
            </a:r>
          </a:p>
          <a:p>
            <a:r>
              <a:rPr lang="en-US" dirty="0" smtClean="0"/>
              <a:t>Appropriate heights for diverse patrons to use equipment</a:t>
            </a:r>
          </a:p>
          <a:p>
            <a:r>
              <a:rPr lang="en-US" dirty="0" smtClean="0"/>
              <a:t>Restroom equipped for special needs</a:t>
            </a:r>
          </a:p>
          <a:p>
            <a:r>
              <a:rPr lang="en-US" dirty="0" smtClean="0"/>
              <a:t>Accessibility Specifications: http</a:t>
            </a:r>
            <a:r>
              <a:rPr lang="en-US" dirty="0"/>
              <a:t>://</a:t>
            </a:r>
            <a:r>
              <a:rPr lang="en-US" dirty="0" err="1"/>
              <a:t>www.access-board.gov</a:t>
            </a:r>
            <a:r>
              <a:rPr lang="en-US" dirty="0"/>
              <a:t>/</a:t>
            </a:r>
            <a:r>
              <a:rPr lang="en-US" dirty="0" err="1"/>
              <a:t>adaag</a:t>
            </a:r>
            <a:r>
              <a:rPr lang="en-US" dirty="0"/>
              <a:t>/checklist/</a:t>
            </a:r>
            <a:r>
              <a:rPr lang="en-US" dirty="0" err="1"/>
              <a:t>Libraries.html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464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Accessible Parking</a:t>
            </a:r>
            <a:endParaRPr lang="en-US" dirty="0"/>
          </a:p>
        </p:txBody>
      </p:sp>
      <p:pic>
        <p:nvPicPr>
          <p:cNvPr id="4" name="Content Placeholder 3" descr="parking symbol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664" r="-866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0788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Easy Access</a:t>
            </a:r>
            <a:endParaRPr lang="en-US" dirty="0"/>
          </a:p>
        </p:txBody>
      </p:sp>
      <p:pic>
        <p:nvPicPr>
          <p:cNvPr id="4" name="Content Placeholder 3" descr="door opener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489" r="-494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0976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Disability Etiquette</a:t>
            </a:r>
            <a:endParaRPr lang="en-US" dirty="0"/>
          </a:p>
        </p:txBody>
      </p:sp>
      <p:pic>
        <p:nvPicPr>
          <p:cNvPr id="7" name="Content Placeholder 6" descr="people first language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562" r="-42562"/>
          <a:stretch>
            <a:fillRect/>
          </a:stretch>
        </p:blipFill>
        <p:spPr>
          <a:xfrm>
            <a:off x="900113" y="2133600"/>
            <a:ext cx="7345362" cy="3932238"/>
          </a:xfrm>
        </p:spPr>
      </p:pic>
    </p:spTree>
    <p:extLst>
      <p:ext uri="{BB962C8B-B14F-4D97-AF65-F5344CB8AC3E}">
        <p14:creationId xmlns:p14="http://schemas.microsoft.com/office/powerpoint/2010/main" val="2521186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2" y="244158"/>
            <a:ext cx="7345362" cy="1339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Always ask before offering assistance</a:t>
            </a:r>
            <a:endParaRPr lang="en-US" dirty="0"/>
          </a:p>
        </p:txBody>
      </p:sp>
      <p:pic>
        <p:nvPicPr>
          <p:cNvPr id="4" name="Content Placeholder 3" descr="wheelchair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931" r="-929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58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 Says Dogs Only</a:t>
            </a:r>
            <a:endParaRPr lang="en-US" dirty="0"/>
          </a:p>
        </p:txBody>
      </p:sp>
      <p:pic>
        <p:nvPicPr>
          <p:cNvPr id="4" name="Content Placeholder 3" descr="SERVICE DOG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80" r="-521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06812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Dogs</a:t>
            </a:r>
            <a:endParaRPr lang="en-US" dirty="0"/>
          </a:p>
        </p:txBody>
      </p:sp>
      <p:pic>
        <p:nvPicPr>
          <p:cNvPr id="4" name="Content Placeholder 3" descr="service dog in training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0" b="38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2107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Laws about Service Dogs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Service Dogs are permitted in all areas where the general public is allowed (stores, libraries, restaurants, etc.)</a:t>
            </a:r>
          </a:p>
          <a:p>
            <a:r>
              <a:rPr lang="en-US" dirty="0" smtClean="0"/>
              <a:t>You are permitted to ask whether a dog has been trained for a specific disability but not what that disability is.</a:t>
            </a:r>
          </a:p>
          <a:p>
            <a:r>
              <a:rPr lang="en-US" dirty="0" smtClean="0"/>
              <a:t>No registration card or ID needs to be </a:t>
            </a:r>
            <a:r>
              <a:rPr lang="en-US" smtClean="0"/>
              <a:t>shown.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3698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Equipment for Visually Impaired &amp; Deaf Patrons</a:t>
            </a:r>
            <a:endParaRPr lang="en-US" dirty="0"/>
          </a:p>
        </p:txBody>
      </p:sp>
      <p:pic>
        <p:nvPicPr>
          <p:cNvPr id="4" name="Content Placeholder 3" descr="blind computer user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214" r="-422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4122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Research Guide(s) on Disability Topics</a:t>
            </a:r>
            <a:endParaRPr lang="en-US" dirty="0"/>
          </a:p>
        </p:txBody>
      </p:sp>
      <p:pic>
        <p:nvPicPr>
          <p:cNvPr id="4" name="Content Placeholder 3" descr="research guide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2" b="1206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7764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Women’s Wheelchair Basketball</a:t>
            </a:r>
            <a:endParaRPr lang="en-US" dirty="0"/>
          </a:p>
        </p:txBody>
      </p:sp>
      <p:pic>
        <p:nvPicPr>
          <p:cNvPr id="4" name="Content Placeholder 3" descr="girls' wheelchair basketball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2" b="52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76179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Army-Navy Wheelchair Game at University of Michigan</a:t>
            </a:r>
            <a:endParaRPr lang="en-US" dirty="0"/>
          </a:p>
        </p:txBody>
      </p:sp>
      <p:pic>
        <p:nvPicPr>
          <p:cNvPr id="4" name="Content Placeholder 3" descr="Army:navy wheelchair game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79" r="-127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49569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118</TotalTime>
  <Words>362</Words>
  <Application>Microsoft Macintosh PowerPoint</Application>
  <PresentationFormat>On-screen Show (4:3)</PresentationFormat>
  <Paragraphs>48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Capital</vt:lpstr>
      <vt:lpstr>Disability in the Library Setting</vt:lpstr>
      <vt:lpstr>U.S. Disability Statistics</vt:lpstr>
      <vt:lpstr>More Disability Statistics</vt:lpstr>
      <vt:lpstr>ADA Definition of Disability</vt:lpstr>
      <vt:lpstr>Diversity of Disabilities</vt:lpstr>
      <vt:lpstr>Getting Into &amp; Around the Library</vt:lpstr>
      <vt:lpstr> Accessible Parking</vt:lpstr>
      <vt:lpstr>Easy Access</vt:lpstr>
      <vt:lpstr>Disability Etiquette</vt:lpstr>
      <vt:lpstr>Always ask before offering assistance</vt:lpstr>
      <vt:lpstr>ADA Says Dogs Only</vt:lpstr>
      <vt:lpstr>Service Dogs</vt:lpstr>
      <vt:lpstr>Laws about Service Dogs</vt:lpstr>
      <vt:lpstr>Equipment for Visually Impaired &amp; Deaf Patrons</vt:lpstr>
      <vt:lpstr>Research Guide(s) on Disability Topics</vt:lpstr>
      <vt:lpstr>Women’s Wheelchair Basketball</vt:lpstr>
      <vt:lpstr>Army-Navy Wheelchair Game at University of Michigan</vt:lpstr>
    </vt:vector>
  </TitlesOfParts>
  <Company>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Disability in the Library Setting</dc:title>
  <dc:creator>anna schnitzer</dc:creator>
  <cp:lastModifiedBy>anna schnitzer</cp:lastModifiedBy>
  <cp:revision>16</cp:revision>
  <dcterms:created xsi:type="dcterms:W3CDTF">2013-06-11T11:17:44Z</dcterms:created>
  <dcterms:modified xsi:type="dcterms:W3CDTF">2013-06-18T13:11:38Z</dcterms:modified>
</cp:coreProperties>
</file>