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8" r:id="rId3"/>
    <p:sldId id="257" r:id="rId4"/>
  </p:sldIdLst>
  <p:sldSz cx="10972800" cy="10972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300"/>
    <a:srgbClr val="EEF300"/>
    <a:srgbClr val="F6E2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6218"/>
  </p:normalViewPr>
  <p:slideViewPr>
    <p:cSldViewPr snapToGrid="0">
      <p:cViewPr varScale="1">
        <p:scale>
          <a:sx n="78" d="100"/>
          <a:sy n="78" d="100"/>
        </p:scale>
        <p:origin x="23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795781"/>
            <a:ext cx="9326880" cy="382016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763261"/>
            <a:ext cx="8229600" cy="2649219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F75E-84E6-6A4F-9DEF-386E3E94CCB9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02F2-06D2-A441-BF0E-A5B69B669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F75E-84E6-6A4F-9DEF-386E3E94CCB9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02F2-06D2-A441-BF0E-A5B69B669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584200"/>
            <a:ext cx="2366010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584200"/>
            <a:ext cx="6960870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F75E-84E6-6A4F-9DEF-386E3E94CCB9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02F2-06D2-A441-BF0E-A5B69B669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29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F75E-84E6-6A4F-9DEF-386E3E94CCB9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02F2-06D2-A441-BF0E-A5B69B669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89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735583"/>
            <a:ext cx="9464040" cy="456437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7343143"/>
            <a:ext cx="9464040" cy="240029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F75E-84E6-6A4F-9DEF-386E3E94CCB9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02F2-06D2-A441-BF0E-A5B69B669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602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F75E-84E6-6A4F-9DEF-386E3E94CCB9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02F2-06D2-A441-BF0E-A5B69B669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30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584202"/>
            <a:ext cx="946404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689861"/>
            <a:ext cx="4642008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008120"/>
            <a:ext cx="4642008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689861"/>
            <a:ext cx="4664869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008120"/>
            <a:ext cx="4664869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F75E-84E6-6A4F-9DEF-386E3E94CCB9}" type="datetimeFigureOut">
              <a:rPr lang="en-US" smtClean="0"/>
              <a:t>9/6/24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02F2-06D2-A441-BF0E-A5B69B669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04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F75E-84E6-6A4F-9DEF-386E3E94CCB9}" type="datetimeFigureOut">
              <a:rPr lang="en-US" smtClean="0"/>
              <a:t>9/6/24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02F2-06D2-A441-BF0E-A5B69B669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52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F75E-84E6-6A4F-9DEF-386E3E94CCB9}" type="datetimeFigureOut">
              <a:rPr lang="en-US" smtClean="0"/>
              <a:t>9/6/24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02F2-06D2-A441-BF0E-A5B69B669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94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579882"/>
            <a:ext cx="5554980" cy="779780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F75E-84E6-6A4F-9DEF-386E3E94CCB9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02F2-06D2-A441-BF0E-A5B69B669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245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579882"/>
            <a:ext cx="5554980" cy="779780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F75E-84E6-6A4F-9DEF-386E3E94CCB9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02F2-06D2-A441-BF0E-A5B69B669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20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584202"/>
            <a:ext cx="946404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921000"/>
            <a:ext cx="946404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DF75E-84E6-6A4F-9DEF-386E3E94CCB9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0170162"/>
            <a:ext cx="370332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D02F2-06D2-A441-BF0E-A5B69B669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2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87C3FDC-223E-8946-8E95-E256083643C4}"/>
              </a:ext>
            </a:extLst>
          </p:cNvPr>
          <p:cNvGrpSpPr/>
          <p:nvPr/>
        </p:nvGrpSpPr>
        <p:grpSpPr>
          <a:xfrm>
            <a:off x="884604" y="2687108"/>
            <a:ext cx="8507385" cy="4422921"/>
            <a:chOff x="770304" y="3274936"/>
            <a:chExt cx="8507385" cy="4422921"/>
          </a:xfrm>
        </p:grpSpPr>
        <p:pic>
          <p:nvPicPr>
            <p:cNvPr id="5" name="Picture 4" descr="A black and red circle with a point in the center&#10;&#10;Description automatically generated">
              <a:extLst>
                <a:ext uri="{FF2B5EF4-FFF2-40B4-BE49-F238E27FC236}">
                  <a16:creationId xmlns:a16="http://schemas.microsoft.com/office/drawing/2014/main" id="{766F0F73-FA15-26AE-2471-87739C00FC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4366" t="12107" r="34019" b="10607"/>
            <a:stretch/>
          </p:blipFill>
          <p:spPr>
            <a:xfrm rot="5400000">
              <a:off x="2646308" y="1404555"/>
              <a:ext cx="4417298" cy="8169306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A0C695F4-32DA-D7DE-E8B5-90E66A8A8B43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7246034" y="5582104"/>
              <a:ext cx="912100" cy="101851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45EC4581-AE99-FAFC-6874-453C9ED80C8F}"/>
                    </a:ext>
                  </a:extLst>
                </p:cNvPr>
                <p:cNvSpPr txBox="1"/>
                <p:nvPr/>
              </p:nvSpPr>
              <p:spPr>
                <a:xfrm rot="2555301">
                  <a:off x="6086183" y="5359545"/>
                  <a:ext cx="3191506" cy="42473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16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60" i="1">
                                <a:latin typeface="Cambria Math" panose="02040503050406030204" pitchFamily="18" charset="0"/>
                              </a:rPr>
                              <m:t>𝑅𝑎𝑑𝑖𝑢𝑠</m:t>
                            </m:r>
                          </m:e>
                          <m:sub>
                            <m:r>
                              <a:rPr lang="zh-CN" altLang="en-US" sz="216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</m:oMath>
                    </m:oMathPara>
                  </a14:m>
                  <a:endParaRPr lang="en-US" sz="216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45EC4581-AE99-FAFC-6874-453C9ED80C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555301">
                  <a:off x="6086183" y="5359545"/>
                  <a:ext cx="3191506" cy="424731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7A6420A-E175-9225-1D2A-37B42C1293F1}"/>
                </a:ext>
              </a:extLst>
            </p:cNvPr>
            <p:cNvCxnSpPr>
              <a:cxnSpLocks/>
            </p:cNvCxnSpPr>
            <p:nvPr/>
          </p:nvCxnSpPr>
          <p:spPr>
            <a:xfrm>
              <a:off x="6599593" y="5571912"/>
              <a:ext cx="1" cy="1637771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0D7E3C8-1925-502E-3E9A-EC0578643F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49138" y="5571910"/>
              <a:ext cx="3835" cy="1637775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CA9CCAA-4C60-9DBB-6982-1C93E6BD0E46}"/>
                </a:ext>
              </a:extLst>
            </p:cNvPr>
            <p:cNvCxnSpPr/>
            <p:nvPr/>
          </p:nvCxnSpPr>
          <p:spPr>
            <a:xfrm rot="5400000" flipH="1">
              <a:off x="5921754" y="6313704"/>
              <a:ext cx="18484" cy="1337193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C1E8F68-40F0-3F48-3952-C086A3698A01}"/>
                </a:ext>
              </a:extLst>
            </p:cNvPr>
            <p:cNvCxnSpPr/>
            <p:nvPr/>
          </p:nvCxnSpPr>
          <p:spPr>
            <a:xfrm rot="5400000">
              <a:off x="4747477" y="4590895"/>
              <a:ext cx="2208649" cy="0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8A81BC-4A23-7F20-2436-95BE05D0D982}"/>
                </a:ext>
              </a:extLst>
            </p:cNvPr>
            <p:cNvCxnSpPr/>
            <p:nvPr/>
          </p:nvCxnSpPr>
          <p:spPr>
            <a:xfrm rot="5400000">
              <a:off x="2723798" y="4555360"/>
              <a:ext cx="2208649" cy="0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B65A833-AB0A-9E70-CA4D-9E827A404257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4830885" y="3298137"/>
              <a:ext cx="18153" cy="202367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DAD2CC88-7649-6605-C0A6-890C75E7D3DC}"/>
                    </a:ext>
                  </a:extLst>
                </p:cNvPr>
                <p:cNvSpPr txBox="1"/>
                <p:nvPr/>
              </p:nvSpPr>
              <p:spPr>
                <a:xfrm>
                  <a:off x="2784636" y="3274936"/>
                  <a:ext cx="4140642" cy="42473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160" i="1">
                            <a:latin typeface="Cambria Math" panose="02040503050406030204" pitchFamily="18" charset="0"/>
                          </a:rPr>
                          <m:t>𝑆𝑡𝑟𝑒𝑡𝑐h</m:t>
                        </m:r>
                      </m:oMath>
                    </m:oMathPara>
                  </a14:m>
                  <a:endParaRPr lang="en-US" sz="2160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DAD2CC88-7649-6605-C0A6-890C75E7D3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4636" y="3274936"/>
                  <a:ext cx="4140642" cy="42473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1002B10-BD50-4658-E3DE-A620731BC2AF}"/>
                </a:ext>
              </a:extLst>
            </p:cNvPr>
            <p:cNvSpPr txBox="1"/>
            <p:nvPr/>
          </p:nvSpPr>
          <p:spPr>
            <a:xfrm>
              <a:off x="2177944" y="6582542"/>
              <a:ext cx="1821547" cy="535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80" dirty="0"/>
                <a:t>Sun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3C2BAA6-F7C2-3723-DE18-DBC858CC83EF}"/>
                </a:ext>
              </a:extLst>
            </p:cNvPr>
            <p:cNvSpPr txBox="1"/>
            <p:nvPr/>
          </p:nvSpPr>
          <p:spPr>
            <a:xfrm>
              <a:off x="6361151" y="3395831"/>
              <a:ext cx="2572142" cy="757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60" dirty="0"/>
                <a:t>The Gibson-Low Torus Structure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ACB3B187-2782-F637-DD50-270C1639644F}"/>
                    </a:ext>
                  </a:extLst>
                </p:cNvPr>
                <p:cNvSpPr txBox="1"/>
                <p:nvPr/>
              </p:nvSpPr>
              <p:spPr>
                <a:xfrm>
                  <a:off x="3862469" y="7192641"/>
                  <a:ext cx="4140642" cy="42473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160" i="1">
                            <a:latin typeface="Cambria Math" panose="02040503050406030204" pitchFamily="18" charset="0"/>
                          </a:rPr>
                          <m:t>𝐴𝑝𝑒𝑥𝐻𝑒𝑖𝑔h𝑡</m:t>
                        </m:r>
                      </m:oMath>
                    </m:oMathPara>
                  </a14:m>
                  <a:endParaRPr lang="en-US" sz="2160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ACB3B187-2782-F637-DD50-270C163964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2469" y="7192641"/>
                  <a:ext cx="4140642" cy="424731"/>
                </a:xfrm>
                <a:prstGeom prst="rect">
                  <a:avLst/>
                </a:prstGeom>
                <a:blipFill>
                  <a:blip r:embed="rId5"/>
                  <a:stretch>
                    <a:fillRect b="-14286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641107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and red circle with a point in the center&#10;&#10;Description automatically generated">
            <a:extLst>
              <a:ext uri="{FF2B5EF4-FFF2-40B4-BE49-F238E27FC236}">
                <a16:creationId xmlns:a16="http://schemas.microsoft.com/office/drawing/2014/main" id="{766F0F73-FA15-26AE-2471-87739C00FC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366" t="12107" r="34019" b="10607"/>
          <a:stretch/>
        </p:blipFill>
        <p:spPr>
          <a:xfrm rot="5400000">
            <a:off x="2646308" y="1404555"/>
            <a:ext cx="4417298" cy="8169306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0C695F4-32DA-D7DE-E8B5-90E66A8A8B43}"/>
              </a:ext>
            </a:extLst>
          </p:cNvPr>
          <p:cNvCxnSpPr>
            <a:cxnSpLocks/>
          </p:cNvCxnSpPr>
          <p:nvPr/>
        </p:nvCxnSpPr>
        <p:spPr>
          <a:xfrm rot="5400000" flipV="1">
            <a:off x="7246034" y="5582104"/>
            <a:ext cx="912100" cy="101851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5EC4581-AE99-FAFC-6874-453C9ED80C8F}"/>
                  </a:ext>
                </a:extLst>
              </p:cNvPr>
              <p:cNvSpPr txBox="1"/>
              <p:nvPr/>
            </p:nvSpPr>
            <p:spPr>
              <a:xfrm rot="2555301">
                <a:off x="6086183" y="5359545"/>
                <a:ext cx="3191506" cy="4247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6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60" i="1">
                              <a:latin typeface="Cambria Math" panose="02040503050406030204" pitchFamily="18" charset="0"/>
                            </a:rPr>
                            <m:t>𝑅𝑎𝑑𝑖𝑢𝑠</m:t>
                          </m:r>
                        </m:e>
                        <m:sub>
                          <m:r>
                            <a:rPr lang="zh-CN" altLang="en-US" sz="216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sz="216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5EC4581-AE99-FAFC-6874-453C9ED80C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555301">
                <a:off x="6086183" y="5359545"/>
                <a:ext cx="3191506" cy="4247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7A6420A-E175-9225-1D2A-37B42C1293F1}"/>
              </a:ext>
            </a:extLst>
          </p:cNvPr>
          <p:cNvCxnSpPr>
            <a:cxnSpLocks/>
          </p:cNvCxnSpPr>
          <p:nvPr/>
        </p:nvCxnSpPr>
        <p:spPr>
          <a:xfrm>
            <a:off x="6599593" y="5571912"/>
            <a:ext cx="1" cy="1637771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0D7E3C8-1925-502E-3E9A-EC0578643FBE}"/>
              </a:ext>
            </a:extLst>
          </p:cNvPr>
          <p:cNvCxnSpPr>
            <a:cxnSpLocks/>
          </p:cNvCxnSpPr>
          <p:nvPr/>
        </p:nvCxnSpPr>
        <p:spPr>
          <a:xfrm flipH="1">
            <a:off x="5249138" y="5571910"/>
            <a:ext cx="3835" cy="1637775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CA9CCAA-4C60-9DBB-6982-1C93E6BD0E46}"/>
              </a:ext>
            </a:extLst>
          </p:cNvPr>
          <p:cNvCxnSpPr/>
          <p:nvPr/>
        </p:nvCxnSpPr>
        <p:spPr>
          <a:xfrm rot="5400000" flipH="1">
            <a:off x="5921754" y="6313704"/>
            <a:ext cx="18484" cy="1337193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C1E8F68-40F0-3F48-3952-C086A3698A01}"/>
              </a:ext>
            </a:extLst>
          </p:cNvPr>
          <p:cNvCxnSpPr/>
          <p:nvPr/>
        </p:nvCxnSpPr>
        <p:spPr>
          <a:xfrm rot="5400000">
            <a:off x="4747477" y="4590895"/>
            <a:ext cx="2208649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68A81BC-4A23-7F20-2436-95BE05D0D982}"/>
              </a:ext>
            </a:extLst>
          </p:cNvPr>
          <p:cNvCxnSpPr/>
          <p:nvPr/>
        </p:nvCxnSpPr>
        <p:spPr>
          <a:xfrm rot="5400000">
            <a:off x="2723798" y="4555360"/>
            <a:ext cx="2208649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B65A833-AB0A-9E70-CA4D-9E827A404257}"/>
              </a:ext>
            </a:extLst>
          </p:cNvPr>
          <p:cNvCxnSpPr>
            <a:cxnSpLocks/>
          </p:cNvCxnSpPr>
          <p:nvPr/>
        </p:nvCxnSpPr>
        <p:spPr>
          <a:xfrm rot="5400000" flipH="1">
            <a:off x="4830885" y="3298137"/>
            <a:ext cx="18153" cy="202367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AD2CC88-7649-6605-C0A6-890C75E7D3DC}"/>
                  </a:ext>
                </a:extLst>
              </p:cNvPr>
              <p:cNvSpPr txBox="1"/>
              <p:nvPr/>
            </p:nvSpPr>
            <p:spPr>
              <a:xfrm>
                <a:off x="2784636" y="3274936"/>
                <a:ext cx="4140642" cy="4247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60" i="1">
                          <a:latin typeface="Cambria Math" panose="02040503050406030204" pitchFamily="18" charset="0"/>
                        </a:rPr>
                        <m:t>𝑆𝑡𝑟𝑒𝑡𝑐h</m:t>
                      </m:r>
                    </m:oMath>
                  </m:oMathPara>
                </a14:m>
                <a:endParaRPr lang="en-US" sz="216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AD2CC88-7649-6605-C0A6-890C75E7D3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4636" y="3274936"/>
                <a:ext cx="4140642" cy="4247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F1002B10-BD50-4658-E3DE-A620731BC2AF}"/>
              </a:ext>
            </a:extLst>
          </p:cNvPr>
          <p:cNvSpPr txBox="1"/>
          <p:nvPr/>
        </p:nvSpPr>
        <p:spPr>
          <a:xfrm>
            <a:off x="2177944" y="6582542"/>
            <a:ext cx="1821547" cy="535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80" dirty="0"/>
              <a:t>Sun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C2BAA6-F7C2-3723-DE18-DBC858CC83EF}"/>
              </a:ext>
            </a:extLst>
          </p:cNvPr>
          <p:cNvSpPr txBox="1"/>
          <p:nvPr/>
        </p:nvSpPr>
        <p:spPr>
          <a:xfrm>
            <a:off x="6361151" y="3395831"/>
            <a:ext cx="2572142" cy="757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dirty="0"/>
              <a:t>The Gibson-Low Torus Structure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CB3B187-2782-F637-DD50-270C1639644F}"/>
                  </a:ext>
                </a:extLst>
              </p:cNvPr>
              <p:cNvSpPr txBox="1"/>
              <p:nvPr/>
            </p:nvSpPr>
            <p:spPr>
              <a:xfrm>
                <a:off x="3862469" y="7192641"/>
                <a:ext cx="4140642" cy="4247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60" i="1">
                          <a:latin typeface="Cambria Math" panose="02040503050406030204" pitchFamily="18" charset="0"/>
                        </a:rPr>
                        <m:t>𝐴𝑝𝑒𝑥𝐻𝑒𝑖𝑔h𝑡</m:t>
                      </m:r>
                    </m:oMath>
                  </m:oMathPara>
                </a14:m>
                <a:endParaRPr lang="en-US" sz="216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CB3B187-2782-F637-DD50-270C163964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2469" y="7192641"/>
                <a:ext cx="4140642" cy="424731"/>
              </a:xfrm>
              <a:prstGeom prst="rect">
                <a:avLst/>
              </a:prstGeom>
              <a:blipFill>
                <a:blip r:embed="rId5"/>
                <a:stretch>
                  <a:fillRect b="-1764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954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77FD5EDA-20E1-9B2D-5770-7FD0C52EA76A}"/>
              </a:ext>
            </a:extLst>
          </p:cNvPr>
          <p:cNvGrpSpPr/>
          <p:nvPr/>
        </p:nvGrpSpPr>
        <p:grpSpPr>
          <a:xfrm>
            <a:off x="0" y="0"/>
            <a:ext cx="9425768" cy="7959253"/>
            <a:chOff x="0" y="0"/>
            <a:chExt cx="9425768" cy="7959253"/>
          </a:xfrm>
        </p:grpSpPr>
        <p:pic>
          <p:nvPicPr>
            <p:cNvPr id="5" name="Picture 4" descr="A close-up of a grey sphere&#10;&#10;Description automatically generated">
              <a:extLst>
                <a:ext uri="{FF2B5EF4-FFF2-40B4-BE49-F238E27FC236}">
                  <a16:creationId xmlns:a16="http://schemas.microsoft.com/office/drawing/2014/main" id="{7C01EB5B-4D11-2BF9-0D35-D080D1CDB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709160" cy="3767328"/>
            </a:xfrm>
            <a:prstGeom prst="rect">
              <a:avLst/>
            </a:prstGeom>
          </p:spPr>
        </p:pic>
        <p:pic>
          <p:nvPicPr>
            <p:cNvPr id="7" name="Picture 6" descr="A diagram of a colorful sphere&#10;&#10;Description automatically generated with medium confidence">
              <a:extLst>
                <a:ext uri="{FF2B5EF4-FFF2-40B4-BE49-F238E27FC236}">
                  <a16:creationId xmlns:a16="http://schemas.microsoft.com/office/drawing/2014/main" id="{0CF65EBD-735B-84CB-FD58-D8CE315C17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12210" y="0"/>
              <a:ext cx="4713558" cy="3769768"/>
            </a:xfrm>
            <a:prstGeom prst="rect">
              <a:avLst/>
            </a:prstGeom>
          </p:spPr>
        </p:pic>
        <p:pic>
          <p:nvPicPr>
            <p:cNvPr id="9" name="Picture 8" descr="A colorful image of a planet&#10;&#10;Description automatically generated">
              <a:extLst>
                <a:ext uri="{FF2B5EF4-FFF2-40B4-BE49-F238E27FC236}">
                  <a16:creationId xmlns:a16="http://schemas.microsoft.com/office/drawing/2014/main" id="{802CF730-E42A-1DFC-5EFF-F6720990F8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769767"/>
              <a:ext cx="4712210" cy="4189473"/>
            </a:xfrm>
            <a:prstGeom prst="rect">
              <a:avLst/>
            </a:prstGeom>
          </p:spPr>
        </p:pic>
        <p:pic>
          <p:nvPicPr>
            <p:cNvPr id="11" name="Picture 10" descr="A computer generated image of a planet&#10;&#10;Description automatically generated">
              <a:extLst>
                <a:ext uri="{FF2B5EF4-FFF2-40B4-BE49-F238E27FC236}">
                  <a16:creationId xmlns:a16="http://schemas.microsoft.com/office/drawing/2014/main" id="{21BBF9E1-4567-779C-94B8-1AF10343DE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12210" y="3769780"/>
              <a:ext cx="4712210" cy="418947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F80F9C9-C0A2-BDE0-C323-D28F746F2E90}"/>
                </a:ext>
              </a:extLst>
            </p:cNvPr>
            <p:cNvSpPr txBox="1"/>
            <p:nvPr/>
          </p:nvSpPr>
          <p:spPr>
            <a:xfrm>
              <a:off x="723057" y="84909"/>
              <a:ext cx="1785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t=0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FBC4E2B-5449-3ADA-9CC1-B001AFB29018}"/>
                </a:ext>
              </a:extLst>
            </p:cNvPr>
            <p:cNvSpPr txBox="1"/>
            <p:nvPr/>
          </p:nvSpPr>
          <p:spPr>
            <a:xfrm>
              <a:off x="5486400" y="3956704"/>
              <a:ext cx="1785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t=48 hours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574A973-7235-20B9-9D08-8862BC482A8C}"/>
                </a:ext>
              </a:extLst>
            </p:cNvPr>
            <p:cNvSpPr txBox="1"/>
            <p:nvPr/>
          </p:nvSpPr>
          <p:spPr>
            <a:xfrm>
              <a:off x="723057" y="3962827"/>
              <a:ext cx="1785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t=12 hours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21855F8-E437-D672-FFEF-CAA6962F1AEE}"/>
                </a:ext>
              </a:extLst>
            </p:cNvPr>
            <p:cNvSpPr txBox="1"/>
            <p:nvPr/>
          </p:nvSpPr>
          <p:spPr>
            <a:xfrm>
              <a:off x="5486400" y="84909"/>
              <a:ext cx="1785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t=1 hour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8477F32-3AF6-0C9A-5A67-AC5BA3C7B931}"/>
              </a:ext>
            </a:extLst>
          </p:cNvPr>
          <p:cNvSpPr txBox="1"/>
          <p:nvPr/>
        </p:nvSpPr>
        <p:spPr>
          <a:xfrm>
            <a:off x="10058400" y="1381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152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587</TotalTime>
  <Words>37</Words>
  <Application>Microsoft Macintosh PowerPoint</Application>
  <PresentationFormat>Custom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Hongfan</dc:creator>
  <cp:lastModifiedBy>Chen, Hongfan</cp:lastModifiedBy>
  <cp:revision>4</cp:revision>
  <cp:lastPrinted>2024-08-29T16:34:49Z</cp:lastPrinted>
  <dcterms:created xsi:type="dcterms:W3CDTF">2023-12-10T19:49:18Z</dcterms:created>
  <dcterms:modified xsi:type="dcterms:W3CDTF">2024-09-06T16:59:37Z</dcterms:modified>
</cp:coreProperties>
</file>