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58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5C0B5"/>
    <a:srgbClr val="1800F7"/>
    <a:srgbClr val="CCE6CC"/>
    <a:srgbClr val="0D07B7"/>
    <a:srgbClr val="FF45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846"/>
    <p:restoredTop sz="96327"/>
  </p:normalViewPr>
  <p:slideViewPr>
    <p:cSldViewPr snapToGrid="0">
      <p:cViewPr varScale="1">
        <p:scale>
          <a:sx n="157" d="100"/>
          <a:sy n="157" d="100"/>
        </p:scale>
        <p:origin x="944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663E6E-0BB4-7C58-C864-EE8D56ADC9A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82B3840-C524-869E-9A69-C252E806FA0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E35B19-74A7-9614-FE28-6F86387510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250CE-91E5-9A44-A71B-94730EA29CF4}" type="datetimeFigureOut">
              <a:rPr lang="en-US" smtClean="0"/>
              <a:t>8/31/24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44FAB2-8A6C-0DB3-C85E-CF31E1A6A9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FE6ACA-7B0B-B4E9-4CB9-0C1F91B7D7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4A20F2-3AFD-D140-93F3-09F2B0B183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09213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460F3E-81C1-DDC3-8C6C-171BB5E486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7D51A0-AABC-C6AE-3727-7D2A7D93F52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DA496B-6C2B-01A7-124F-4F5F1350FF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250CE-91E5-9A44-A71B-94730EA29CF4}" type="datetimeFigureOut">
              <a:rPr lang="en-US" smtClean="0"/>
              <a:t>8/31/24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4665F2-A0DD-990D-E5E8-B4DEA5BD2C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51E442-0DD9-CC6D-CC01-06B5D65A6D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4A20F2-3AFD-D140-93F3-09F2B0B183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96137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113DEA3-BDF4-2AFE-357A-E5D7E819AE9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5961D5C-FF59-A673-57D9-0E57EAD0740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0A0D20-67AE-8613-CF0C-9B9B0C60FB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250CE-91E5-9A44-A71B-94730EA29CF4}" type="datetimeFigureOut">
              <a:rPr lang="en-US" smtClean="0"/>
              <a:t>8/31/24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80AC20-7CA1-D21F-4EDC-5B9BDD36A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259901-4322-3987-8A81-A9AE5DFDC5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4A20F2-3AFD-D140-93F3-09F2B0B183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80793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963221-BFDA-A0FC-6780-020B841AEB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34C111-D0DF-D438-9CAD-29A93EC3A42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851DB66-E706-76E3-C67B-C2434787FB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250CE-91E5-9A44-A71B-94730EA29CF4}" type="datetimeFigureOut">
              <a:rPr lang="en-US" smtClean="0"/>
              <a:t>8/31/24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3DCD09-3148-BE55-67FF-6EF9D4BFFB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FA5B7B-E7DD-AC72-153A-CC94F743C8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4A20F2-3AFD-D140-93F3-09F2B0B183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89986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F7C28F-7C54-9D50-2344-DAC2282B39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487EA7B-2E5B-447D-7AA7-A6EAC60B813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10078B-95F0-4D56-6813-010B7D2FB5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250CE-91E5-9A44-A71B-94730EA29CF4}" type="datetimeFigureOut">
              <a:rPr lang="en-US" smtClean="0"/>
              <a:t>8/31/24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2F013E-A068-5B65-0314-F3EE969818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541A02-9F30-27BD-DCBA-9478BEFF9F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4A20F2-3AFD-D140-93F3-09F2B0B183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73580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FF008E-8830-70BE-0FD4-07E170E8C2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3642AF-12E4-526D-3499-D03892DC068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30802B9-550B-7364-0E64-F527D936C37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F3F988-7FFD-E356-000E-E5CE6E1EE0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250CE-91E5-9A44-A71B-94730EA29CF4}" type="datetimeFigureOut">
              <a:rPr lang="en-US" smtClean="0"/>
              <a:t>8/31/24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8C17DD0-6513-0C6A-3655-3FB442A2B5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8560EDF-A248-6E03-30A8-919FED3460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4A20F2-3AFD-D140-93F3-09F2B0B183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98015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E595EC-89C4-ED9C-AAAF-124EE6E90D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6BB5781-170D-94F3-1EF4-E79ACE86EAE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6F677AA-7AAC-7C11-1BE6-2779DC337A5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BCDF14A-E639-0982-42E4-8BC6B615D5C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CB6E352-3EA1-0DF0-9533-87EA9BDCCC3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0C11AA7-A107-5B53-4595-E6D359F4E0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250CE-91E5-9A44-A71B-94730EA29CF4}" type="datetimeFigureOut">
              <a:rPr lang="en-US" smtClean="0"/>
              <a:t>8/31/24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CEF28CE-D279-B9F3-072B-B144F79A29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74E694A-813A-D754-F4D4-1358C4BA73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4A20F2-3AFD-D140-93F3-09F2B0B183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8121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1EE651-B4E5-8BC9-AA33-6119DA90D3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2BA7657-AE25-D253-9104-3D216B6501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250CE-91E5-9A44-A71B-94730EA29CF4}" type="datetimeFigureOut">
              <a:rPr lang="en-US" smtClean="0"/>
              <a:t>8/31/24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94E4000-78EE-9B08-B888-C8D6E8D70A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4C63FF8-0C33-33D4-6BFE-10BD64454C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4A20F2-3AFD-D140-93F3-09F2B0B183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38271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A860A7C-6063-B2DC-6EEA-8F86F5EC29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250CE-91E5-9A44-A71B-94730EA29CF4}" type="datetimeFigureOut">
              <a:rPr lang="en-US" smtClean="0"/>
              <a:t>8/31/24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0F89182-F63E-8F81-EB27-287FB79B40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540D8F7-69AB-D766-EB50-93B868C6DE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4A20F2-3AFD-D140-93F3-09F2B0B183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93873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784120-4371-7452-27F0-029CD50808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CA7400-28D2-516A-37E6-89BB01B25D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CE5D4EB-CB9B-D36C-6CF0-39A45D978F8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22F1836-8F40-4E8D-B687-21081F2FDD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250CE-91E5-9A44-A71B-94730EA29CF4}" type="datetimeFigureOut">
              <a:rPr lang="en-US" smtClean="0"/>
              <a:t>8/31/24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AF7F4D5-5073-63C2-D1DD-90E037625E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CE83040-7BAB-1E89-D011-F33DCDA940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4A20F2-3AFD-D140-93F3-09F2B0B183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56846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E2D4E7-0096-6505-8C83-B3F5FB293B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A84EB4A-BF65-BF08-435D-82E1FA7751F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6837474-50E2-7A9E-C8D1-41D24519425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380F910-852A-16DB-5745-4D9D1292EF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250CE-91E5-9A44-A71B-94730EA29CF4}" type="datetimeFigureOut">
              <a:rPr lang="en-US" smtClean="0"/>
              <a:t>8/31/24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800647F-E567-70DF-78A2-07925CEAB5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8AA123-0832-5704-FBB1-F748C88547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4A20F2-3AFD-D140-93F3-09F2B0B183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76605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33AFA82-BA58-2738-6ADE-51F6E210E8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A6B27F-FB94-F6C8-E19B-8BAF9C6E19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85072A-7AF2-74AB-168F-8973F49F586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EC250CE-91E5-9A44-A71B-94730EA29CF4}" type="datetimeFigureOut">
              <a:rPr lang="en-US" smtClean="0"/>
              <a:t>8/31/24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E615C2-0C09-BA91-3F31-2ECAE257F60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17FFB7-E681-CD50-1322-981760280C4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D4A20F2-3AFD-D140-93F3-09F2B0B183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70017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Group 34">
            <a:extLst>
              <a:ext uri="{FF2B5EF4-FFF2-40B4-BE49-F238E27FC236}">
                <a16:creationId xmlns:a16="http://schemas.microsoft.com/office/drawing/2014/main" id="{7BAA1822-1DA2-C719-90E3-D22EB3F58812}"/>
              </a:ext>
            </a:extLst>
          </p:cNvPr>
          <p:cNvGrpSpPr/>
          <p:nvPr/>
        </p:nvGrpSpPr>
        <p:grpSpPr>
          <a:xfrm>
            <a:off x="1389888" y="70981"/>
            <a:ext cx="8927590" cy="6787019"/>
            <a:chOff x="1389888" y="70981"/>
            <a:chExt cx="8927590" cy="6787019"/>
          </a:xfrm>
        </p:grpSpPr>
        <p:pic>
          <p:nvPicPr>
            <p:cNvPr id="30" name="Picture 29" descr="A group of graphs showing the different types of data&#10;&#10;Description automatically generated with medium confidence">
              <a:extLst>
                <a:ext uri="{FF2B5EF4-FFF2-40B4-BE49-F238E27FC236}">
                  <a16:creationId xmlns:a16="http://schemas.microsoft.com/office/drawing/2014/main" id="{260D767D-50B0-76DE-8977-598512A4CD4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389888" y="70981"/>
              <a:ext cx="8927590" cy="6226323"/>
            </a:xfrm>
            <a:prstGeom prst="rect">
              <a:avLst/>
            </a:prstGeom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E9E19703-CB2A-F787-DB16-DFCBCDEF981D}"/>
                </a:ext>
              </a:extLst>
            </p:cNvPr>
            <p:cNvSpPr txBox="1"/>
            <p:nvPr/>
          </p:nvSpPr>
          <p:spPr>
            <a:xfrm rot="16200000">
              <a:off x="1382726" y="763688"/>
              <a:ext cx="107481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/>
                <a:t>CR2154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0F045169-E1D8-1EB0-A378-C5D64E7ABA44}"/>
                </a:ext>
              </a:extLst>
            </p:cNvPr>
            <p:cNvSpPr txBox="1"/>
            <p:nvPr/>
          </p:nvSpPr>
          <p:spPr>
            <a:xfrm rot="16200000">
              <a:off x="1382726" y="2857975"/>
              <a:ext cx="107481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/>
                <a:t>CR2161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56FC8F12-5133-0B97-C1D3-5F64DBFA2839}"/>
                </a:ext>
              </a:extLst>
            </p:cNvPr>
            <p:cNvSpPr txBox="1"/>
            <p:nvPr/>
          </p:nvSpPr>
          <p:spPr>
            <a:xfrm rot="16200000">
              <a:off x="1382726" y="4943117"/>
              <a:ext cx="107481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/>
                <a:t>CR2192</a:t>
              </a:r>
            </a:p>
          </p:txBody>
        </p: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13F0BFC8-AB3C-6853-C067-EAED8A770D90}"/>
                </a:ext>
              </a:extLst>
            </p:cNvPr>
            <p:cNvCxnSpPr>
              <a:cxnSpLocks/>
            </p:cNvCxnSpPr>
            <p:nvPr/>
          </p:nvCxnSpPr>
          <p:spPr>
            <a:xfrm>
              <a:off x="4681076" y="6704112"/>
              <a:ext cx="646649" cy="0"/>
            </a:xfrm>
            <a:prstGeom prst="line">
              <a:avLst/>
            </a:prstGeom>
            <a:ln w="38100">
              <a:solidFill>
                <a:srgbClr val="FF45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3DB8352F-77C1-38FA-A669-5FF151601C06}"/>
                </a:ext>
              </a:extLst>
            </p:cNvPr>
            <p:cNvSpPr txBox="1"/>
            <p:nvPr/>
          </p:nvSpPr>
          <p:spPr>
            <a:xfrm>
              <a:off x="5327725" y="6550223"/>
              <a:ext cx="178132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Optimal Background</a:t>
              </a:r>
            </a:p>
          </p:txBody>
        </p: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2D803D84-C158-4793-95BC-A2005590A6C8}"/>
                </a:ext>
              </a:extLst>
            </p:cNvPr>
            <p:cNvCxnSpPr>
              <a:cxnSpLocks/>
            </p:cNvCxnSpPr>
            <p:nvPr/>
          </p:nvCxnSpPr>
          <p:spPr>
            <a:xfrm>
              <a:off x="2968817" y="6453459"/>
              <a:ext cx="646649" cy="0"/>
            </a:xfrm>
            <a:prstGeom prst="line">
              <a:avLst/>
            </a:prstGeom>
            <a:ln w="38100">
              <a:solidFill>
                <a:srgbClr val="1800F7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F3E8D877-51A0-706D-3F8E-560EA63950BE}"/>
                </a:ext>
              </a:extLst>
            </p:cNvPr>
            <p:cNvSpPr txBox="1"/>
            <p:nvPr/>
          </p:nvSpPr>
          <p:spPr>
            <a:xfrm>
              <a:off x="3638680" y="6299570"/>
              <a:ext cx="93807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Map Time</a:t>
              </a:r>
            </a:p>
          </p:txBody>
        </p: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D4F93284-DE3D-60D8-CCFE-B0B4E74AD4A6}"/>
                </a:ext>
              </a:extLst>
            </p:cNvPr>
            <p:cNvCxnSpPr>
              <a:cxnSpLocks/>
            </p:cNvCxnSpPr>
            <p:nvPr/>
          </p:nvCxnSpPr>
          <p:spPr>
            <a:xfrm>
              <a:off x="4681076" y="6453459"/>
              <a:ext cx="646649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33D88B5D-20D6-CFD2-A849-6AE264181224}"/>
                </a:ext>
              </a:extLst>
            </p:cNvPr>
            <p:cNvSpPr txBox="1"/>
            <p:nvPr/>
          </p:nvSpPr>
          <p:spPr>
            <a:xfrm>
              <a:off x="5323651" y="6297304"/>
              <a:ext cx="63030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OMNI</a:t>
              </a:r>
            </a:p>
          </p:txBody>
        </p: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34A2B0FF-7F48-EF22-21F6-9B3C20972703}"/>
                </a:ext>
              </a:extLst>
            </p:cNvPr>
            <p:cNvCxnSpPr>
              <a:cxnSpLocks/>
            </p:cNvCxnSpPr>
            <p:nvPr/>
          </p:nvCxnSpPr>
          <p:spPr>
            <a:xfrm>
              <a:off x="2968817" y="6704111"/>
              <a:ext cx="646649" cy="0"/>
            </a:xfrm>
            <a:prstGeom prst="line">
              <a:avLst/>
            </a:prstGeom>
            <a:ln w="38100">
              <a:solidFill>
                <a:schemeClr val="tx1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C6F4E652-3882-A62B-5EB0-C0E244575952}"/>
                </a:ext>
              </a:extLst>
            </p:cNvPr>
            <p:cNvSpPr txBox="1"/>
            <p:nvPr/>
          </p:nvSpPr>
          <p:spPr>
            <a:xfrm>
              <a:off x="3636269" y="6550222"/>
              <a:ext cx="107850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CME Arrival</a:t>
              </a: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1C39AFE1-EB42-B5AF-6F5D-2BEC36516B2E}"/>
                </a:ext>
              </a:extLst>
            </p:cNvPr>
            <p:cNvSpPr/>
            <p:nvPr/>
          </p:nvSpPr>
          <p:spPr>
            <a:xfrm>
              <a:off x="7054198" y="6338807"/>
              <a:ext cx="646649" cy="192727"/>
            </a:xfrm>
            <a:prstGeom prst="rect">
              <a:avLst/>
            </a:prstGeom>
            <a:solidFill>
              <a:srgbClr val="CCE6CC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0A55A420-351E-A7E7-E7F5-FFA98D712933}"/>
                </a:ext>
              </a:extLst>
            </p:cNvPr>
            <p:cNvSpPr txBox="1"/>
            <p:nvPr/>
          </p:nvSpPr>
          <p:spPr>
            <a:xfrm>
              <a:off x="7682403" y="6281282"/>
              <a:ext cx="174086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10-day time window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9E00511A-A5EB-8979-16CB-E310E939E663}"/>
                </a:ext>
              </a:extLst>
            </p:cNvPr>
            <p:cNvSpPr txBox="1"/>
            <p:nvPr/>
          </p:nvSpPr>
          <p:spPr>
            <a:xfrm>
              <a:off x="3365484" y="222542"/>
              <a:ext cx="3713562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50" dirty="0">
                  <a:solidFill>
                    <a:srgbClr val="1800F7"/>
                  </a:solidFill>
                </a:rPr>
                <a:t>Map time:</a:t>
              </a:r>
              <a:r>
                <a:rPr lang="en-US" sz="1050" dirty="0"/>
                <a:t>     </a:t>
              </a:r>
              <a:r>
                <a:rPr lang="en-US" sz="1050" dirty="0">
                  <a:solidFill>
                    <a:srgbClr val="1800F7"/>
                  </a:solidFill>
                </a:rPr>
                <a:t>2014-09-10T14:00:00</a:t>
              </a:r>
            </a:p>
            <a:p>
              <a:r>
                <a:rPr lang="en-US" sz="1050" dirty="0"/>
                <a:t>CME arrival: 2014-09-12T15:26:00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E4A9796F-0272-B34D-0171-072D1195DE84}"/>
                </a:ext>
              </a:extLst>
            </p:cNvPr>
            <p:cNvSpPr txBox="1"/>
            <p:nvPr/>
          </p:nvSpPr>
          <p:spPr>
            <a:xfrm>
              <a:off x="3365484" y="2326447"/>
              <a:ext cx="3713562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50" dirty="0">
                  <a:solidFill>
                    <a:srgbClr val="1800F7"/>
                  </a:solidFill>
                </a:rPr>
                <a:t>Map time</a:t>
              </a:r>
              <a:r>
                <a:rPr lang="en-US" sz="1050" dirty="0"/>
                <a:t>:     </a:t>
              </a:r>
              <a:r>
                <a:rPr lang="en-US" sz="1050" dirty="0">
                  <a:solidFill>
                    <a:srgbClr val="1800F7"/>
                  </a:solidFill>
                </a:rPr>
                <a:t>2015-03-15T02:00:00</a:t>
              </a:r>
            </a:p>
            <a:p>
              <a:r>
                <a:rPr lang="en-US" sz="1050" dirty="0"/>
                <a:t>CME arrival: 2015-03-17T04:05:00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804ABFC2-5581-FCD0-6AD1-1E88EEC81B4D}"/>
                </a:ext>
              </a:extLst>
            </p:cNvPr>
            <p:cNvSpPr txBox="1"/>
            <p:nvPr/>
          </p:nvSpPr>
          <p:spPr>
            <a:xfrm>
              <a:off x="3365484" y="4398798"/>
              <a:ext cx="3713562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50" dirty="0">
                  <a:solidFill>
                    <a:srgbClr val="1800F7"/>
                  </a:solidFill>
                </a:rPr>
                <a:t>Map time</a:t>
              </a:r>
              <a:r>
                <a:rPr lang="en-US" sz="1050" dirty="0"/>
                <a:t>:     </a:t>
              </a:r>
              <a:r>
                <a:rPr lang="en-US" sz="1050" dirty="0">
                  <a:solidFill>
                    <a:srgbClr val="1800F7"/>
                  </a:solidFill>
                </a:rPr>
                <a:t>2017-07-13T20:00:00</a:t>
              </a:r>
            </a:p>
            <a:p>
              <a:r>
                <a:rPr lang="en-US" sz="1050" dirty="0"/>
                <a:t>CME arrival: 2017-07-16T05:14:00</a:t>
              </a:r>
            </a:p>
          </p:txBody>
        </p: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F38A37F2-181C-11C6-B6A5-CD68E86EB83C}"/>
                </a:ext>
              </a:extLst>
            </p:cNvPr>
            <p:cNvCxnSpPr>
              <a:cxnSpLocks/>
            </p:cNvCxnSpPr>
            <p:nvPr/>
          </p:nvCxnSpPr>
          <p:spPr>
            <a:xfrm>
              <a:off x="7054198" y="6708001"/>
              <a:ext cx="646649" cy="0"/>
            </a:xfrm>
            <a:prstGeom prst="line">
              <a:avLst/>
            </a:prstGeom>
            <a:ln w="38100">
              <a:solidFill>
                <a:schemeClr val="tx1">
                  <a:lumMod val="50000"/>
                  <a:lumOff val="50000"/>
                  <a:alpha val="4023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7D164164-56FA-8CCA-638F-7CB57FDF023A}"/>
                </a:ext>
              </a:extLst>
            </p:cNvPr>
            <p:cNvSpPr txBox="1"/>
            <p:nvPr/>
          </p:nvSpPr>
          <p:spPr>
            <a:xfrm>
              <a:off x="7683611" y="6550223"/>
              <a:ext cx="206345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Background simulations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334292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C1156A9E-EE3E-CA5E-289E-6CED32DBC5F8}"/>
              </a:ext>
            </a:extLst>
          </p:cNvPr>
          <p:cNvGrpSpPr/>
          <p:nvPr/>
        </p:nvGrpSpPr>
        <p:grpSpPr>
          <a:xfrm>
            <a:off x="1365611" y="84899"/>
            <a:ext cx="8930837" cy="6773101"/>
            <a:chOff x="1365611" y="84899"/>
            <a:chExt cx="8930837" cy="6773101"/>
          </a:xfrm>
        </p:grpSpPr>
        <p:pic>
          <p:nvPicPr>
            <p:cNvPr id="3" name="Picture 2" descr="A group of graphs showing the number of days and months&#10;&#10;Description automatically generated">
              <a:extLst>
                <a:ext uri="{FF2B5EF4-FFF2-40B4-BE49-F238E27FC236}">
                  <a16:creationId xmlns:a16="http://schemas.microsoft.com/office/drawing/2014/main" id="{5DFB3D73-A858-08D6-DFD4-7457C921B05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365611" y="84899"/>
              <a:ext cx="8930837" cy="6228588"/>
            </a:xfrm>
            <a:prstGeom prst="rect">
              <a:avLst/>
            </a:prstGeom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E9E19703-CB2A-F787-DB16-DFCBCDEF981D}"/>
                </a:ext>
              </a:extLst>
            </p:cNvPr>
            <p:cNvSpPr txBox="1"/>
            <p:nvPr/>
          </p:nvSpPr>
          <p:spPr>
            <a:xfrm rot="16200000">
              <a:off x="1382726" y="763688"/>
              <a:ext cx="107481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/>
                <a:t>CR2154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0F045169-E1D8-1EB0-A378-C5D64E7ABA44}"/>
                </a:ext>
              </a:extLst>
            </p:cNvPr>
            <p:cNvSpPr txBox="1"/>
            <p:nvPr/>
          </p:nvSpPr>
          <p:spPr>
            <a:xfrm rot="16200000">
              <a:off x="1382726" y="2857975"/>
              <a:ext cx="107481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/>
                <a:t>CR2161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56FC8F12-5133-0B97-C1D3-5F64DBFA2839}"/>
                </a:ext>
              </a:extLst>
            </p:cNvPr>
            <p:cNvSpPr txBox="1"/>
            <p:nvPr/>
          </p:nvSpPr>
          <p:spPr>
            <a:xfrm rot="16200000">
              <a:off x="1382726" y="4943117"/>
              <a:ext cx="107481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/>
                <a:t>CR2192</a:t>
              </a:r>
            </a:p>
          </p:txBody>
        </p: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13F0BFC8-AB3C-6853-C067-EAED8A770D90}"/>
                </a:ext>
              </a:extLst>
            </p:cNvPr>
            <p:cNvCxnSpPr>
              <a:cxnSpLocks/>
            </p:cNvCxnSpPr>
            <p:nvPr/>
          </p:nvCxnSpPr>
          <p:spPr>
            <a:xfrm>
              <a:off x="4681076" y="6704112"/>
              <a:ext cx="646649" cy="0"/>
            </a:xfrm>
            <a:prstGeom prst="line">
              <a:avLst/>
            </a:prstGeom>
            <a:ln w="38100">
              <a:solidFill>
                <a:srgbClr val="FF45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3DB8352F-77C1-38FA-A669-5FF151601C06}"/>
                </a:ext>
              </a:extLst>
            </p:cNvPr>
            <p:cNvSpPr txBox="1"/>
            <p:nvPr/>
          </p:nvSpPr>
          <p:spPr>
            <a:xfrm>
              <a:off x="5327725" y="6550223"/>
              <a:ext cx="178132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Optimal Background</a:t>
              </a:r>
            </a:p>
          </p:txBody>
        </p: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2D803D84-C158-4793-95BC-A2005590A6C8}"/>
                </a:ext>
              </a:extLst>
            </p:cNvPr>
            <p:cNvCxnSpPr>
              <a:cxnSpLocks/>
            </p:cNvCxnSpPr>
            <p:nvPr/>
          </p:nvCxnSpPr>
          <p:spPr>
            <a:xfrm>
              <a:off x="2936449" y="6453459"/>
              <a:ext cx="646649" cy="0"/>
            </a:xfrm>
            <a:prstGeom prst="line">
              <a:avLst/>
            </a:prstGeom>
            <a:ln w="38100">
              <a:solidFill>
                <a:srgbClr val="1800F7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F3E8D877-51A0-706D-3F8E-560EA63950BE}"/>
                </a:ext>
              </a:extLst>
            </p:cNvPr>
            <p:cNvSpPr txBox="1"/>
            <p:nvPr/>
          </p:nvSpPr>
          <p:spPr>
            <a:xfrm>
              <a:off x="3606312" y="6299570"/>
              <a:ext cx="93807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Map Time</a:t>
              </a:r>
            </a:p>
          </p:txBody>
        </p: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D4F93284-DE3D-60D8-CCFE-B0B4E74AD4A6}"/>
                </a:ext>
              </a:extLst>
            </p:cNvPr>
            <p:cNvCxnSpPr>
              <a:cxnSpLocks/>
            </p:cNvCxnSpPr>
            <p:nvPr/>
          </p:nvCxnSpPr>
          <p:spPr>
            <a:xfrm>
              <a:off x="4681076" y="6453459"/>
              <a:ext cx="646649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33D88B5D-20D6-CFD2-A849-6AE264181224}"/>
                </a:ext>
              </a:extLst>
            </p:cNvPr>
            <p:cNvSpPr txBox="1"/>
            <p:nvPr/>
          </p:nvSpPr>
          <p:spPr>
            <a:xfrm>
              <a:off x="5323651" y="6297304"/>
              <a:ext cx="63030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OMNI</a:t>
              </a:r>
            </a:p>
          </p:txBody>
        </p: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34A2B0FF-7F48-EF22-21F6-9B3C20972703}"/>
                </a:ext>
              </a:extLst>
            </p:cNvPr>
            <p:cNvCxnSpPr>
              <a:cxnSpLocks/>
            </p:cNvCxnSpPr>
            <p:nvPr/>
          </p:nvCxnSpPr>
          <p:spPr>
            <a:xfrm>
              <a:off x="2936449" y="6704111"/>
              <a:ext cx="646649" cy="0"/>
            </a:xfrm>
            <a:prstGeom prst="line">
              <a:avLst/>
            </a:prstGeom>
            <a:ln w="38100">
              <a:solidFill>
                <a:schemeClr val="tx1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C6F4E652-3882-A62B-5EB0-C0E244575952}"/>
                </a:ext>
              </a:extLst>
            </p:cNvPr>
            <p:cNvSpPr txBox="1"/>
            <p:nvPr/>
          </p:nvSpPr>
          <p:spPr>
            <a:xfrm>
              <a:off x="3603901" y="6550222"/>
              <a:ext cx="107850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CME Arrival</a:t>
              </a: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1C39AFE1-EB42-B5AF-6F5D-2BEC36516B2E}"/>
                </a:ext>
              </a:extLst>
            </p:cNvPr>
            <p:cNvSpPr/>
            <p:nvPr/>
          </p:nvSpPr>
          <p:spPr>
            <a:xfrm>
              <a:off x="7086566" y="6338807"/>
              <a:ext cx="646649" cy="192727"/>
            </a:xfrm>
            <a:prstGeom prst="rect">
              <a:avLst/>
            </a:prstGeom>
            <a:solidFill>
              <a:srgbClr val="CCE6CC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0A55A420-351E-A7E7-E7F5-FFA98D712933}"/>
                </a:ext>
              </a:extLst>
            </p:cNvPr>
            <p:cNvSpPr txBox="1"/>
            <p:nvPr/>
          </p:nvSpPr>
          <p:spPr>
            <a:xfrm>
              <a:off x="7714771" y="6281282"/>
              <a:ext cx="174086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10-day time window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9E00511A-A5EB-8979-16CB-E310E939E663}"/>
                </a:ext>
              </a:extLst>
            </p:cNvPr>
            <p:cNvSpPr txBox="1"/>
            <p:nvPr/>
          </p:nvSpPr>
          <p:spPr>
            <a:xfrm>
              <a:off x="3365484" y="222542"/>
              <a:ext cx="3713562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50" dirty="0">
                  <a:solidFill>
                    <a:srgbClr val="1800F7"/>
                  </a:solidFill>
                </a:rPr>
                <a:t>Map time:</a:t>
              </a:r>
              <a:r>
                <a:rPr lang="en-US" sz="1050" dirty="0"/>
                <a:t>     </a:t>
              </a:r>
              <a:r>
                <a:rPr lang="en-US" sz="1050" dirty="0">
                  <a:solidFill>
                    <a:srgbClr val="1800F7"/>
                  </a:solidFill>
                </a:rPr>
                <a:t>2014-09-10T14:00:00</a:t>
              </a:r>
            </a:p>
            <a:p>
              <a:r>
                <a:rPr lang="en-US" sz="1050" dirty="0"/>
                <a:t>CME arrival: 2014-09-12T15:26:00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E4A9796F-0272-B34D-0171-072D1195DE84}"/>
                </a:ext>
              </a:extLst>
            </p:cNvPr>
            <p:cNvSpPr txBox="1"/>
            <p:nvPr/>
          </p:nvSpPr>
          <p:spPr>
            <a:xfrm>
              <a:off x="3365484" y="2326447"/>
              <a:ext cx="3713562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50" dirty="0">
                  <a:solidFill>
                    <a:srgbClr val="1800F7"/>
                  </a:solidFill>
                </a:rPr>
                <a:t>Map time</a:t>
              </a:r>
              <a:r>
                <a:rPr lang="en-US" sz="1050" dirty="0"/>
                <a:t>:     </a:t>
              </a:r>
              <a:r>
                <a:rPr lang="en-US" sz="1050" dirty="0">
                  <a:solidFill>
                    <a:srgbClr val="1800F7"/>
                  </a:solidFill>
                </a:rPr>
                <a:t>2015-03-15T02:00:00</a:t>
              </a:r>
            </a:p>
            <a:p>
              <a:r>
                <a:rPr lang="en-US" sz="1050" dirty="0"/>
                <a:t>CME arrival: 2015-03-17T04:05:00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804ABFC2-5581-FCD0-6AD1-1E88EEC81B4D}"/>
                </a:ext>
              </a:extLst>
            </p:cNvPr>
            <p:cNvSpPr txBox="1"/>
            <p:nvPr/>
          </p:nvSpPr>
          <p:spPr>
            <a:xfrm>
              <a:off x="3365484" y="4398798"/>
              <a:ext cx="3713562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50" dirty="0">
                  <a:solidFill>
                    <a:srgbClr val="1800F7"/>
                  </a:solidFill>
                </a:rPr>
                <a:t>Map time</a:t>
              </a:r>
              <a:r>
                <a:rPr lang="en-US" sz="1050" dirty="0"/>
                <a:t>:     </a:t>
              </a:r>
              <a:r>
                <a:rPr lang="en-US" sz="1050" dirty="0">
                  <a:solidFill>
                    <a:srgbClr val="1800F7"/>
                  </a:solidFill>
                </a:rPr>
                <a:t>2017-07-13T20:00:00</a:t>
              </a:r>
            </a:p>
            <a:p>
              <a:r>
                <a:rPr lang="en-US" sz="1050" dirty="0"/>
                <a:t>CME arrival: 2017-07-16T05:14:00</a:t>
              </a:r>
            </a:p>
          </p:txBody>
        </p: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F38A37F2-181C-11C6-B6A5-CD68E86EB83C}"/>
                </a:ext>
              </a:extLst>
            </p:cNvPr>
            <p:cNvCxnSpPr>
              <a:cxnSpLocks/>
            </p:cNvCxnSpPr>
            <p:nvPr/>
          </p:nvCxnSpPr>
          <p:spPr>
            <a:xfrm>
              <a:off x="7086566" y="6708001"/>
              <a:ext cx="646649" cy="0"/>
            </a:xfrm>
            <a:prstGeom prst="line">
              <a:avLst/>
            </a:prstGeom>
            <a:ln w="38100">
              <a:solidFill>
                <a:schemeClr val="tx1">
                  <a:lumMod val="50000"/>
                  <a:lumOff val="50000"/>
                  <a:alpha val="4023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7D164164-56FA-8CCA-638F-7CB57FDF023A}"/>
                </a:ext>
              </a:extLst>
            </p:cNvPr>
            <p:cNvSpPr txBox="1"/>
            <p:nvPr/>
          </p:nvSpPr>
          <p:spPr>
            <a:xfrm>
              <a:off x="7715979" y="6550223"/>
              <a:ext cx="206345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Background simulations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278015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190</TotalTime>
  <Words>78</Words>
  <Application>Microsoft Macintosh PowerPoint</Application>
  <PresentationFormat>Widescreen</PresentationFormat>
  <Paragraphs>30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Aptos</vt:lpstr>
      <vt:lpstr>Aptos Display</vt:lpstr>
      <vt:lpstr>Arial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Chen, Hongfan</dc:creator>
  <cp:lastModifiedBy>Chen, Hongfan</cp:lastModifiedBy>
  <cp:revision>8</cp:revision>
  <dcterms:created xsi:type="dcterms:W3CDTF">2024-08-30T17:23:50Z</dcterms:created>
  <dcterms:modified xsi:type="dcterms:W3CDTF">2024-08-31T13:24:38Z</dcterms:modified>
</cp:coreProperties>
</file>